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84" r:id="rId4"/>
    <p:sldId id="282" r:id="rId5"/>
    <p:sldId id="285" r:id="rId6"/>
    <p:sldId id="263" r:id="rId7"/>
    <p:sldId id="265" r:id="rId8"/>
    <p:sldId id="266" r:id="rId9"/>
    <p:sldId id="267" r:id="rId10"/>
    <p:sldId id="287" r:id="rId11"/>
    <p:sldId id="288" r:id="rId12"/>
    <p:sldId id="292" r:id="rId13"/>
    <p:sldId id="289" r:id="rId14"/>
    <p:sldId id="290" r:id="rId15"/>
    <p:sldId id="291" r:id="rId16"/>
    <p:sldId id="293" r:id="rId17"/>
    <p:sldId id="294" r:id="rId18"/>
    <p:sldId id="270" r:id="rId19"/>
    <p:sldId id="269" r:id="rId20"/>
    <p:sldId id="271" r:id="rId21"/>
    <p:sldId id="297" r:id="rId22"/>
    <p:sldId id="295" r:id="rId23"/>
    <p:sldId id="272" r:id="rId24"/>
    <p:sldId id="273" r:id="rId25"/>
    <p:sldId id="274" r:id="rId26"/>
    <p:sldId id="298" r:id="rId27"/>
    <p:sldId id="276" r:id="rId28"/>
    <p:sldId id="277" r:id="rId29"/>
    <p:sldId id="278" r:id="rId30"/>
    <p:sldId id="299" r:id="rId31"/>
    <p:sldId id="279" r:id="rId32"/>
    <p:sldId id="280" r:id="rId33"/>
    <p:sldId id="281" r:id="rId34"/>
  </p:sldIdLst>
  <p:sldSz cx="9144000" cy="6858000" type="screen4x3"/>
  <p:notesSz cx="9144000" cy="6858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11/29/2019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11/29/2019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11/29/2019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11/29/2019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11/29/2019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6602" y="653034"/>
            <a:ext cx="7530795" cy="61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181" y="1625469"/>
            <a:ext cx="8987637" cy="4406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11/29/2019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32139" y="6551888"/>
            <a:ext cx="221615" cy="196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2825" y="1622425"/>
            <a:ext cx="1905" cy="5235575"/>
          </a:xfrm>
          <a:custGeom>
            <a:avLst/>
            <a:gdLst/>
            <a:ahLst/>
            <a:cxnLst/>
            <a:rect l="l" t="t" r="r" b="b"/>
            <a:pathLst>
              <a:path w="1905" h="5235575">
                <a:moveTo>
                  <a:pt x="0" y="5235574"/>
                </a:moveTo>
                <a:lnTo>
                  <a:pt x="1587" y="5235574"/>
                </a:lnTo>
                <a:lnTo>
                  <a:pt x="1587" y="0"/>
                </a:lnTo>
                <a:lnTo>
                  <a:pt x="0" y="0"/>
                </a:lnTo>
                <a:lnTo>
                  <a:pt x="0" y="52355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0925" y="1622425"/>
            <a:ext cx="0" cy="5235575"/>
          </a:xfrm>
          <a:custGeom>
            <a:avLst/>
            <a:gdLst/>
            <a:ahLst/>
            <a:cxnLst/>
            <a:rect l="l" t="t" r="r" b="b"/>
            <a:pathLst>
              <a:path h="5235575">
                <a:moveTo>
                  <a:pt x="0" y="0"/>
                </a:moveTo>
                <a:lnTo>
                  <a:pt x="0" y="5235574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87450" y="2276475"/>
            <a:ext cx="7272655" cy="2447925"/>
          </a:xfrm>
          <a:custGeom>
            <a:avLst/>
            <a:gdLst/>
            <a:ahLst/>
            <a:cxnLst/>
            <a:rect l="l" t="t" r="r" b="b"/>
            <a:pathLst>
              <a:path w="7272655" h="2447925">
                <a:moveTo>
                  <a:pt x="0" y="408050"/>
                </a:moveTo>
                <a:lnTo>
                  <a:pt x="2744" y="360451"/>
                </a:lnTo>
                <a:lnTo>
                  <a:pt x="10773" y="314468"/>
                </a:lnTo>
                <a:lnTo>
                  <a:pt x="23781" y="270406"/>
                </a:lnTo>
                <a:lnTo>
                  <a:pt x="41463" y="228572"/>
                </a:lnTo>
                <a:lnTo>
                  <a:pt x="63512" y="189271"/>
                </a:lnTo>
                <a:lnTo>
                  <a:pt x="89623" y="152808"/>
                </a:lnTo>
                <a:lnTo>
                  <a:pt x="119491" y="119491"/>
                </a:lnTo>
                <a:lnTo>
                  <a:pt x="152808" y="89623"/>
                </a:lnTo>
                <a:lnTo>
                  <a:pt x="189271" y="63512"/>
                </a:lnTo>
                <a:lnTo>
                  <a:pt x="228572" y="41463"/>
                </a:lnTo>
                <a:lnTo>
                  <a:pt x="270406" y="23781"/>
                </a:lnTo>
                <a:lnTo>
                  <a:pt x="314468" y="10773"/>
                </a:lnTo>
                <a:lnTo>
                  <a:pt x="360451" y="2744"/>
                </a:lnTo>
                <a:lnTo>
                  <a:pt x="408050" y="0"/>
                </a:lnTo>
                <a:lnTo>
                  <a:pt x="6864350" y="0"/>
                </a:lnTo>
                <a:lnTo>
                  <a:pt x="6911925" y="2744"/>
                </a:lnTo>
                <a:lnTo>
                  <a:pt x="6957892" y="10773"/>
                </a:lnTo>
                <a:lnTo>
                  <a:pt x="7001942" y="23780"/>
                </a:lnTo>
                <a:lnTo>
                  <a:pt x="7043770" y="41460"/>
                </a:lnTo>
                <a:lnTo>
                  <a:pt x="7083067" y="63506"/>
                </a:lnTo>
                <a:lnTo>
                  <a:pt x="7119528" y="89613"/>
                </a:lnTo>
                <a:lnTo>
                  <a:pt x="7152846" y="119475"/>
                </a:lnTo>
                <a:lnTo>
                  <a:pt x="7182713" y="152785"/>
                </a:lnTo>
                <a:lnTo>
                  <a:pt x="7208823" y="189237"/>
                </a:lnTo>
                <a:lnTo>
                  <a:pt x="7230869" y="228525"/>
                </a:lnTo>
                <a:lnTo>
                  <a:pt x="7248543" y="270344"/>
                </a:lnTo>
                <a:lnTo>
                  <a:pt x="7261540" y="314388"/>
                </a:lnTo>
                <a:lnTo>
                  <a:pt x="7269553" y="360350"/>
                </a:lnTo>
                <a:lnTo>
                  <a:pt x="7272274" y="407924"/>
                </a:lnTo>
                <a:lnTo>
                  <a:pt x="7272401" y="2039874"/>
                </a:lnTo>
                <a:lnTo>
                  <a:pt x="7269654" y="2087473"/>
                </a:lnTo>
                <a:lnTo>
                  <a:pt x="7261620" y="2133456"/>
                </a:lnTo>
                <a:lnTo>
                  <a:pt x="7248605" y="2177518"/>
                </a:lnTo>
                <a:lnTo>
                  <a:pt x="7230915" y="2219352"/>
                </a:lnTo>
                <a:lnTo>
                  <a:pt x="7208857" y="2258653"/>
                </a:lnTo>
                <a:lnTo>
                  <a:pt x="7182737" y="2295116"/>
                </a:lnTo>
                <a:lnTo>
                  <a:pt x="7152862" y="2328433"/>
                </a:lnTo>
                <a:lnTo>
                  <a:pt x="7119538" y="2358301"/>
                </a:lnTo>
                <a:lnTo>
                  <a:pt x="7083073" y="2384412"/>
                </a:lnTo>
                <a:lnTo>
                  <a:pt x="7043773" y="2406461"/>
                </a:lnTo>
                <a:lnTo>
                  <a:pt x="7001944" y="2424143"/>
                </a:lnTo>
                <a:lnTo>
                  <a:pt x="6957892" y="2437151"/>
                </a:lnTo>
                <a:lnTo>
                  <a:pt x="6911925" y="2445180"/>
                </a:lnTo>
                <a:lnTo>
                  <a:pt x="6864350" y="2447925"/>
                </a:lnTo>
                <a:lnTo>
                  <a:pt x="408050" y="2447925"/>
                </a:lnTo>
                <a:lnTo>
                  <a:pt x="360451" y="2445180"/>
                </a:lnTo>
                <a:lnTo>
                  <a:pt x="314468" y="2437151"/>
                </a:lnTo>
                <a:lnTo>
                  <a:pt x="270406" y="2424143"/>
                </a:lnTo>
                <a:lnTo>
                  <a:pt x="228572" y="2406461"/>
                </a:lnTo>
                <a:lnTo>
                  <a:pt x="189271" y="2384412"/>
                </a:lnTo>
                <a:lnTo>
                  <a:pt x="152808" y="2358301"/>
                </a:lnTo>
                <a:lnTo>
                  <a:pt x="119491" y="2328433"/>
                </a:lnTo>
                <a:lnTo>
                  <a:pt x="89623" y="2295116"/>
                </a:lnTo>
                <a:lnTo>
                  <a:pt x="63512" y="2258653"/>
                </a:lnTo>
                <a:lnTo>
                  <a:pt x="41463" y="2219352"/>
                </a:lnTo>
                <a:lnTo>
                  <a:pt x="23781" y="2177518"/>
                </a:lnTo>
                <a:lnTo>
                  <a:pt x="10773" y="2133456"/>
                </a:lnTo>
                <a:lnTo>
                  <a:pt x="2744" y="2087473"/>
                </a:lnTo>
                <a:lnTo>
                  <a:pt x="0" y="2039874"/>
                </a:lnTo>
                <a:lnTo>
                  <a:pt x="0" y="4080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928662" y="2786058"/>
            <a:ext cx="69342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196340" algn="ctr">
              <a:lnSpc>
                <a:spcPct val="100000"/>
              </a:lnSpc>
              <a:spcBef>
                <a:spcPts val="100"/>
              </a:spcBef>
            </a:pPr>
            <a:r>
              <a:rPr lang="es-ES"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Paradigmas y Enfoques       	de la Investigación</a:t>
            </a:r>
            <a:endParaRPr lang="es-ES" sz="3600" dirty="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79387" y="0"/>
            <a:ext cx="1581150" cy="16224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14644" y="5986271"/>
            <a:ext cx="2517648" cy="64922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40552" y="6012179"/>
            <a:ext cx="2517648" cy="64922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486399" y="5943570"/>
            <a:ext cx="3467355" cy="744898"/>
          </a:xfrm>
          <a:custGeom>
            <a:avLst/>
            <a:gdLst/>
            <a:ahLst/>
            <a:cxnLst/>
            <a:rect l="l" t="t" r="r" b="b"/>
            <a:pathLst>
              <a:path w="2514600" h="646429">
                <a:moveTo>
                  <a:pt x="0" y="646112"/>
                </a:moveTo>
                <a:lnTo>
                  <a:pt x="2514600" y="646112"/>
                </a:lnTo>
                <a:lnTo>
                  <a:pt x="2514600" y="0"/>
                </a:lnTo>
                <a:lnTo>
                  <a:pt x="0" y="0"/>
                </a:lnTo>
                <a:lnTo>
                  <a:pt x="0" y="646112"/>
                </a:lnTo>
                <a:close/>
              </a:path>
            </a:pathLst>
          </a:custGeom>
          <a:solidFill>
            <a:srgbClr val="E7DE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786446" y="6000768"/>
            <a:ext cx="2957577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spc="-5" smtClean="0">
                <a:latin typeface="Arial"/>
                <a:cs typeface="Arial"/>
              </a:rPr>
              <a:t>PC </a:t>
            </a:r>
            <a:r>
              <a:rPr sz="1800" b="1" spc="-5" dirty="0" err="1" smtClean="0">
                <a:latin typeface="Arial"/>
                <a:cs typeface="Arial"/>
              </a:rPr>
              <a:t>Sr</a:t>
            </a:r>
            <a:r>
              <a:rPr lang="es-CL" sz="1800" b="1" spc="-5" dirty="0" smtClean="0">
                <a:latin typeface="Arial"/>
                <a:cs typeface="Arial"/>
              </a:rPr>
              <a:t>. </a:t>
            </a:r>
            <a:r>
              <a:rPr lang="es-CL" sz="1800" b="1" spc="-5" dirty="0" smtClean="0">
                <a:latin typeface="Arial"/>
                <a:cs typeface="Arial"/>
              </a:rPr>
              <a:t>J. Ríos G. 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s-CL" sz="1800" b="1" spc="-5" dirty="0" smtClean="0">
                <a:latin typeface="Arial"/>
                <a:cs typeface="Arial"/>
              </a:rPr>
              <a:t>PC Sra. B. Ramírez T. </a:t>
            </a:r>
            <a:endParaRPr sz="1800" b="1" dirty="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677923" y="390143"/>
            <a:ext cx="4530852" cy="644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03832" y="416051"/>
            <a:ext cx="4530852" cy="644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771268" y="432053"/>
            <a:ext cx="4586681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ESCUELA </a:t>
            </a:r>
            <a:r>
              <a:rPr sz="1800" b="1" spc="-65" dirty="0">
                <a:latin typeface="Arial"/>
                <a:cs typeface="Arial"/>
              </a:rPr>
              <a:t>NAVAL </a:t>
            </a:r>
            <a:r>
              <a:rPr sz="1800" b="1" spc="-10" dirty="0">
                <a:latin typeface="Arial"/>
                <a:cs typeface="Arial"/>
              </a:rPr>
              <a:t>ARTURO </a:t>
            </a:r>
            <a:r>
              <a:rPr sz="1800" b="1" spc="-50" dirty="0">
                <a:latin typeface="Arial"/>
                <a:cs typeface="Arial"/>
              </a:rPr>
              <a:t>PRAT  </a:t>
            </a:r>
            <a:r>
              <a:rPr sz="1800" b="1" spc="-5" dirty="0">
                <a:latin typeface="Arial"/>
                <a:cs typeface="Arial"/>
              </a:rPr>
              <a:t>METODOLOGÍA DE </a:t>
            </a:r>
            <a:r>
              <a:rPr sz="1800" b="1" spc="-5">
                <a:latin typeface="Arial"/>
                <a:cs typeface="Arial"/>
              </a:rPr>
              <a:t>LA</a:t>
            </a:r>
            <a:r>
              <a:rPr sz="1800" b="1" spc="-195">
                <a:latin typeface="Arial"/>
                <a:cs typeface="Arial"/>
              </a:rPr>
              <a:t> </a:t>
            </a:r>
            <a:r>
              <a:rPr sz="1800" b="1" spc="-5" smtClean="0">
                <a:latin typeface="Arial"/>
                <a:cs typeface="Arial"/>
              </a:rPr>
              <a:t>INVESTIGACIÓN</a:t>
            </a:r>
            <a:r>
              <a:rPr lang="es-CL" sz="1800" b="1" spc="-5" dirty="0" smtClean="0">
                <a:latin typeface="Arial"/>
                <a:cs typeface="Arial"/>
              </a:rPr>
              <a:t> I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</a:t>
            </a:fld>
            <a:endParaRPr spc="-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4642" y="349799"/>
            <a:ext cx="8139111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</a:rPr>
              <a:t>  I-</a:t>
            </a:r>
            <a:r>
              <a:rPr lang="es-ES" sz="3600" b="1" dirty="0" smtClean="0">
                <a:solidFill>
                  <a:srgbClr val="000000"/>
                </a:solidFill>
              </a:rPr>
              <a:t>. </a:t>
            </a:r>
            <a:r>
              <a:rPr lang="es-ES" sz="3600" b="1" dirty="0" smtClean="0">
                <a:solidFill>
                  <a:srgbClr val="000000"/>
                </a:solidFill>
              </a:rPr>
              <a:t>¿</a:t>
            </a:r>
            <a:r>
              <a:rPr lang="es-ES" sz="36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</a:t>
            </a:r>
            <a:r>
              <a:rPr lang="es-ES" sz="36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“</a:t>
            </a:r>
            <a:r>
              <a:rPr sz="3600" b="1" u="sng" spc="-25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r>
              <a:rPr lang="es-ES" sz="3600" b="1" u="sng" spc="-25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“?</a:t>
            </a:r>
            <a:endParaRPr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857224" y="1142984"/>
            <a:ext cx="8072494" cy="602729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 smtClean="0">
                <a:latin typeface="Arial"/>
                <a:cs typeface="Arial"/>
              </a:rPr>
              <a:t>Paradigma puede ser definido como </a:t>
            </a:r>
            <a:r>
              <a:rPr lang="es-ES" sz="2000" b="1" i="1" spc="5" dirty="0" smtClean="0">
                <a:latin typeface="Arial"/>
                <a:cs typeface="Arial"/>
              </a:rPr>
              <a:t>un modelo o ejemplo a seguir para que un sistema funcione, es decir, un patrón o recurso para nombrar un conjunto de ideas y/o diferentes ejemplos. Se refiere a un conjunto de métodos y técnicas apropiadas para realizar investigación.  </a:t>
            </a:r>
          </a:p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 smtClean="0">
                <a:latin typeface="Arial"/>
                <a:cs typeface="Arial"/>
              </a:rPr>
              <a:t>Según el científico y filósofo Thomas Kuhn, en su obra “La estructura de las revoluciones científicas” (1962), un paradigma tiene como finalidad </a:t>
            </a:r>
            <a:r>
              <a:rPr lang="es-ES" sz="2000" b="1" i="1" spc="5" dirty="0" smtClean="0">
                <a:latin typeface="Arial"/>
                <a:cs typeface="Arial"/>
              </a:rPr>
              <a:t>alcanzar </a:t>
            </a:r>
            <a:r>
              <a:rPr lang="es-ES" sz="2000" b="1" i="1" spc="5" dirty="0">
                <a:latin typeface="Arial"/>
                <a:cs typeface="Arial"/>
              </a:rPr>
              <a:t>resultados en lo que respecta a la investigación </a:t>
            </a:r>
            <a:r>
              <a:rPr lang="es-ES" sz="2000" b="1" i="1" spc="5" dirty="0" smtClean="0">
                <a:latin typeface="Arial"/>
                <a:cs typeface="Arial"/>
              </a:rPr>
              <a:t>científica</a:t>
            </a:r>
            <a:r>
              <a:rPr lang="es-ES" sz="2000" b="1" spc="5" dirty="0">
                <a:latin typeface="Arial"/>
                <a:cs typeface="Arial"/>
              </a:rPr>
              <a:t> </a:t>
            </a:r>
            <a:r>
              <a:rPr lang="es-ES" sz="2000" b="1" spc="5" dirty="0" smtClean="0">
                <a:latin typeface="Arial"/>
                <a:cs typeface="Arial"/>
              </a:rPr>
              <a:t>y se estructura a partir de los siguientes pasos:</a:t>
            </a:r>
          </a:p>
          <a:p>
            <a:pPr marL="719138" indent="180975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dirty="0" smtClean="0">
                <a:latin typeface="Arial"/>
                <a:cs typeface="Arial"/>
              </a:rPr>
              <a:t>Observar un tema en cuestión</a:t>
            </a:r>
            <a:r>
              <a:rPr sz="2000" dirty="0" smtClean="0"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719138" indent="180975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spc="5" dirty="0" smtClean="0">
                <a:latin typeface="Arial"/>
                <a:cs typeface="Arial"/>
              </a:rPr>
              <a:t>Plantear interrogantes respecto del objetivo a alcanzar</a:t>
            </a:r>
            <a:r>
              <a:rPr sz="2000" spc="-10" dirty="0" smtClean="0"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719138" indent="180975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dirty="0" smtClean="0">
                <a:latin typeface="Arial"/>
                <a:cs typeface="Arial"/>
              </a:rPr>
              <a:t>Esquematizar las interrogantes.</a:t>
            </a:r>
            <a:endParaRPr sz="2000" dirty="0">
              <a:latin typeface="Arial"/>
              <a:cs typeface="Arial"/>
            </a:endParaRPr>
          </a:p>
          <a:p>
            <a:pPr marL="989013" indent="-269875" algn="just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dirty="0" smtClean="0">
                <a:latin typeface="Arial"/>
                <a:cs typeface="Arial"/>
              </a:rPr>
              <a:t>Definir la estructura, establecer pautas y normas a seguir para conseguir los resultados propuestos</a:t>
            </a:r>
            <a:r>
              <a:rPr sz="2000" dirty="0" smtClean="0">
                <a:latin typeface="Arial"/>
                <a:cs typeface="Arial"/>
              </a:rPr>
              <a:t>.</a:t>
            </a:r>
            <a:endParaRPr lang="es-ES" sz="2000" dirty="0" smtClean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97624" y="369970"/>
            <a:ext cx="8018018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ES" sz="3200" b="1" dirty="0">
                <a:solidFill>
                  <a:srgbClr val="000000"/>
                </a:solidFill>
              </a:rPr>
              <a:t>	</a:t>
            </a:r>
            <a:r>
              <a:rPr lang="es-ES" sz="32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DE UN </a:t>
            </a:r>
            <a:r>
              <a:rPr sz="3200" b="1" u="sng" spc="-25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sz="3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329295" y="5225932"/>
            <a:ext cx="7278181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Según el concepto de paradigma que sostenga</a:t>
            </a:r>
            <a:r>
              <a:rPr sz="2000" b="1" spc="484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la  comunidad científica, la investigación que se realice tendrá  características peculiares.</a:t>
            </a:r>
          </a:p>
        </p:txBody>
      </p:sp>
      <p:sp>
        <p:nvSpPr>
          <p:cNvPr id="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24660" y="1295400"/>
            <a:ext cx="7595490" cy="3508653"/>
          </a:xfrm>
        </p:spPr>
        <p:txBody>
          <a:bodyPr/>
          <a:lstStyle/>
          <a:p>
            <a:pPr algn="just" eaLnBrk="1" hangingPunct="1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none" dirty="0" smtClean="0"/>
              <a:t>Un paradigma debe entenderse como un sistema de creencias básicas o corriente de pensamiento sobre: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r>
              <a:rPr lang="es-CL" sz="2800" u="none" dirty="0" smtClean="0"/>
              <a:t> </a:t>
            </a:r>
          </a:p>
          <a:p>
            <a:pPr algn="just"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CL" sz="2000" u="none" dirty="0" smtClean="0"/>
              <a:t>1. Naturaleza de la realidad estudiada </a:t>
            </a:r>
            <a:r>
              <a:rPr lang="es-CL" sz="2000" i="1" u="none" dirty="0" smtClean="0"/>
              <a:t>(supuesto ontológico).</a:t>
            </a:r>
          </a:p>
          <a:p>
            <a:pPr algn="just"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ES" sz="2000" i="1" u="none" dirty="0" smtClean="0"/>
              <a:t>                               </a:t>
            </a:r>
            <a:endParaRPr lang="es-CL" sz="2000" i="1" u="none" dirty="0"/>
          </a:p>
          <a:p>
            <a:pPr marL="269875" indent="-269875" algn="just"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CL" sz="2000" i="1" u="none" dirty="0" smtClean="0"/>
              <a:t>2. </a:t>
            </a:r>
            <a:r>
              <a:rPr lang="es-CL" sz="2000" u="none" dirty="0" smtClean="0"/>
              <a:t>El modelo de relación entre investigador/investigado </a:t>
            </a:r>
            <a:r>
              <a:rPr lang="es-CL" sz="2000" i="1" u="none" dirty="0" smtClean="0"/>
              <a:t>(supuesto epistemológico).</a:t>
            </a:r>
          </a:p>
          <a:p>
            <a:pPr algn="just"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ES" sz="2000" i="1" u="none" dirty="0"/>
              <a:t> </a:t>
            </a:r>
            <a:r>
              <a:rPr lang="es-ES" sz="2000" i="1" u="none" dirty="0" smtClean="0"/>
              <a:t>                               </a:t>
            </a:r>
            <a:endParaRPr lang="es-CL" sz="2000" i="1" u="none" dirty="0"/>
          </a:p>
          <a:p>
            <a:pPr marL="269875" indent="-269875" algn="just"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CL" sz="2000" i="1" u="none" dirty="0" smtClean="0"/>
              <a:t>3. </a:t>
            </a:r>
            <a:r>
              <a:rPr lang="es-CL" sz="2000" u="none" dirty="0" smtClean="0"/>
              <a:t>Sobre el modo en que podemos obtener conocimiento de dicha realidad </a:t>
            </a:r>
            <a:r>
              <a:rPr lang="es-CL" sz="2000" i="1" u="none" dirty="0" smtClean="0"/>
              <a:t>(supuesto metodológico).</a:t>
            </a:r>
          </a:p>
          <a:p>
            <a:pPr algn="just"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ES" sz="2000" i="1" u="none" dirty="0"/>
              <a:t> </a:t>
            </a:r>
            <a:r>
              <a:rPr lang="es-ES" sz="2000" i="1" u="none" dirty="0" smtClean="0"/>
              <a:t>                               </a:t>
            </a:r>
            <a:endParaRPr lang="es-CL" sz="2000" i="1" u="none" dirty="0" smtClean="0"/>
          </a:p>
        </p:txBody>
      </p:sp>
    </p:spTree>
    <p:extLst>
      <p:ext uri="{BB962C8B-B14F-4D97-AF65-F5344CB8AC3E}">
        <p14:creationId xmlns:p14="http://schemas.microsoft.com/office/powerpoint/2010/main" xmlns="" val="33565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4</a:t>
            </a:fld>
            <a:endParaRPr spc="-5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9471" y="1172118"/>
            <a:ext cx="7729729" cy="570002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sng" dirty="0" smtClean="0"/>
              <a:t>Ontológica</a:t>
            </a:r>
            <a:r>
              <a:rPr lang="es-CL" sz="2000" u="none" dirty="0" smtClean="0"/>
              <a:t>:</a:t>
            </a:r>
            <a:r>
              <a:rPr lang="es-CL" sz="1800" u="none" dirty="0" smtClean="0"/>
              <a:t>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1800" u="none" dirty="0" smtClean="0"/>
          </a:p>
          <a:p>
            <a:pPr marL="720725" indent="-268288" algn="just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 smtClean="0"/>
              <a:t>Esta pregunta dice referencia al ser, es decir a la existencia y naturaleza de la realidad.</a:t>
            </a:r>
          </a:p>
          <a:p>
            <a:pPr marL="720725" indent="-268288" algn="just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 smtClean="0"/>
              <a:t>La pregunta esencial radica en si es posible afirmar la existencia de la realidad.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MX" sz="2000" u="none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MX" sz="2000" u="none" dirty="0" smtClean="0"/>
          </a:p>
          <a:p>
            <a:pPr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sng" dirty="0" smtClean="0"/>
              <a:t>Epistemológica</a:t>
            </a:r>
            <a:r>
              <a:rPr lang="es-CL" sz="2000" u="none" dirty="0" smtClean="0"/>
              <a:t>: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CL" sz="2000" u="none" dirty="0" smtClean="0"/>
          </a:p>
          <a:p>
            <a:pPr marL="720725" indent="-268288" algn="just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 smtClean="0"/>
              <a:t>Relación entre quien conoce la realidad y la realidad que es conocida.</a:t>
            </a:r>
          </a:p>
          <a:p>
            <a:pPr marL="720725" indent="-268288" algn="just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 smtClean="0"/>
              <a:t>¿Es posible afirmar la separación entre sujeto y objeto o ambos son inseparables? (Objetivismo versus Subjetivismo)</a:t>
            </a:r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es-ES" sz="2000" u="none" dirty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sng" dirty="0"/>
              <a:t>Metodológica</a:t>
            </a:r>
            <a:r>
              <a:rPr lang="es-CL" sz="2000" u="none" dirty="0"/>
              <a:t>: </a:t>
            </a:r>
          </a:p>
          <a:p>
            <a:pPr algn="just">
              <a:defRPr/>
            </a:pPr>
            <a:endParaRPr lang="es-CL" sz="2000" u="none" dirty="0"/>
          </a:p>
          <a:p>
            <a:pPr marL="803275" indent="-265113" algn="just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/>
              <a:t>La manera en que se construye el conocimiento. ¿Cómo el investigador lo hace para encontrar lo que cree que debe ser conocido?</a:t>
            </a:r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es-CL" sz="2000" u="none" dirty="0" smtClean="0"/>
          </a:p>
        </p:txBody>
      </p:sp>
      <p:sp>
        <p:nvSpPr>
          <p:cNvPr id="21" name="object 6"/>
          <p:cNvSpPr txBox="1">
            <a:spLocks/>
          </p:cNvSpPr>
          <p:nvPr/>
        </p:nvSpPr>
        <p:spPr>
          <a:xfrm>
            <a:off x="696839" y="381000"/>
            <a:ext cx="8018018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s-ES" sz="3200" b="1" kern="0" dirty="0" smtClean="0">
                <a:solidFill>
                  <a:srgbClr val="000000"/>
                </a:solidFill>
              </a:rPr>
              <a:t>	</a:t>
            </a:r>
            <a:r>
              <a:rPr lang="es-ES" sz="3200" b="1" u="sng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DE UN </a:t>
            </a:r>
            <a:r>
              <a:rPr lang="es-ES" sz="3200" b="1" u="sng" kern="0" spc="-25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lang="es-ES" sz="3200" u="sng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1631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5</a:t>
            </a:fld>
            <a:endParaRPr spc="-5" dirty="0"/>
          </a:p>
        </p:txBody>
      </p:sp>
      <p:sp>
        <p:nvSpPr>
          <p:cNvPr id="11" name="object 6"/>
          <p:cNvSpPr txBox="1">
            <a:spLocks/>
          </p:cNvSpPr>
          <p:nvPr/>
        </p:nvSpPr>
        <p:spPr>
          <a:xfrm>
            <a:off x="696839" y="381000"/>
            <a:ext cx="8018018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s-ES" sz="3200" b="1" kern="0" dirty="0" smtClean="0">
                <a:solidFill>
                  <a:srgbClr val="000000"/>
                </a:solidFill>
              </a:rPr>
              <a:t>	</a:t>
            </a:r>
            <a:r>
              <a:rPr lang="es-ES" sz="3200" b="1" u="sng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DE UN </a:t>
            </a:r>
            <a:r>
              <a:rPr lang="es-ES" sz="3200" b="1" u="sng" kern="0" spc="-25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lang="es-ES" sz="3200" u="sng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109471" y="1165636"/>
            <a:ext cx="78851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</a:pPr>
            <a:r>
              <a:rPr lang="es-AR" altLang="es-CL" sz="2200" dirty="0" smtClean="0">
                <a:latin typeface="Trebuchet MS" panose="020B0603020202020204" pitchFamily="34" charset="0"/>
              </a:rPr>
              <a:t>- </a:t>
            </a: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esta manera, un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paradigma es un conjunto de </a:t>
            </a:r>
            <a:r>
              <a:rPr lang="es-AR" altLang="es-CL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conocimientos científicos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que son reconocidos de forma universal durante cierto tiempo, lo que permite tener herramientas de entendimiento común, fijando </a:t>
            </a:r>
            <a:r>
              <a:rPr lang="es-AR" altLang="es-CL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modelos de problemas y soluciones a la comunidad </a:t>
            </a:r>
            <a:r>
              <a:rPr lang="es-AR" altLang="es-CL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científica.</a:t>
            </a:r>
            <a:endParaRPr lang="es-AR" altLang="es-CL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    Un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paradigma </a:t>
            </a: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permite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por ende: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Observar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, interpretar y explicar una </a:t>
            </a: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realidad.</a:t>
            </a:r>
            <a:endParaRPr lang="es-AR" alt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Orientar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en torno a la toma de </a:t>
            </a: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decisiones científicas. </a:t>
            </a:r>
            <a:endParaRPr lang="es-AR" alt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109471" y="4502875"/>
            <a:ext cx="788517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    Existen tres tipos de paradigmas:</a:t>
            </a:r>
            <a:endParaRPr lang="es-AR" alt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Positivista.</a:t>
            </a:r>
            <a:endParaRPr lang="es-AR" alt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Interpretativo.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Socio – crítico. </a:t>
            </a:r>
            <a:endParaRPr lang="es-AR" alt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7131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2825" y="0"/>
            <a:ext cx="1905" cy="2758440"/>
          </a:xfrm>
          <a:custGeom>
            <a:avLst/>
            <a:gdLst/>
            <a:ahLst/>
            <a:cxnLst/>
            <a:rect l="l" t="t" r="r" b="b"/>
            <a:pathLst>
              <a:path w="1905" h="2758440">
                <a:moveTo>
                  <a:pt x="0" y="2758418"/>
                </a:moveTo>
                <a:lnTo>
                  <a:pt x="1587" y="2758418"/>
                </a:lnTo>
                <a:lnTo>
                  <a:pt x="1587" y="0"/>
                </a:lnTo>
                <a:lnTo>
                  <a:pt x="0" y="0"/>
                </a:lnTo>
                <a:lnTo>
                  <a:pt x="0" y="27584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2825" y="3534311"/>
            <a:ext cx="1905" cy="424815"/>
          </a:xfrm>
          <a:custGeom>
            <a:avLst/>
            <a:gdLst/>
            <a:ahLst/>
            <a:cxnLst/>
            <a:rect l="l" t="t" r="r" b="b"/>
            <a:pathLst>
              <a:path w="1905" h="424814">
                <a:moveTo>
                  <a:pt x="0" y="424657"/>
                </a:moveTo>
                <a:lnTo>
                  <a:pt x="1587" y="424657"/>
                </a:lnTo>
                <a:lnTo>
                  <a:pt x="1587" y="0"/>
                </a:lnTo>
                <a:lnTo>
                  <a:pt x="0" y="0"/>
                </a:lnTo>
                <a:lnTo>
                  <a:pt x="0" y="42465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12825" y="4430198"/>
            <a:ext cx="1905" cy="2428240"/>
          </a:xfrm>
          <a:custGeom>
            <a:avLst/>
            <a:gdLst/>
            <a:ahLst/>
            <a:cxnLst/>
            <a:rect l="l" t="t" r="r" b="b"/>
            <a:pathLst>
              <a:path w="1905" h="2428240">
                <a:moveTo>
                  <a:pt x="0" y="2427801"/>
                </a:moveTo>
                <a:lnTo>
                  <a:pt x="1587" y="2427801"/>
                </a:lnTo>
                <a:lnTo>
                  <a:pt x="1587" y="0"/>
                </a:lnTo>
                <a:lnTo>
                  <a:pt x="0" y="0"/>
                </a:lnTo>
                <a:lnTo>
                  <a:pt x="0" y="24278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50925" y="0"/>
            <a:ext cx="0" cy="2758440"/>
          </a:xfrm>
          <a:custGeom>
            <a:avLst/>
            <a:gdLst/>
            <a:ahLst/>
            <a:cxnLst/>
            <a:rect l="l" t="t" r="r" b="b"/>
            <a:pathLst>
              <a:path h="2758440">
                <a:moveTo>
                  <a:pt x="0" y="0"/>
                </a:moveTo>
                <a:lnTo>
                  <a:pt x="0" y="2758418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50925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7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50925" y="4430198"/>
            <a:ext cx="0" cy="2428240"/>
          </a:xfrm>
          <a:custGeom>
            <a:avLst/>
            <a:gdLst/>
            <a:ahLst/>
            <a:cxnLst/>
            <a:rect l="l" t="t" r="r" b="b"/>
            <a:pathLst>
              <a:path h="2428240">
                <a:moveTo>
                  <a:pt x="0" y="0"/>
                </a:moveTo>
                <a:lnTo>
                  <a:pt x="0" y="2427801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501864" y="2333763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176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618665" y="2545939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451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501864" y="2545939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451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385022" y="2545939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451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618665" y="2545939"/>
            <a:ext cx="5766435" cy="0"/>
          </a:xfrm>
          <a:custGeom>
            <a:avLst/>
            <a:gdLst/>
            <a:ahLst/>
            <a:cxnLst/>
            <a:rect l="l" t="t" r="r" b="b"/>
            <a:pathLst>
              <a:path w="5766434">
                <a:moveTo>
                  <a:pt x="0" y="0"/>
                </a:moveTo>
                <a:lnTo>
                  <a:pt x="2883199" y="0"/>
                </a:lnTo>
                <a:lnTo>
                  <a:pt x="5766356" y="0"/>
                </a:lnTo>
              </a:path>
            </a:pathLst>
          </a:custGeom>
          <a:ln w="184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618665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4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87958" y="3958969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58300" y="4001132"/>
            <a:ext cx="251587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0" dirty="0">
                <a:solidFill>
                  <a:schemeClr val="bg1"/>
                </a:solidFill>
                <a:latin typeface="Arial"/>
                <a:cs typeface="Arial"/>
              </a:rPr>
              <a:t>Carácter</a:t>
            </a:r>
            <a:r>
              <a:rPr sz="2050" spc="-60" dirty="0">
                <a:latin typeface="Arial"/>
                <a:cs typeface="Arial"/>
              </a:rPr>
              <a:t> </a:t>
            </a:r>
            <a:r>
              <a:rPr sz="2050" spc="-15" dirty="0">
                <a:solidFill>
                  <a:schemeClr val="bg1"/>
                </a:solidFill>
                <a:latin typeface="Arial"/>
                <a:cs typeface="Arial"/>
              </a:rPr>
              <a:t>Cuantitativo</a:t>
            </a:r>
            <a:r>
              <a:rPr sz="2050" spc="-15" dirty="0">
                <a:latin typeface="Arial"/>
                <a:cs typeface="Arial"/>
              </a:rPr>
              <a:t>.</a:t>
            </a:r>
            <a:endParaRPr sz="20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87958" y="3958966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0"/>
                </a:moveTo>
                <a:lnTo>
                  <a:pt x="2661437" y="0"/>
                </a:lnTo>
                <a:lnTo>
                  <a:pt x="2661437" y="471231"/>
                </a:lnTo>
                <a:lnTo>
                  <a:pt x="0" y="471231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7958" y="2758418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775893"/>
                </a:moveTo>
                <a:lnTo>
                  <a:pt x="2661376" y="775893"/>
                </a:lnTo>
                <a:lnTo>
                  <a:pt x="2661376" y="0"/>
                </a:lnTo>
                <a:lnTo>
                  <a:pt x="0" y="0"/>
                </a:lnTo>
                <a:lnTo>
                  <a:pt x="0" y="775893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038381" y="2945077"/>
            <a:ext cx="1260475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0" dirty="0">
                <a:solidFill>
                  <a:schemeClr val="bg1"/>
                </a:solidFill>
                <a:latin typeface="Arial"/>
                <a:cs typeface="Arial"/>
              </a:rPr>
              <a:t>Positivista</a:t>
            </a:r>
            <a:r>
              <a:rPr sz="2050" spc="-10" dirty="0">
                <a:latin typeface="Arial"/>
                <a:cs typeface="Arial"/>
              </a:rPr>
              <a:t>.</a:t>
            </a:r>
            <a:endParaRPr sz="2050" dirty="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87958" y="2758390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0"/>
                </a:moveTo>
                <a:lnTo>
                  <a:pt x="2661437" y="0"/>
                </a:lnTo>
                <a:lnTo>
                  <a:pt x="2661437" y="775920"/>
                </a:lnTo>
                <a:lnTo>
                  <a:pt x="0" y="775920"/>
                </a:lnTo>
                <a:lnTo>
                  <a:pt x="0" y="0"/>
                </a:lnTo>
              </a:path>
            </a:pathLst>
          </a:custGeom>
          <a:ln w="18472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501864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4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171176" y="3958969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315410" y="4001132"/>
            <a:ext cx="2359025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0" dirty="0">
                <a:solidFill>
                  <a:schemeClr val="bg1"/>
                </a:solidFill>
                <a:latin typeface="Arial"/>
                <a:cs typeface="Arial"/>
              </a:rPr>
              <a:t>Carácter</a:t>
            </a:r>
            <a:r>
              <a:rPr sz="2050" spc="-60" dirty="0">
                <a:latin typeface="Arial"/>
                <a:cs typeface="Arial"/>
              </a:rPr>
              <a:t> </a:t>
            </a:r>
            <a:r>
              <a:rPr sz="2050" spc="-15" dirty="0">
                <a:solidFill>
                  <a:schemeClr val="bg1"/>
                </a:solidFill>
                <a:latin typeface="Arial"/>
                <a:cs typeface="Arial"/>
              </a:rPr>
              <a:t>Cualitativo</a:t>
            </a:r>
            <a:r>
              <a:rPr sz="2050" spc="-15" dirty="0">
                <a:latin typeface="Arial"/>
                <a:cs typeface="Arial"/>
              </a:rPr>
              <a:t>.</a:t>
            </a:r>
            <a:endParaRPr sz="205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171176" y="3958966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0"/>
                </a:moveTo>
                <a:lnTo>
                  <a:pt x="2661376" y="0"/>
                </a:lnTo>
                <a:lnTo>
                  <a:pt x="2661376" y="471231"/>
                </a:lnTo>
                <a:lnTo>
                  <a:pt x="0" y="471231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171176" y="2758418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775893"/>
                </a:moveTo>
                <a:lnTo>
                  <a:pt x="2661376" y="775893"/>
                </a:lnTo>
                <a:lnTo>
                  <a:pt x="2661376" y="0"/>
                </a:lnTo>
                <a:lnTo>
                  <a:pt x="0" y="0"/>
                </a:lnTo>
                <a:lnTo>
                  <a:pt x="0" y="775893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705256" y="2950074"/>
            <a:ext cx="1593215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ts val="2430"/>
              </a:lnSpc>
              <a:spcBef>
                <a:spcPts val="90"/>
              </a:spcBef>
            </a:pPr>
            <a:r>
              <a:rPr lang="es-CL" sz="2050" spc="10" dirty="0" smtClean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lang="es-CL" sz="2050" spc="20" dirty="0" smtClean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lang="es-CL" sz="2050" spc="10" dirty="0" smtClean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lang="es-CL" sz="2050" spc="-50" dirty="0" smtClean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lang="es-CL" sz="2050" spc="-30" dirty="0" smtClean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lang="es-CL" sz="2050" spc="20" dirty="0" smtClean="0">
                <a:solidFill>
                  <a:schemeClr val="bg1"/>
                </a:solidFill>
                <a:latin typeface="Arial"/>
                <a:cs typeface="Arial"/>
              </a:rPr>
              <a:t>p</a:t>
            </a:r>
            <a:r>
              <a:rPr lang="es-CL" sz="2050" spc="-30" dirty="0" smtClean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lang="es-CL" sz="2050" spc="-50" dirty="0" smtClean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lang="es-CL" sz="2050" spc="10" dirty="0" smtClean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lang="es-CL" sz="2050" spc="20" dirty="0" smtClean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lang="es-CL" sz="2050" spc="-60" dirty="0" smtClean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lang="es-CL" sz="2050" spc="-25" dirty="0" smtClean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lang="es-CL" sz="2050" spc="-10" dirty="0" smtClean="0">
                <a:solidFill>
                  <a:schemeClr val="bg1"/>
                </a:solidFill>
                <a:latin typeface="Arial"/>
                <a:cs typeface="Arial"/>
              </a:rPr>
              <a:t>v</a:t>
            </a:r>
            <a:r>
              <a:rPr lang="es-CL" sz="2050" spc="-50" dirty="0" smtClean="0">
                <a:solidFill>
                  <a:schemeClr val="bg1"/>
                </a:solidFill>
                <a:latin typeface="Arial"/>
                <a:cs typeface="Arial"/>
              </a:rPr>
              <a:t>o</a:t>
            </a:r>
            <a:r>
              <a:rPr sz="2050" dirty="0" smtClean="0">
                <a:latin typeface="Arial"/>
                <a:cs typeface="Arial"/>
              </a:rPr>
              <a:t>.</a:t>
            </a:r>
            <a:endParaRPr sz="2050" dirty="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171176" y="2758390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0"/>
                </a:moveTo>
                <a:lnTo>
                  <a:pt x="2661376" y="0"/>
                </a:lnTo>
                <a:lnTo>
                  <a:pt x="2661376" y="775920"/>
                </a:lnTo>
                <a:lnTo>
                  <a:pt x="0" y="775920"/>
                </a:lnTo>
                <a:lnTo>
                  <a:pt x="0" y="0"/>
                </a:lnTo>
              </a:path>
            </a:pathLst>
          </a:custGeom>
          <a:ln w="18472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385022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4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54334" y="3958969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6447061" y="4014112"/>
            <a:ext cx="2359025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s-CL" sz="2050" spc="-10" dirty="0" smtClean="0">
                <a:solidFill>
                  <a:schemeClr val="bg1"/>
                </a:solidFill>
                <a:latin typeface="Arial"/>
                <a:cs typeface="Arial"/>
              </a:rPr>
              <a:t>  Carácter</a:t>
            </a:r>
            <a:r>
              <a:rPr sz="2050" spc="-6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CL" sz="2050" spc="-15" dirty="0" smtClean="0">
                <a:solidFill>
                  <a:schemeClr val="bg1"/>
                </a:solidFill>
                <a:latin typeface="Arial"/>
                <a:cs typeface="Arial"/>
              </a:rPr>
              <a:t>Mixto</a:t>
            </a:r>
            <a:r>
              <a:rPr sz="2050" spc="-15" dirty="0" smtClean="0">
                <a:latin typeface="Arial"/>
                <a:cs typeface="Arial"/>
              </a:rPr>
              <a:t>.</a:t>
            </a:r>
            <a:endParaRPr sz="2050" dirty="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054334" y="3958966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0"/>
                </a:moveTo>
                <a:lnTo>
                  <a:pt x="2661376" y="0"/>
                </a:lnTo>
                <a:lnTo>
                  <a:pt x="2661376" y="471231"/>
                </a:lnTo>
                <a:lnTo>
                  <a:pt x="0" y="471231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54334" y="2758418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775893"/>
                </a:moveTo>
                <a:lnTo>
                  <a:pt x="2661376" y="775893"/>
                </a:lnTo>
                <a:lnTo>
                  <a:pt x="2661376" y="0"/>
                </a:lnTo>
                <a:lnTo>
                  <a:pt x="0" y="0"/>
                </a:lnTo>
                <a:lnTo>
                  <a:pt x="0" y="775893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6155027" y="2950074"/>
            <a:ext cx="2459990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ts val="2430"/>
              </a:lnSpc>
              <a:spcBef>
                <a:spcPts val="90"/>
              </a:spcBef>
            </a:pPr>
            <a:r>
              <a:rPr sz="2050" spc="-5" dirty="0">
                <a:solidFill>
                  <a:schemeClr val="bg1"/>
                </a:solidFill>
                <a:latin typeface="Arial"/>
                <a:cs typeface="Arial"/>
              </a:rPr>
              <a:t>Socio </a:t>
            </a:r>
            <a:r>
              <a:rPr sz="2050" dirty="0">
                <a:solidFill>
                  <a:schemeClr val="bg1"/>
                </a:solidFill>
                <a:latin typeface="Arial"/>
                <a:cs typeface="Arial"/>
              </a:rPr>
              <a:t>-</a:t>
            </a:r>
            <a:r>
              <a:rPr sz="2050" spc="-7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CL" sz="2050" spc="-15" dirty="0" smtClean="0">
                <a:solidFill>
                  <a:schemeClr val="bg1"/>
                </a:solidFill>
                <a:latin typeface="Arial"/>
                <a:cs typeface="Arial"/>
              </a:rPr>
              <a:t>Crítico</a:t>
            </a:r>
            <a:r>
              <a:rPr sz="2050" spc="-15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sz="205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054334" y="2758390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0"/>
                </a:moveTo>
                <a:lnTo>
                  <a:pt x="2661376" y="0"/>
                </a:lnTo>
                <a:lnTo>
                  <a:pt x="2661376" y="775920"/>
                </a:lnTo>
                <a:lnTo>
                  <a:pt x="0" y="775920"/>
                </a:lnTo>
                <a:lnTo>
                  <a:pt x="0" y="0"/>
                </a:lnTo>
              </a:path>
            </a:pathLst>
          </a:custGeom>
          <a:ln w="18472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171176" y="1862534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5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>
            <a:spLocks noGrp="1"/>
          </p:cNvSpPr>
          <p:nvPr>
            <p:ph type="title"/>
          </p:nvPr>
        </p:nvSpPr>
        <p:spPr>
          <a:xfrm>
            <a:off x="3758972" y="1904714"/>
            <a:ext cx="147320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5" dirty="0">
                <a:solidFill>
                  <a:schemeClr val="bg1"/>
                </a:solidFill>
              </a:rPr>
              <a:t>Paradigmas</a:t>
            </a:r>
            <a:r>
              <a:rPr sz="2050" spc="-15" dirty="0">
                <a:solidFill>
                  <a:srgbClr val="000000"/>
                </a:solidFill>
              </a:rPr>
              <a:t>:</a:t>
            </a:r>
            <a:endParaRPr sz="2050"/>
          </a:p>
        </p:txBody>
      </p:sp>
      <p:sp>
        <p:nvSpPr>
          <p:cNvPr id="50" name="object 50"/>
          <p:cNvSpPr/>
          <p:nvPr/>
        </p:nvSpPr>
        <p:spPr>
          <a:xfrm>
            <a:off x="3171176" y="1862521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5">
                <a:moveTo>
                  <a:pt x="0" y="0"/>
                </a:moveTo>
                <a:lnTo>
                  <a:pt x="2661376" y="0"/>
                </a:lnTo>
                <a:lnTo>
                  <a:pt x="2661376" y="471242"/>
                </a:lnTo>
                <a:lnTo>
                  <a:pt x="0" y="471242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6</a:t>
            </a:fld>
            <a:endParaRPr spc="-5" dirty="0"/>
          </a:p>
        </p:txBody>
      </p:sp>
      <p:sp>
        <p:nvSpPr>
          <p:cNvPr id="52" name="object 6"/>
          <p:cNvSpPr txBox="1">
            <a:spLocks/>
          </p:cNvSpPr>
          <p:nvPr/>
        </p:nvSpPr>
        <p:spPr>
          <a:xfrm>
            <a:off x="1131747" y="554885"/>
            <a:ext cx="782200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s-ES" sz="4400" b="1" u="sng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TIPOS DE </a:t>
            </a:r>
            <a:r>
              <a:rPr lang="es-ES" sz="4400" b="1" u="sng" kern="0" spc="-25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lang="es-ES" sz="4400" u="sng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38097" y="490549"/>
            <a:ext cx="7676463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s-ES" sz="4300" b="1" spc="-40" dirty="0" smtClean="0">
                <a:solidFill>
                  <a:srgbClr val="000000"/>
                </a:solidFill>
                <a:latin typeface="Arial"/>
                <a:cs typeface="Arial"/>
              </a:rPr>
              <a:t>1) </a:t>
            </a:r>
            <a:r>
              <a:rPr sz="4300" b="1" u="sng" spc="-40" dirty="0" smtClean="0">
                <a:solidFill>
                  <a:srgbClr val="000000"/>
                </a:solidFill>
                <a:latin typeface="Arial"/>
                <a:cs typeface="Arial"/>
              </a:rPr>
              <a:t>PARADIGMA</a:t>
            </a:r>
            <a:r>
              <a:rPr sz="4300" b="1" u="sng" spc="-38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s-ES" sz="4300" b="1" u="sng" spc="-5" dirty="0" smtClean="0">
                <a:solidFill>
                  <a:srgbClr val="000000"/>
                </a:solidFill>
              </a:rPr>
              <a:t>POSITIVISTA</a:t>
            </a:r>
            <a:endParaRPr sz="43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7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348866" y="1771450"/>
            <a:ext cx="7465695" cy="4128770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295910" indent="-283210">
              <a:lnSpc>
                <a:spcPct val="100000"/>
              </a:lnSpc>
              <a:spcBef>
                <a:spcPts val="815"/>
              </a:spcBef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3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OBJETIVO</a:t>
            </a:r>
            <a:r>
              <a:rPr sz="2800" spc="-35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6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Conocer, explicar, predecir,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controlar.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Clr>
                <a:srgbClr val="3891A7"/>
              </a:buClr>
              <a:buFont typeface="Verdana"/>
              <a:buChar char="◦"/>
            </a:pPr>
            <a:endParaRPr sz="3500">
              <a:latin typeface="Times New Roman"/>
              <a:cs typeface="Times New Roman"/>
            </a:endParaRPr>
          </a:p>
          <a:p>
            <a:pPr marL="295910" indent="-283210">
              <a:lnSpc>
                <a:spcPct val="100000"/>
              </a:lnSpc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6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NATURALEZA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1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LA</a:t>
            </a:r>
            <a:r>
              <a:rPr sz="2800" b="1" u="heavy" spc="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REALIDAD</a:t>
            </a:r>
            <a:r>
              <a:rPr sz="2800" spc="-5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6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Objetiva,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fragmentable.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Clr>
                <a:srgbClr val="3891A7"/>
              </a:buClr>
              <a:buFont typeface="Verdana"/>
              <a:buChar char="◦"/>
            </a:pPr>
            <a:endParaRPr sz="3500">
              <a:latin typeface="Times New Roman"/>
              <a:cs typeface="Times New Roman"/>
            </a:endParaRPr>
          </a:p>
          <a:p>
            <a:pPr marL="295910" indent="-283210">
              <a:lnSpc>
                <a:spcPct val="100000"/>
              </a:lnSpc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TÉCNICAS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RECOGIDA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</a:t>
            </a:r>
            <a:r>
              <a:rPr sz="2800" b="1" u="heavy" spc="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DATOS:</a:t>
            </a:r>
            <a:endParaRPr sz="2800">
              <a:latin typeface="Arial"/>
              <a:cs typeface="Arial"/>
            </a:endParaRPr>
          </a:p>
          <a:p>
            <a:pPr marL="570230" marR="5080" lvl="1" indent="-236220">
              <a:lnSpc>
                <a:spcPct val="100499"/>
              </a:lnSpc>
              <a:spcBef>
                <a:spcPts val="590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Encuestas, pruebas objetivos, escalas de medida,  observación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sistemática.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74676" y="522859"/>
            <a:ext cx="8069323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b="1" spc="-35" dirty="0" smtClean="0">
                <a:solidFill>
                  <a:srgbClr val="000000"/>
                </a:solidFill>
                <a:latin typeface="Arial"/>
                <a:cs typeface="Arial"/>
              </a:rPr>
              <a:t>2) </a:t>
            </a:r>
            <a:r>
              <a:rPr b="1" u="sng" spc="-35" dirty="0" smtClean="0">
                <a:solidFill>
                  <a:srgbClr val="000000"/>
                </a:solidFill>
                <a:latin typeface="Arial"/>
                <a:cs typeface="Arial"/>
              </a:rPr>
              <a:t>PARADIGMA</a:t>
            </a:r>
            <a:r>
              <a:rPr b="1" u="sng" spc="-235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u="sng" spc="-40" dirty="0">
                <a:solidFill>
                  <a:srgbClr val="000000"/>
                </a:solidFill>
                <a:latin typeface="Arial"/>
                <a:cs typeface="Arial"/>
              </a:rPr>
              <a:t>INTERPRETATIVO</a:t>
            </a: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8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277238" y="1920062"/>
            <a:ext cx="21729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50" spc="-595" dirty="0">
                <a:solidFill>
                  <a:srgbClr val="3891A7"/>
                </a:solidFill>
                <a:latin typeface="Arial"/>
                <a:cs typeface="Arial"/>
              </a:rPr>
              <a:t></a:t>
            </a:r>
            <a:r>
              <a:rPr sz="2250" spc="-590" dirty="0">
                <a:latin typeface="Arial"/>
                <a:cs typeface="Arial"/>
              </a:rPr>
              <a:t> </a:t>
            </a:r>
            <a:r>
              <a:rPr sz="2800" b="1" u="heavy" spc="-7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OBJETIVO</a:t>
            </a:r>
            <a:r>
              <a:rPr sz="2800" spc="-75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17411" y="2389759"/>
            <a:ext cx="8051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social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320788" y="2389759"/>
            <a:ext cx="1421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9035" algn="l"/>
              </a:tabLst>
            </a:pPr>
            <a:r>
              <a:rPr sz="2400" spc="5" dirty="0">
                <a:latin typeface="Arial"/>
                <a:cs typeface="Arial"/>
              </a:rPr>
              <a:t>de</a:t>
            </a:r>
            <a:r>
              <a:rPr sz="2400" dirty="0">
                <a:latin typeface="Arial"/>
                <a:cs typeface="Arial"/>
              </a:rPr>
              <a:t>sde	</a:t>
            </a:r>
            <a:r>
              <a:rPr sz="2400" spc="5" dirty="0">
                <a:latin typeface="Arial"/>
                <a:cs typeface="Arial"/>
              </a:rPr>
              <a:t>la</a:t>
            </a:r>
            <a:endParaRPr sz="2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598802" y="2389759"/>
            <a:ext cx="4616450" cy="71882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248920" marR="5080" indent="-236220">
              <a:lnSpc>
                <a:spcPts val="2580"/>
              </a:lnSpc>
              <a:spcBef>
                <a:spcPts val="434"/>
              </a:spcBef>
              <a:buClr>
                <a:srgbClr val="3891A7"/>
              </a:buClr>
              <a:buFont typeface="Verdana"/>
              <a:buChar char="◦"/>
              <a:tabLst>
                <a:tab pos="248920" algn="l"/>
                <a:tab pos="2269490" algn="l"/>
                <a:tab pos="3101975" algn="l"/>
              </a:tabLst>
            </a:pPr>
            <a:r>
              <a:rPr sz="2400" spc="-5" dirty="0">
                <a:latin typeface="Arial"/>
                <a:cs typeface="Arial"/>
              </a:rPr>
              <a:t>Comprender	una	</a:t>
            </a:r>
            <a:r>
              <a:rPr sz="2400" dirty="0">
                <a:latin typeface="Arial"/>
                <a:cs typeface="Arial"/>
              </a:rPr>
              <a:t>situación  </a:t>
            </a:r>
            <a:r>
              <a:rPr sz="2400" spc="-5" dirty="0">
                <a:latin typeface="Arial"/>
                <a:cs typeface="Arial"/>
              </a:rPr>
              <a:t>perspectiva de los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participantes.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77238" y="3472173"/>
            <a:ext cx="7464425" cy="251015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95910" indent="-283210">
              <a:lnSpc>
                <a:spcPct val="100000"/>
              </a:lnSpc>
              <a:spcBef>
                <a:spcPts val="480"/>
              </a:spcBef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6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NATURALEZA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1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LA</a:t>
            </a:r>
            <a:r>
              <a:rPr sz="2800" b="1" u="heavy" spc="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REALIDAD</a:t>
            </a:r>
            <a:r>
              <a:rPr sz="2800" spc="-5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2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Subjetiva.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Clr>
                <a:srgbClr val="3891A7"/>
              </a:buClr>
              <a:buFont typeface="Verdana"/>
              <a:buChar char="◦"/>
            </a:pPr>
            <a:endParaRPr sz="3000">
              <a:latin typeface="Times New Roman"/>
              <a:cs typeface="Times New Roman"/>
            </a:endParaRPr>
          </a:p>
          <a:p>
            <a:pPr marL="295910" indent="-283210">
              <a:lnSpc>
                <a:spcPct val="100000"/>
              </a:lnSpc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TÉCNICAS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RECOGIDA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</a:t>
            </a:r>
            <a:r>
              <a:rPr sz="2800" b="1" u="heavy" spc="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DATOS:</a:t>
            </a:r>
            <a:endParaRPr sz="2800">
              <a:latin typeface="Arial"/>
              <a:cs typeface="Arial"/>
            </a:endParaRPr>
          </a:p>
          <a:p>
            <a:pPr marL="570230" marR="5080" lvl="1" indent="-236220">
              <a:lnSpc>
                <a:spcPts val="2560"/>
              </a:lnSpc>
              <a:spcBef>
                <a:spcPts val="7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  <a:tab pos="2546985" algn="l"/>
                <a:tab pos="3220720" algn="l"/>
                <a:tab pos="5015230" algn="l"/>
                <a:tab pos="6705600" algn="l"/>
              </a:tabLst>
            </a:pPr>
            <a:r>
              <a:rPr sz="2400" spc="-5" dirty="0">
                <a:latin typeface="Arial"/>
                <a:cs typeface="Arial"/>
              </a:rPr>
              <a:t>Observación	(no)	participante,	entrevistas,	notas  de campo, autobiografías, historia de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vida.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13459" y="490202"/>
            <a:ext cx="8063687" cy="6123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s-ES" b="1" spc="-40" dirty="0" smtClean="0">
                <a:solidFill>
                  <a:srgbClr val="000000"/>
                </a:solidFill>
                <a:latin typeface="Arial"/>
                <a:cs typeface="Arial"/>
              </a:rPr>
              <a:t>3) </a:t>
            </a:r>
            <a:r>
              <a:rPr b="1" u="sng" spc="-40" dirty="0" smtClean="0">
                <a:solidFill>
                  <a:srgbClr val="000000"/>
                </a:solidFill>
                <a:latin typeface="Arial"/>
                <a:cs typeface="Arial"/>
              </a:rPr>
              <a:t>PARADIGMA</a:t>
            </a:r>
            <a:r>
              <a:rPr b="1" u="sng" spc="-22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u="sng" spc="-5" dirty="0" smtClean="0">
                <a:solidFill>
                  <a:srgbClr val="000000"/>
                </a:solidFill>
                <a:latin typeface="Arial"/>
                <a:cs typeface="Arial"/>
              </a:rPr>
              <a:t>SOCIO-CRÍTICO</a:t>
            </a:r>
            <a:endParaRPr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9</a:t>
            </a:fld>
            <a:endParaRPr spc="-5" dirty="0"/>
          </a:p>
        </p:txBody>
      </p:sp>
      <p:sp>
        <p:nvSpPr>
          <p:cNvPr id="17" name="object 1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96035" indent="-283210">
              <a:lnSpc>
                <a:spcPct val="100000"/>
              </a:lnSpc>
              <a:spcBef>
                <a:spcPts val="490"/>
              </a:spcBef>
              <a:buClr>
                <a:srgbClr val="3891A7"/>
              </a:buClr>
              <a:buSzPct val="79166"/>
              <a:buFont typeface="Arial"/>
              <a:buChar char=""/>
              <a:tabLst>
                <a:tab pos="1296670" algn="l"/>
                <a:tab pos="1297305" algn="l"/>
              </a:tabLst>
            </a:pPr>
            <a:r>
              <a:rPr spc="-35" dirty="0"/>
              <a:t>OBJETIVO</a:t>
            </a:r>
            <a:r>
              <a:rPr sz="2800" b="0" u="none" spc="-35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marL="1570355" marR="6350" lvl="1" indent="-236220">
              <a:lnSpc>
                <a:spcPts val="2580"/>
              </a:lnSpc>
              <a:spcBef>
                <a:spcPts val="680"/>
              </a:spcBef>
              <a:buClr>
                <a:srgbClr val="3891A7"/>
              </a:buClr>
              <a:buFont typeface="Verdana"/>
              <a:buChar char="◦"/>
              <a:tabLst>
                <a:tab pos="1571625" algn="l"/>
                <a:tab pos="3054350" algn="l"/>
                <a:tab pos="4878705" algn="l"/>
                <a:tab pos="5222875" algn="l"/>
                <a:tab pos="6976109" algn="l"/>
                <a:tab pos="7406005" algn="l"/>
                <a:tab pos="8803640" algn="l"/>
              </a:tabLst>
            </a:pPr>
            <a:r>
              <a:rPr sz="2400" spc="-5" dirty="0">
                <a:latin typeface="Arial"/>
                <a:cs typeface="Arial"/>
              </a:rPr>
              <a:t>D</a:t>
            </a:r>
            <a:r>
              <a:rPr sz="2400" spc="-10" dirty="0">
                <a:latin typeface="Arial"/>
                <a:cs typeface="Arial"/>
              </a:rPr>
              <a:t>e</a:t>
            </a:r>
            <a:r>
              <a:rPr sz="2400" dirty="0">
                <a:latin typeface="Arial"/>
                <a:cs typeface="Arial"/>
              </a:rPr>
              <a:t>sc</a:t>
            </a:r>
            <a:r>
              <a:rPr sz="2400" spc="10" dirty="0">
                <a:latin typeface="Arial"/>
                <a:cs typeface="Arial"/>
              </a:rPr>
              <a:t>r</a:t>
            </a:r>
            <a:r>
              <a:rPr sz="2400" spc="-5" dirty="0">
                <a:latin typeface="Arial"/>
                <a:cs typeface="Arial"/>
              </a:rPr>
              <a:t>ibir</a:t>
            </a:r>
            <a:r>
              <a:rPr sz="2400" dirty="0">
                <a:latin typeface="Arial"/>
                <a:cs typeface="Arial"/>
              </a:rPr>
              <a:t>,	compre</a:t>
            </a:r>
            <a:r>
              <a:rPr sz="2400" spc="5" dirty="0">
                <a:latin typeface="Arial"/>
                <a:cs typeface="Arial"/>
              </a:rPr>
              <a:t>n</a:t>
            </a:r>
            <a:r>
              <a:rPr sz="2400" spc="-5" dirty="0">
                <a:latin typeface="Arial"/>
                <a:cs typeface="Arial"/>
              </a:rPr>
              <a:t>d</a:t>
            </a:r>
            <a:r>
              <a:rPr sz="2400" dirty="0">
                <a:latin typeface="Arial"/>
                <a:cs typeface="Arial"/>
              </a:rPr>
              <a:t>er	y	tra</a:t>
            </a:r>
            <a:r>
              <a:rPr sz="2400" spc="-10" dirty="0">
                <a:latin typeface="Arial"/>
                <a:cs typeface="Arial"/>
              </a:rPr>
              <a:t>n</a:t>
            </a:r>
            <a:r>
              <a:rPr sz="2400" dirty="0">
                <a:latin typeface="Arial"/>
                <a:cs typeface="Arial"/>
              </a:rPr>
              <a:t>s</a:t>
            </a:r>
            <a:r>
              <a:rPr sz="2400" spc="-10" dirty="0">
                <a:latin typeface="Arial"/>
                <a:cs typeface="Arial"/>
              </a:rPr>
              <a:t>f</a:t>
            </a:r>
            <a:r>
              <a:rPr sz="2400" spc="-5" dirty="0">
                <a:latin typeface="Arial"/>
                <a:cs typeface="Arial"/>
              </a:rPr>
              <a:t>or</a:t>
            </a:r>
            <a:r>
              <a:rPr sz="2400" dirty="0">
                <a:latin typeface="Arial"/>
                <a:cs typeface="Arial"/>
              </a:rPr>
              <a:t>m</a:t>
            </a:r>
            <a:r>
              <a:rPr sz="2400" spc="-5" dirty="0">
                <a:latin typeface="Arial"/>
                <a:cs typeface="Arial"/>
              </a:rPr>
              <a:t>a</a:t>
            </a:r>
            <a:r>
              <a:rPr sz="2400" dirty="0">
                <a:latin typeface="Arial"/>
                <a:cs typeface="Arial"/>
              </a:rPr>
              <a:t>r	</a:t>
            </a:r>
            <a:r>
              <a:rPr sz="2400" spc="-10" dirty="0">
                <a:latin typeface="Arial"/>
                <a:cs typeface="Arial"/>
              </a:rPr>
              <a:t>l</a:t>
            </a:r>
            <a:r>
              <a:rPr sz="2400" dirty="0">
                <a:latin typeface="Arial"/>
                <a:cs typeface="Arial"/>
              </a:rPr>
              <a:t>a	situación	o  </a:t>
            </a:r>
            <a:r>
              <a:rPr sz="2400" spc="-5" dirty="0">
                <a:latin typeface="Arial"/>
                <a:cs typeface="Arial"/>
              </a:rPr>
              <a:t>realidad.</a:t>
            </a:r>
            <a:endParaRPr sz="2400" dirty="0">
              <a:latin typeface="Arial"/>
              <a:cs typeface="Arial"/>
            </a:endParaRPr>
          </a:p>
          <a:p>
            <a:pPr marL="1000125" lvl="1">
              <a:lnSpc>
                <a:spcPct val="100000"/>
              </a:lnSpc>
              <a:spcBef>
                <a:spcPts val="15"/>
              </a:spcBef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96035" indent="-283210">
              <a:lnSpc>
                <a:spcPct val="100000"/>
              </a:lnSpc>
              <a:spcBef>
                <a:spcPts val="5"/>
              </a:spcBef>
              <a:buClr>
                <a:srgbClr val="3891A7"/>
              </a:buClr>
              <a:buSzPct val="79166"/>
              <a:buFont typeface="Arial"/>
              <a:buChar char=""/>
              <a:tabLst>
                <a:tab pos="1296670" algn="l"/>
                <a:tab pos="1297305" algn="l"/>
              </a:tabLst>
            </a:pPr>
            <a:r>
              <a:rPr spc="-55" dirty="0"/>
              <a:t>NATURALEZA </a:t>
            </a:r>
            <a:r>
              <a:rPr dirty="0"/>
              <a:t>DE </a:t>
            </a:r>
            <a:r>
              <a:rPr spc="-130" dirty="0"/>
              <a:t>LA</a:t>
            </a:r>
            <a:r>
              <a:rPr spc="-25" dirty="0"/>
              <a:t> </a:t>
            </a:r>
            <a:r>
              <a:rPr spc="-40" dirty="0"/>
              <a:t>REALIDAD</a:t>
            </a:r>
            <a:r>
              <a:rPr b="0" u="none" spc="-40" dirty="0">
                <a:latin typeface="Arial"/>
                <a:cs typeface="Arial"/>
              </a:rPr>
              <a:t>:</a:t>
            </a:r>
          </a:p>
          <a:p>
            <a:pPr marL="1570355" lvl="1" indent="-236220">
              <a:lnSpc>
                <a:spcPct val="100000"/>
              </a:lnSpc>
              <a:spcBef>
                <a:spcPts val="385"/>
              </a:spcBef>
              <a:buClr>
                <a:srgbClr val="3891A7"/>
              </a:buClr>
              <a:buFont typeface="Verdana"/>
              <a:buChar char="◦"/>
              <a:tabLst>
                <a:tab pos="1570990" algn="l"/>
                <a:tab pos="1571625" algn="l"/>
              </a:tabLst>
            </a:pPr>
            <a:r>
              <a:rPr sz="2000" dirty="0">
                <a:latin typeface="Arial"/>
                <a:cs typeface="Arial"/>
              </a:rPr>
              <a:t>Objetiva -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subjetiva.</a:t>
            </a:r>
            <a:endParaRPr sz="2000" dirty="0">
              <a:latin typeface="Arial"/>
              <a:cs typeface="Arial"/>
            </a:endParaRPr>
          </a:p>
          <a:p>
            <a:pPr marL="1000125" lvl="1">
              <a:lnSpc>
                <a:spcPct val="100000"/>
              </a:lnSpc>
              <a:spcBef>
                <a:spcPts val="15"/>
              </a:spcBef>
              <a:buChar char="◦"/>
            </a:pPr>
            <a:endParaRPr sz="3400" dirty="0">
              <a:latin typeface="Times New Roman"/>
              <a:cs typeface="Times New Roman"/>
            </a:endParaRPr>
          </a:p>
          <a:p>
            <a:pPr marL="1296035" indent="-283210">
              <a:lnSpc>
                <a:spcPct val="100000"/>
              </a:lnSpc>
              <a:buClr>
                <a:srgbClr val="3891A7"/>
              </a:buClr>
              <a:buSzPct val="79166"/>
              <a:buFont typeface="Arial"/>
              <a:buChar char=""/>
              <a:tabLst>
                <a:tab pos="1296670" algn="l"/>
                <a:tab pos="1297305" algn="l"/>
              </a:tabLst>
            </a:pPr>
            <a:r>
              <a:rPr spc="-20" dirty="0"/>
              <a:t>TÉCNICAS </a:t>
            </a:r>
            <a:r>
              <a:rPr dirty="0"/>
              <a:t>DE </a:t>
            </a:r>
            <a:r>
              <a:rPr spc="-15" dirty="0"/>
              <a:t>RECOGIDA </a:t>
            </a:r>
            <a:r>
              <a:rPr dirty="0"/>
              <a:t>DE</a:t>
            </a:r>
            <a:r>
              <a:rPr spc="-90" dirty="0"/>
              <a:t> </a:t>
            </a:r>
            <a:r>
              <a:rPr spc="-40" dirty="0"/>
              <a:t>DATOS:</a:t>
            </a:r>
          </a:p>
          <a:p>
            <a:pPr marL="1570355" lvl="1" indent="-236220">
              <a:lnSpc>
                <a:spcPct val="100000"/>
              </a:lnSpc>
              <a:spcBef>
                <a:spcPts val="300"/>
              </a:spcBef>
              <a:buClr>
                <a:srgbClr val="3891A7"/>
              </a:buClr>
              <a:buFont typeface="Verdana"/>
              <a:buChar char="◦"/>
              <a:tabLst>
                <a:tab pos="1571625" algn="l"/>
              </a:tabLst>
            </a:pPr>
            <a:r>
              <a:rPr sz="2400" spc="-5" dirty="0">
                <a:latin typeface="Arial"/>
                <a:cs typeface="Arial"/>
              </a:rPr>
              <a:t>Cualitativas </a:t>
            </a:r>
            <a:r>
              <a:rPr sz="2400" dirty="0">
                <a:latin typeface="Arial"/>
                <a:cs typeface="Arial"/>
              </a:rPr>
              <a:t>y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cuantitativas.</a:t>
            </a:r>
            <a:endParaRPr sz="2400" dirty="0">
              <a:latin typeface="Arial"/>
              <a:cs typeface="Arial"/>
            </a:endParaRPr>
          </a:p>
          <a:p>
            <a:pPr marL="1570355" lvl="1" indent="-236220">
              <a:lnSpc>
                <a:spcPts val="2730"/>
              </a:lnSpc>
              <a:spcBef>
                <a:spcPts val="325"/>
              </a:spcBef>
              <a:buClr>
                <a:srgbClr val="3891A7"/>
              </a:buClr>
              <a:buFont typeface="Verdana"/>
              <a:buChar char="◦"/>
              <a:tabLst>
                <a:tab pos="1571625" algn="l"/>
                <a:tab pos="2729230" algn="l"/>
                <a:tab pos="3938270" algn="l"/>
                <a:tab pos="5113020" algn="l"/>
                <a:tab pos="6933565" algn="l"/>
                <a:tab pos="8822055" algn="l"/>
              </a:tabLst>
            </a:pPr>
            <a:r>
              <a:rPr sz="2400" dirty="0">
                <a:latin typeface="Arial"/>
                <a:cs typeface="Arial"/>
              </a:rPr>
              <a:t>Grupos	f</a:t>
            </a:r>
            <a:r>
              <a:rPr sz="2400" spc="-15" dirty="0">
                <a:latin typeface="Arial"/>
                <a:cs typeface="Arial"/>
              </a:rPr>
              <a:t>o</a:t>
            </a:r>
            <a:r>
              <a:rPr sz="2400" dirty="0">
                <a:latin typeface="Arial"/>
                <a:cs typeface="Arial"/>
              </a:rPr>
              <a:t>cales,	</a:t>
            </a:r>
            <a:r>
              <a:rPr sz="2400" spc="-5" dirty="0">
                <a:latin typeface="Arial"/>
                <a:cs typeface="Arial"/>
              </a:rPr>
              <a:t>análi</a:t>
            </a:r>
            <a:r>
              <a:rPr sz="2400" spc="5" dirty="0">
                <a:latin typeface="Arial"/>
                <a:cs typeface="Arial"/>
              </a:rPr>
              <a:t>s</a:t>
            </a:r>
            <a:r>
              <a:rPr sz="2400" spc="-5" dirty="0">
                <a:latin typeface="Arial"/>
                <a:cs typeface="Arial"/>
              </a:rPr>
              <a:t>i</a:t>
            </a:r>
            <a:r>
              <a:rPr sz="2400" dirty="0">
                <a:latin typeface="Arial"/>
                <a:cs typeface="Arial"/>
              </a:rPr>
              <a:t>s	</a:t>
            </a:r>
            <a:r>
              <a:rPr sz="2400" spc="-5" dirty="0">
                <a:latin typeface="Arial"/>
                <a:cs typeface="Arial"/>
              </a:rPr>
              <a:t>d</a:t>
            </a:r>
            <a:r>
              <a:rPr sz="2400" spc="-10" dirty="0">
                <a:latin typeface="Arial"/>
                <a:cs typeface="Arial"/>
              </a:rPr>
              <a:t>o</a:t>
            </a:r>
            <a:r>
              <a:rPr sz="2400" dirty="0">
                <a:latin typeface="Arial"/>
                <a:cs typeface="Arial"/>
              </a:rPr>
              <a:t>cu</a:t>
            </a:r>
            <a:r>
              <a:rPr sz="2400" spc="5" dirty="0">
                <a:latin typeface="Arial"/>
                <a:cs typeface="Arial"/>
              </a:rPr>
              <a:t>m</a:t>
            </a:r>
            <a:r>
              <a:rPr sz="2400" spc="-5" dirty="0">
                <a:latin typeface="Arial"/>
                <a:cs typeface="Arial"/>
              </a:rPr>
              <a:t>e</a:t>
            </a:r>
            <a:r>
              <a:rPr sz="2400" spc="-10" dirty="0">
                <a:latin typeface="Arial"/>
                <a:cs typeface="Arial"/>
              </a:rPr>
              <a:t>n</a:t>
            </a:r>
            <a:r>
              <a:rPr sz="2400" dirty="0">
                <a:latin typeface="Arial"/>
                <a:cs typeface="Arial"/>
              </a:rPr>
              <a:t>tal,	t</a:t>
            </a:r>
            <a:r>
              <a:rPr sz="2400" spc="5" dirty="0">
                <a:latin typeface="Arial"/>
                <a:cs typeface="Arial"/>
              </a:rPr>
              <a:t>r</a:t>
            </a:r>
            <a:r>
              <a:rPr sz="2400" spc="-5" dirty="0">
                <a:latin typeface="Arial"/>
                <a:cs typeface="Arial"/>
              </a:rPr>
              <a:t>i</a:t>
            </a:r>
            <a:r>
              <a:rPr sz="2400" spc="-10" dirty="0">
                <a:latin typeface="Arial"/>
                <a:cs typeface="Arial"/>
              </a:rPr>
              <a:t>a</a:t>
            </a:r>
            <a:r>
              <a:rPr sz="2400" spc="-5" dirty="0">
                <a:latin typeface="Arial"/>
                <a:cs typeface="Arial"/>
              </a:rPr>
              <a:t>n</a:t>
            </a:r>
            <a:r>
              <a:rPr sz="2400" spc="-10" dirty="0">
                <a:latin typeface="Arial"/>
                <a:cs typeface="Arial"/>
              </a:rPr>
              <a:t>g</a:t>
            </a:r>
            <a:r>
              <a:rPr sz="2400" dirty="0">
                <a:latin typeface="Arial"/>
                <a:cs typeface="Arial"/>
              </a:rPr>
              <a:t>u</a:t>
            </a:r>
            <a:r>
              <a:rPr sz="2400" spc="-5" dirty="0">
                <a:latin typeface="Arial"/>
                <a:cs typeface="Arial"/>
              </a:rPr>
              <a:t>l</a:t>
            </a:r>
            <a:r>
              <a:rPr sz="2400" spc="-10" dirty="0">
                <a:latin typeface="Arial"/>
                <a:cs typeface="Arial"/>
              </a:rPr>
              <a:t>a</a:t>
            </a:r>
            <a:r>
              <a:rPr sz="2400" spc="5" dirty="0">
                <a:latin typeface="Arial"/>
                <a:cs typeface="Arial"/>
              </a:rPr>
              <a:t>ció</a:t>
            </a:r>
            <a:r>
              <a:rPr sz="2400" dirty="0">
                <a:latin typeface="Arial"/>
                <a:cs typeface="Arial"/>
              </a:rPr>
              <a:t>n	y</a:t>
            </a:r>
          </a:p>
          <a:p>
            <a:pPr marL="1570355">
              <a:lnSpc>
                <a:spcPts val="2730"/>
              </a:lnSpc>
            </a:pPr>
            <a:r>
              <a:rPr b="0" u="none" dirty="0">
                <a:latin typeface="Arial"/>
                <a:cs typeface="Arial"/>
              </a:rPr>
              <a:t>matriz </a:t>
            </a:r>
            <a:r>
              <a:rPr b="0" u="none" spc="-5" dirty="0">
                <a:latin typeface="Arial"/>
                <a:cs typeface="Arial"/>
              </a:rPr>
              <a:t>de</a:t>
            </a:r>
            <a:r>
              <a:rPr b="0" u="none" spc="-20" dirty="0">
                <a:latin typeface="Arial"/>
                <a:cs typeface="Arial"/>
              </a:rPr>
              <a:t> </a:t>
            </a:r>
            <a:r>
              <a:rPr b="0" u="none" spc="-5" dirty="0">
                <a:latin typeface="Arial"/>
                <a:cs typeface="Arial"/>
              </a:rPr>
              <a:t>decisiones.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568" t="11742" r="24149" b="16478"/>
          <a:stretch>
            <a:fillRect/>
          </a:stretch>
        </p:blipFill>
        <p:spPr bwMode="auto">
          <a:xfrm>
            <a:off x="1600200" y="0"/>
            <a:ext cx="6408738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1983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</a:rPr>
              <a:t>II-.</a:t>
            </a: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ENFOQUES DE </a:t>
            </a: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11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893621" y="1796163"/>
            <a:ext cx="7926579" cy="3577903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 smtClean="0">
                <a:latin typeface="Arial"/>
                <a:cs typeface="Arial"/>
              </a:rPr>
              <a:t>El objetivo de cualquier </a:t>
            </a:r>
            <a:r>
              <a:rPr lang="es-ES" sz="2000" b="1" u="sng" spc="5" dirty="0" smtClean="0">
                <a:latin typeface="Arial"/>
                <a:cs typeface="Arial"/>
              </a:rPr>
              <a:t>ciencia</a:t>
            </a:r>
            <a:r>
              <a:rPr lang="es-ES" sz="2000" b="1" spc="5" dirty="0" smtClean="0">
                <a:latin typeface="Arial"/>
                <a:cs typeface="Arial"/>
              </a:rPr>
              <a:t> es adquirir conocimientos y la elección de un método adecuado que nos permita conocer la realidad.</a:t>
            </a:r>
          </a:p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 smtClean="0">
                <a:latin typeface="Arial"/>
                <a:cs typeface="Arial"/>
              </a:rPr>
              <a:t>De acuerdo al tipo de paradigma, los métodos deductivos e inductivos tienen objetivos diferentes y podrían resumirse a un desarrollo de la teoría y su análisis respectivo.  </a:t>
            </a:r>
          </a:p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 smtClean="0">
                <a:latin typeface="Arial"/>
                <a:cs typeface="Arial"/>
              </a:rPr>
              <a:t>Es por ello que los métodos deductivos están asociados a enfoques o </a:t>
            </a:r>
            <a:r>
              <a:rPr lang="es-ES" sz="2000" b="1" i="1" spc="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investigación</a:t>
            </a:r>
            <a:r>
              <a:rPr lang="es-ES" sz="2000" b="1" spc="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s-ES" sz="2000" b="1" i="1" spc="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cuantitativa</a:t>
            </a:r>
            <a:r>
              <a:rPr lang="es-ES" sz="2000" b="1" spc="5" dirty="0" smtClean="0">
                <a:latin typeface="Arial"/>
                <a:cs typeface="Arial"/>
              </a:rPr>
              <a:t>, mientras que los métodos inductivos están asociados enfoques o </a:t>
            </a:r>
            <a:r>
              <a:rPr lang="es-ES" sz="2000" b="1" i="1" spc="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investigación</a:t>
            </a:r>
            <a:r>
              <a:rPr lang="es-ES" sz="2000" b="1" spc="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s-ES" sz="2000" b="1" i="1" spc="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cualitativa</a:t>
            </a:r>
            <a:r>
              <a:rPr lang="es-ES" sz="2000" b="1" spc="5" dirty="0" smtClean="0"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52130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</a:t>
            </a: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12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071538" y="1151310"/>
            <a:ext cx="7783703" cy="570669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269875" indent="-269875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investigación cuantitativa está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fundamentada en el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“Racionalismo”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(Descartes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como postura epistemológica, es decir, posee un profundo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apego a la tradicionalidad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la ciencia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y utilización de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valorativa como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 de objetividad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por lo que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conocimiento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 sostiene en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 no en la subjetividad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de los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individuos (el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experto se convierte en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una autoridad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de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verdad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69875" indent="-269875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indent="-269875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Posee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concepción lineal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es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decir, existe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claridad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coherencia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entre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los elementos que conforman el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problema y el tipo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de incidencia existe entre sus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elementos. Estos últimos reciben el nombre de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variables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MX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concepto </a:t>
            </a:r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que determina una cualidad de un objeto, </a:t>
            </a:r>
            <a:r>
              <a:rPr lang="es-MX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un atributo que puede variar de una o</a:t>
            </a:r>
            <a:b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más maneras y que sintetiza conceptualmente lo que se quiere conocer acerca del objeto de </a:t>
            </a:r>
            <a:r>
              <a:rPr lang="es-MX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s-MX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69875" indent="-269875" algn="just"/>
            <a:endParaRPr lang="es-ES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Permite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permite examinar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los datos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de manera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numérica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409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</a:t>
            </a: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13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142976" y="843533"/>
            <a:ext cx="7790051" cy="6014467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79388" indent="-179388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datos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uantitativos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son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estadísticos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hace demostraciones con los aspectos separados de su todo, a los que se asigna significado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numérico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9388" indent="-179388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indent="-179388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es la única forma de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alcanzar el conocimiento,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lo que utiliza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medición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exhaustiva y controlada, intentando buscar la certeza del mismo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9388" indent="-179388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indent="-179388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objeto de estudio es el elemento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empírico, puesto que se basa en la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experimentación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Sostiene que al existir relación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independencia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entre el sujeto y el objeto,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investigador tiene una perspectiva desde afuera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9388" indent="-179388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indent="-179388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el elemento fundamental de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investigación cuantitativa,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le aporta su origen, su marco y su fin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9388" indent="-179388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Su objetivo es la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comprensión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explicativa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concreta de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realidad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bajo una concepción objetiva, unitaria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estática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y reduccionista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387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CUALITATIVA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14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217421" y="1285860"/>
            <a:ext cx="7640859" cy="4167808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metodología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cualitativa tiene como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descripción de las cualidades de un fenómeno social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(*</a:t>
            </a:r>
            <a:r>
              <a:rPr lang="es-ES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cualidad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rasgos permanentes, diferenciados </a:t>
            </a:r>
            <a:r>
              <a:rPr lang="es-E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y distintivo de la naturaleza o la esencia de una persona o </a:t>
            </a:r>
            <a:r>
              <a:rPr lang="es-ES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fenómeno humano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/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se trata de probar o de medir en qué grado una cierta cualidad se encuentra en un cierto acontecimiento dado, sino de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descubrir tantas cualidades como sea posible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/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 investigaciones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cualitativas se debe hablar de entendimiento en profundidad en lugar de exactitud: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trata de obtener un entendimiento lo más profundo posible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Resultado de imagen para investigación cualitativ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0496" y="5500702"/>
            <a:ext cx="2261451" cy="113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1751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87437" y="285728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</a:t>
            </a: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CUALITATIVA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15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217421" y="1000108"/>
            <a:ext cx="7712297" cy="6014467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Características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principales de esta de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metodología:</a:t>
            </a:r>
          </a:p>
          <a:p>
            <a:pPr marL="360363" indent="-360363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1) La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investigación cualitativa es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inductiva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es decir, un método científico en base a la observación y la experiencia, y cuyas conclusiones se basan a partir de premisas particulares, específicas de acuerdo al fenómeno estudiado.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2)Tiene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una perspectiva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holística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(general),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esto es que considera el fenómeno como un todo.</a:t>
            </a: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suele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probar teorías o hipótesis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Es, principalmente,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 método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de generar teorías 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hipótesis.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4)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es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naturaleza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flexible, evolucionaría y recursiva.</a:t>
            </a:r>
          </a:p>
          <a:p>
            <a:pPr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5)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 incorporar hallazgos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que no se habían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previsto.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6)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investigadores cualitativos participan en la investigación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a través de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interacción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 con los sujetos que estudian, es el instrumento de medida.</a:t>
            </a:r>
          </a:p>
          <a:p>
            <a:pPr marL="269875" indent="-269875"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7)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Analizan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comprenden a los sujetos y fenómenos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su perspectiva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y debe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eliminar o apartar sus prejuicios y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creencias.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Char char="-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6207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112146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EJEMPLOS DE INVESTIGACIÓN </a:t>
            </a:r>
            <a:b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 Y CUANTITATIVA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16</a:t>
            </a:fld>
            <a:endParaRPr spc="-5" dirty="0"/>
          </a:p>
        </p:txBody>
      </p:sp>
      <p:pic>
        <p:nvPicPr>
          <p:cNvPr id="1028" name="Picture 4" descr="Resultado de imagen para ejemplos de investigacion cualitativa y cuantitati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2078" y="1662816"/>
            <a:ext cx="7995607" cy="454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5590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112146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EJEMPLOS DE INVESTIGACIÓN </a:t>
            </a:r>
            <a:b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 Y CUANTITATIVA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17</a:t>
            </a:fld>
            <a:endParaRPr spc="-5" dirty="0"/>
          </a:p>
        </p:txBody>
      </p:sp>
      <p:pic>
        <p:nvPicPr>
          <p:cNvPr id="1026" name="Picture 2" descr="Resultado de imagen para ejemplos de investigacion cualitativa y cuantitati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73053"/>
            <a:ext cx="6682836" cy="501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4284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26492" y="398460"/>
            <a:ext cx="8116825" cy="99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43710" marR="5080" indent="-1731645" algn="ctr">
              <a:lnSpc>
                <a:spcPct val="100000"/>
              </a:lnSpc>
              <a:spcBef>
                <a:spcPts val="105"/>
              </a:spcBef>
            </a:pPr>
            <a:r>
              <a:rPr lang="es-E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CARACTERÍSTICAS </a:t>
            </a:r>
            <a:r>
              <a:rPr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r>
              <a:rPr sz="3200" b="1" spc="-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</a:t>
            </a:r>
            <a:r>
              <a:rPr lang="es-CL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CL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CL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ENFOQUES DE INVESTIGACIÓN</a:t>
            </a:r>
            <a:r>
              <a:rPr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18</a:t>
            </a:fld>
            <a:endParaRPr spc="-5" dirty="0"/>
          </a:p>
        </p:txBody>
      </p:sp>
      <p:graphicFrame>
        <p:nvGraphicFramePr>
          <p:cNvPr id="17" name="object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16901862"/>
              </p:ext>
            </p:extLst>
          </p:nvPr>
        </p:nvGraphicFramePr>
        <p:xfrm>
          <a:off x="5502275" y="1982851"/>
          <a:ext cx="2971800" cy="4165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88645"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b="1" spc="-5" dirty="0">
                          <a:solidFill>
                            <a:srgbClr val="465A8D"/>
                          </a:solidFill>
                          <a:latin typeface="Arial"/>
                          <a:cs typeface="Arial"/>
                        </a:rPr>
                        <a:t>Cualitativos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>
                      <a:solidFill>
                        <a:srgbClr val="3891A7"/>
                      </a:solidFill>
                      <a:prstDash val="solid"/>
                    </a:lnT>
                    <a:lnB w="28575">
                      <a:solidFill>
                        <a:srgbClr val="3891A7"/>
                      </a:solidFill>
                      <a:prstDash val="solid"/>
                    </a:lnB>
                    <a:solidFill>
                      <a:srgbClr val="7DC3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470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</a:t>
                      </a:r>
                      <a:r>
                        <a:rPr sz="1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palabras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28575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 preguntas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abiertas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Preguntas de</a:t>
                      </a:r>
                      <a:r>
                        <a:rPr sz="1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entrevista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es-ES" sz="1800" b="1" spc="-10" dirty="0" smtClean="0">
                          <a:latin typeface="Arial"/>
                          <a:cs typeface="Arial"/>
                        </a:rPr>
                        <a:t>Ciencias Sociales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Estudio de</a:t>
                      </a:r>
                      <a:r>
                        <a:rPr sz="18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Casos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3891A7"/>
                      </a:solidFill>
                      <a:prstDash val="solid"/>
                    </a:lnB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39445"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Colecta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datos a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través</a:t>
                      </a:r>
                      <a:r>
                        <a:rPr sz="18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de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observación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situ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9050">
                      <a:solidFill>
                        <a:srgbClr val="3891A7"/>
                      </a:solidFill>
                      <a:prstDash val="solid"/>
                    </a:lnT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8" name="object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0355220"/>
              </p:ext>
            </p:extLst>
          </p:nvPr>
        </p:nvGraphicFramePr>
        <p:xfrm>
          <a:off x="1757426" y="1982851"/>
          <a:ext cx="2971800" cy="41643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88645">
                <a:tc>
                  <a:txBody>
                    <a:bodyPr/>
                    <a:lstStyle/>
                    <a:p>
                      <a:pPr marL="9461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b="1" spc="-5" dirty="0">
                          <a:solidFill>
                            <a:srgbClr val="465A8D"/>
                          </a:solidFill>
                          <a:latin typeface="Arial"/>
                          <a:cs typeface="Arial"/>
                        </a:rPr>
                        <a:t>Cuantitativos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>
                      <a:solidFill>
                        <a:srgbClr val="3891A7"/>
                      </a:solidFill>
                      <a:prstDash val="solid"/>
                    </a:lnT>
                    <a:lnB w="28575">
                      <a:solidFill>
                        <a:srgbClr val="3891A7"/>
                      </a:solidFill>
                      <a:prstDash val="solid"/>
                    </a:lnB>
                    <a:solidFill>
                      <a:srgbClr val="7DC3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470">
                <a:tc>
                  <a:txBody>
                    <a:bodyPr/>
                    <a:lstStyle/>
                    <a:p>
                      <a:pPr marL="9652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números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28575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9588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 preguntas</a:t>
                      </a:r>
                      <a:r>
                        <a:rPr sz="18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cerradas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9398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Hipótesis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cuantitativa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9461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es-ES" sz="1800" b="1" spc="-10" dirty="0" smtClean="0">
                          <a:latin typeface="Arial"/>
                          <a:cs typeface="Arial"/>
                        </a:rPr>
                        <a:t>Ciencias</a:t>
                      </a:r>
                      <a:r>
                        <a:rPr lang="es-ES" sz="1800" b="1" spc="-10" baseline="0" dirty="0" smtClean="0">
                          <a:latin typeface="Arial"/>
                          <a:cs typeface="Arial"/>
                        </a:rPr>
                        <a:t> Exactas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5470">
                <a:tc>
                  <a:txBody>
                    <a:bodyPr/>
                    <a:lstStyle/>
                    <a:p>
                      <a:pPr marL="9525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Experimentos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643890" marR="220345" indent="-3200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Colecta datos a</a:t>
                      </a:r>
                      <a:r>
                        <a:rPr sz="18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través 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1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instrumentos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19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068323" y="783196"/>
            <a:ext cx="7519034" cy="48073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  <a:buClr>
                <a:srgbClr val="3891A7"/>
              </a:buClr>
              <a:buSzPct val="80357"/>
              <a:tabLst>
                <a:tab pos="296545" algn="l"/>
              </a:tabLst>
            </a:pPr>
            <a:r>
              <a:rPr lang="es-ES" sz="3600" b="1" spc="-30" dirty="0" smtClean="0">
                <a:latin typeface="Arial"/>
                <a:cs typeface="Arial"/>
              </a:rPr>
              <a:t>¿PUEDE EXISTIR UN MODELO MIXTO?</a:t>
            </a:r>
            <a:endParaRPr lang="es-ES" sz="3600" b="1" dirty="0" smtClean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3891A7"/>
              </a:buClr>
              <a:buFont typeface="Arial"/>
              <a:buChar char=""/>
            </a:pPr>
            <a:endParaRPr sz="3650" dirty="0">
              <a:latin typeface="Times New Roman"/>
              <a:cs typeface="Times New Roman"/>
            </a:endParaRPr>
          </a:p>
          <a:p>
            <a:pPr marL="570230" marR="5080" lvl="1" indent="-236220" algn="just">
              <a:lnSpc>
                <a:spcPct val="90000"/>
              </a:lnSpc>
              <a:spcBef>
                <a:spcPts val="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Los </a:t>
            </a:r>
            <a:r>
              <a:rPr sz="2400" dirty="0">
                <a:latin typeface="Arial"/>
                <a:cs typeface="Arial"/>
              </a:rPr>
              <a:t>diferentes </a:t>
            </a:r>
            <a:r>
              <a:rPr sz="2400" spc="-5" dirty="0">
                <a:latin typeface="Arial"/>
                <a:cs typeface="Arial"/>
              </a:rPr>
              <a:t>modelos </a:t>
            </a:r>
            <a:r>
              <a:rPr sz="2400" dirty="0">
                <a:latin typeface="Arial"/>
                <a:cs typeface="Arial"/>
              </a:rPr>
              <a:t>de investigación </a:t>
            </a:r>
            <a:r>
              <a:rPr sz="2400" spc="-5" dirty="0">
                <a:latin typeface="Arial"/>
                <a:cs typeface="Arial"/>
              </a:rPr>
              <a:t>no son  </a:t>
            </a:r>
            <a:r>
              <a:rPr sz="2400" dirty="0">
                <a:latin typeface="Arial"/>
                <a:cs typeface="Arial"/>
              </a:rPr>
              <a:t>unidades </a:t>
            </a:r>
            <a:r>
              <a:rPr sz="2400" spc="-5" dirty="0">
                <a:latin typeface="Arial"/>
                <a:cs typeface="Arial"/>
              </a:rPr>
              <a:t>discretas </a:t>
            </a:r>
            <a:r>
              <a:rPr sz="2400" dirty="0">
                <a:latin typeface="Arial"/>
                <a:cs typeface="Arial"/>
              </a:rPr>
              <a:t>y </a:t>
            </a:r>
            <a:r>
              <a:rPr sz="2400" spc="-5" dirty="0">
                <a:latin typeface="Arial"/>
                <a:cs typeface="Arial"/>
              </a:rPr>
              <a:t>por lo </a:t>
            </a:r>
            <a:r>
              <a:rPr sz="2400" dirty="0">
                <a:latin typeface="Arial"/>
                <a:cs typeface="Arial"/>
              </a:rPr>
              <a:t>tanto </a:t>
            </a:r>
            <a:r>
              <a:rPr sz="2400" spc="-5" dirty="0">
                <a:latin typeface="Arial"/>
                <a:cs typeface="Arial"/>
              </a:rPr>
              <a:t>los </a:t>
            </a:r>
            <a:r>
              <a:rPr sz="2400" dirty="0">
                <a:latin typeface="Arial"/>
                <a:cs typeface="Arial"/>
              </a:rPr>
              <a:t>enfoques  cualitativo y </a:t>
            </a:r>
            <a:r>
              <a:rPr sz="2400" spc="-5" dirty="0">
                <a:latin typeface="Arial"/>
                <a:cs typeface="Arial"/>
              </a:rPr>
              <a:t>cuantitativo no debe ser </a:t>
            </a:r>
            <a:r>
              <a:rPr sz="2400" dirty="0">
                <a:latin typeface="Arial"/>
                <a:cs typeface="Arial"/>
              </a:rPr>
              <a:t>entendidos  </a:t>
            </a:r>
            <a:r>
              <a:rPr sz="2400" spc="-5" dirty="0">
                <a:latin typeface="Arial"/>
                <a:cs typeface="Arial"/>
              </a:rPr>
              <a:t>como polos opuestos o dicotómicos. Por </a:t>
            </a:r>
            <a:r>
              <a:rPr sz="2400" spc="-10" dirty="0">
                <a:latin typeface="Arial"/>
                <a:cs typeface="Arial"/>
              </a:rPr>
              <a:t>el  </a:t>
            </a:r>
            <a:r>
              <a:rPr sz="2400" spc="-5" dirty="0">
                <a:latin typeface="Arial"/>
                <a:cs typeface="Arial"/>
              </a:rPr>
              <a:t>contrario ellos </a:t>
            </a:r>
            <a:r>
              <a:rPr sz="2400" dirty="0">
                <a:latin typeface="Arial"/>
                <a:cs typeface="Arial"/>
              </a:rPr>
              <a:t>representan diferentes </a:t>
            </a:r>
            <a:r>
              <a:rPr sz="2400" spc="-5" dirty="0">
                <a:latin typeface="Arial"/>
                <a:cs typeface="Arial"/>
              </a:rPr>
              <a:t>puntos </a:t>
            </a:r>
            <a:r>
              <a:rPr sz="2400" spc="-10" dirty="0">
                <a:latin typeface="Arial"/>
                <a:cs typeface="Arial"/>
              </a:rPr>
              <a:t>en  </a:t>
            </a:r>
            <a:r>
              <a:rPr sz="2400" spc="-5" dirty="0">
                <a:latin typeface="Arial"/>
                <a:cs typeface="Arial"/>
              </a:rPr>
              <a:t>una línea de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continuidad.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3891A7"/>
              </a:buClr>
              <a:buFont typeface="Verdana"/>
              <a:buChar char="◦"/>
            </a:pPr>
            <a:endParaRPr sz="2300" dirty="0">
              <a:latin typeface="Times New Roman"/>
              <a:cs typeface="Times New Roman"/>
            </a:endParaRPr>
          </a:p>
          <a:p>
            <a:pPr marR="482600" algn="ctr">
              <a:lnSpc>
                <a:spcPct val="100000"/>
              </a:lnSpc>
            </a:pPr>
            <a:r>
              <a:rPr lang="es-CL" sz="2400" spc="-5" dirty="0" smtClean="0">
                <a:latin typeface="Arial"/>
                <a:cs typeface="Arial"/>
              </a:rPr>
              <a:t>Mixto</a:t>
            </a:r>
            <a:endParaRPr lang="es-CL" sz="2400" dirty="0" smtClean="0">
              <a:latin typeface="Arial"/>
              <a:cs typeface="Arial"/>
            </a:endParaRPr>
          </a:p>
          <a:p>
            <a:pPr marL="570230" marR="356870" lvl="1" indent="-236220">
              <a:lnSpc>
                <a:spcPct val="100000"/>
              </a:lnSpc>
              <a:spcBef>
                <a:spcPts val="3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lang="es-CL" sz="2400" spc="-5" dirty="0" smtClean="0">
                <a:latin typeface="Arial"/>
                <a:cs typeface="Arial"/>
              </a:rPr>
              <a:t>Cualitativo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---------------------------</a:t>
            </a:r>
            <a:r>
              <a:rPr sz="2400" dirty="0">
                <a:latin typeface="Arial"/>
                <a:cs typeface="Arial"/>
              </a:rPr>
              <a:t> </a:t>
            </a:r>
            <a:r>
              <a:rPr lang="es-CL" sz="2400" spc="-5" dirty="0" smtClean="0">
                <a:latin typeface="Arial"/>
                <a:cs typeface="Arial"/>
              </a:rPr>
              <a:t>Cuantitativo</a:t>
            </a:r>
            <a:endParaRPr lang="es-CL"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00100" y="428604"/>
            <a:ext cx="797149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95"/>
              </a:spcBef>
            </a:pPr>
            <a:r>
              <a:rPr lang="es-ES" sz="4000" b="1" spc="-5" dirty="0" smtClean="0">
                <a:solidFill>
                  <a:srgbClr val="000000"/>
                </a:solidFill>
                <a:latin typeface="Arial"/>
                <a:cs typeface="Arial"/>
              </a:rPr>
              <a:t>III-. </a:t>
            </a:r>
            <a:r>
              <a:rPr sz="4000" b="1" spc="-5" dirty="0" smtClean="0">
                <a:solidFill>
                  <a:srgbClr val="000000"/>
                </a:solidFill>
                <a:latin typeface="Arial"/>
                <a:cs typeface="Arial"/>
              </a:rPr>
              <a:t>DISEÑO </a:t>
            </a:r>
            <a:r>
              <a:rPr sz="4000" b="1" spc="-5" dirty="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sz="4000" b="1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000" b="1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20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500166" y="1571612"/>
            <a:ext cx="7143800" cy="4765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latin typeface="Arial"/>
                <a:cs typeface="Arial"/>
              </a:rPr>
              <a:t>ENFOQUE: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u="sng" spc="-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CUANTITATIVO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 smtClean="0">
                <a:latin typeface="Arial"/>
                <a:cs typeface="Arial"/>
              </a:rPr>
              <a:t>:</a:t>
            </a:r>
            <a:endParaRPr lang="es-ES" sz="2400" spc="-5" dirty="0" smtClean="0">
              <a:latin typeface="Arial"/>
              <a:cs typeface="Arial"/>
            </a:endParaRPr>
          </a:p>
          <a:p>
            <a:pPr marL="269875" indent="-257175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dirty="0" smtClean="0">
                <a:latin typeface="Arial"/>
                <a:cs typeface="Arial"/>
              </a:rPr>
              <a:t>- Se realizan “experimentos” puros, con tres requisitos: manipulación de variables (independientes), medir el efecto de la variable y validar la experimentación.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3891A7"/>
              </a:buClr>
              <a:buFont typeface="Verdana"/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 smtClean="0">
                <a:latin typeface="Arial"/>
                <a:cs typeface="Arial"/>
              </a:rPr>
              <a:t>:</a:t>
            </a:r>
            <a:endParaRPr lang="es-ES" sz="2400" spc="-5" dirty="0" smtClean="0">
              <a:latin typeface="Arial"/>
              <a:cs typeface="Arial"/>
            </a:endParaRPr>
          </a:p>
          <a:p>
            <a:pPr marL="269875" indent="-257175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269875" algn="l"/>
                <a:tab pos="295275" algn="l"/>
              </a:tabLst>
            </a:pPr>
            <a:r>
              <a:rPr lang="es-ES" sz="2400" spc="-5" dirty="0" smtClean="0">
                <a:latin typeface="Arial"/>
                <a:cs typeface="Arial"/>
              </a:rPr>
              <a:t>- Existe </a:t>
            </a:r>
            <a:r>
              <a:rPr lang="es-ES" sz="2400" spc="-5" dirty="0" smtClean="0">
                <a:latin typeface="Arial"/>
                <a:cs typeface="Arial"/>
              </a:rPr>
              <a:t>investigación con estudio sin manipulación de variables.</a:t>
            </a: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72509" y="428604"/>
            <a:ext cx="7971491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lang="es-ES"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III-. </a:t>
            </a:r>
            <a:r>
              <a:rPr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DISEÑO </a:t>
            </a:r>
            <a:r>
              <a:rPr sz="3600" b="1" spc="-5" dirty="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sz="3600" b="1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21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500166" y="1571612"/>
            <a:ext cx="7143800" cy="40267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ENFOQUE:</a:t>
            </a:r>
            <a:r>
              <a:rPr sz="3200" b="1" spc="-6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sz="3200" b="1" u="sng" spc="-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</a:t>
            </a:r>
            <a:r>
              <a:rPr lang="es-ES" sz="3200" b="1" u="sng" spc="-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LITATIVO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lang="es-ES"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 smtClean="0">
                <a:latin typeface="Arial"/>
                <a:cs typeface="Arial"/>
              </a:rPr>
              <a:t>:</a:t>
            </a:r>
            <a:endParaRPr lang="es-ES" sz="2400" spc="-5" dirty="0" smtClean="0">
              <a:latin typeface="Arial"/>
              <a:cs typeface="Arial"/>
            </a:endParaRPr>
          </a:p>
          <a:p>
            <a:pPr marL="269875" indent="-257175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spc="-5" dirty="0" smtClean="0">
                <a:latin typeface="Arial"/>
                <a:cs typeface="Arial"/>
              </a:rPr>
              <a:t>- Existe participación directa del investigador con la realidad del público a estudiar.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3891A7"/>
              </a:buClr>
              <a:buFont typeface="Verdana"/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s-ES" sz="2400" u="heavy" spc="-30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 smtClean="0">
                <a:latin typeface="Arial"/>
                <a:cs typeface="Arial"/>
              </a:rPr>
              <a:t>:</a:t>
            </a:r>
            <a:endParaRPr lang="es-ES" sz="2400" spc="-5" dirty="0" smtClean="0">
              <a:latin typeface="Arial"/>
              <a:cs typeface="Arial"/>
            </a:endParaRPr>
          </a:p>
          <a:p>
            <a:pPr marL="360363" indent="-347663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spc="-5" dirty="0" smtClean="0">
                <a:latin typeface="Arial"/>
                <a:cs typeface="Arial"/>
              </a:rPr>
              <a:t>- No existe interacción directa entre en investigador y la realidad del público o situación a analizar.</a:t>
            </a: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6511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72509" y="357166"/>
            <a:ext cx="7971491" cy="11201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87425" indent="-896938" algn="l">
              <a:lnSpc>
                <a:spcPct val="100000"/>
              </a:lnSpc>
              <a:spcBef>
                <a:spcPts val="95"/>
              </a:spcBef>
            </a:pPr>
            <a:r>
              <a:rPr lang="es-ES"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IV-. </a:t>
            </a:r>
            <a:r>
              <a:rPr lang="es-ES" sz="3600" b="1" spc="-5" dirty="0" smtClean="0">
                <a:solidFill>
                  <a:srgbClr val="000000"/>
                </a:solidFill>
              </a:rPr>
              <a:t>TIPO DE ESTUDIO</a:t>
            </a:r>
            <a:r>
              <a:rPr sz="3600" b="1" spc="-4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s-ES" sz="3600" b="1" spc="-40" dirty="0" smtClean="0">
                <a:solidFill>
                  <a:srgbClr val="000000"/>
                </a:solidFill>
                <a:latin typeface="Arial"/>
                <a:cs typeface="Arial"/>
              </a:rPr>
              <a:t>EN   </a:t>
            </a:r>
            <a:r>
              <a:rPr sz="3600" b="1" spc="-5" smtClean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22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506377" y="1630425"/>
            <a:ext cx="7225761" cy="46935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latin typeface="Arial"/>
                <a:cs typeface="Arial"/>
              </a:rPr>
              <a:t>ENFOQUE: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u="sng" spc="-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CUANTITATIVO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EXPERIMENTAL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SEMI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EXPERIMENTAL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CASO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ÚNICO</a:t>
            </a:r>
            <a:endParaRPr sz="20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3891A7"/>
              </a:buClr>
              <a:buFont typeface="Verdana"/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5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spc="-5" dirty="0">
                <a:latin typeface="Arial"/>
                <a:cs typeface="Arial"/>
              </a:rPr>
              <a:t>Exploratorio</a:t>
            </a:r>
            <a:endParaRPr sz="2000" cap="all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59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dirty="0">
                <a:latin typeface="Arial"/>
                <a:cs typeface="Arial"/>
              </a:rPr>
              <a:t>Descriptivo</a:t>
            </a:r>
          </a:p>
          <a:p>
            <a:pPr marL="570230" lvl="1" indent="-236220">
              <a:lnSpc>
                <a:spcPct val="100000"/>
              </a:lnSpc>
              <a:spcBef>
                <a:spcPts val="359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spc="-5" dirty="0">
                <a:latin typeface="Arial"/>
                <a:cs typeface="Arial"/>
              </a:rPr>
              <a:t>Explicativo</a:t>
            </a:r>
            <a:endParaRPr sz="2000" cap="all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dirty="0">
                <a:latin typeface="Arial"/>
                <a:cs typeface="Arial"/>
              </a:rPr>
              <a:t>Correlacional</a:t>
            </a:r>
          </a:p>
        </p:txBody>
      </p:sp>
    </p:spTree>
    <p:extLst>
      <p:ext uri="{BB962C8B-B14F-4D97-AF65-F5344CB8AC3E}">
        <p14:creationId xmlns:p14="http://schemas.microsoft.com/office/powerpoint/2010/main" xmlns="" val="1497646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0" name="object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4409172"/>
              </p:ext>
            </p:extLst>
          </p:nvPr>
        </p:nvGraphicFramePr>
        <p:xfrm>
          <a:off x="1357290" y="785794"/>
          <a:ext cx="7200900" cy="42778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9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117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00264">
                <a:tc gridSpan="2">
                  <a:txBody>
                    <a:bodyPr/>
                    <a:lstStyle/>
                    <a:p>
                      <a:pPr marL="128016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i="0" u="sng" spc="-10" dirty="0" smtClean="0">
                        <a:effectLst/>
                        <a:latin typeface="Tahoma"/>
                        <a:cs typeface="Tahoma"/>
                      </a:endParaRPr>
                    </a:p>
                    <a:p>
                      <a:pPr marL="128016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i="0" u="sng" spc="-10" dirty="0" smtClean="0">
                          <a:effectLst/>
                          <a:latin typeface="Tahoma"/>
                          <a:cs typeface="Tahoma"/>
                        </a:rPr>
                        <a:t>INVESTIGACIÓN</a:t>
                      </a:r>
                      <a:r>
                        <a:rPr sz="1600" b="1" i="0" u="sng" spc="95" dirty="0" smtClean="0">
                          <a:effectLst/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600" b="1" i="0" u="sng" spc="95" dirty="0" smtClean="0">
                          <a:effectLst/>
                          <a:latin typeface="Tahoma"/>
                          <a:cs typeface="Tahoma"/>
                        </a:rPr>
                        <a:t>CUANTITATIVA</a:t>
                      </a:r>
                      <a:r>
                        <a:rPr lang="es-CL" sz="1600" b="1" i="0" u="sng" spc="95" baseline="0" dirty="0" smtClean="0">
                          <a:effectLst/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i="0" u="sng" spc="-10" dirty="0" smtClean="0">
                          <a:effectLst/>
                          <a:latin typeface="Tahoma"/>
                          <a:cs typeface="Tahoma"/>
                        </a:rPr>
                        <a:t>EXPERIMENTAL</a:t>
                      </a:r>
                      <a:endParaRPr sz="1600" i="0" u="sng" dirty="0">
                        <a:effectLst/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Experimental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92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investigador manipula una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más variables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y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controla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y  mide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cualquier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cambio en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otras</a:t>
                      </a:r>
                      <a:r>
                        <a:rPr sz="14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variables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.</a:t>
                      </a:r>
                      <a:endParaRPr lang="es-ES" sz="1400" spc="-5" dirty="0" smtClean="0">
                        <a:latin typeface="Tahoma"/>
                        <a:cs typeface="Tahoma"/>
                      </a:endParaRPr>
                    </a:p>
                    <a:p>
                      <a:pPr marL="106045" marR="692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 smtClean="0">
                          <a:latin typeface="Tahoma"/>
                          <a:cs typeface="Tahoma"/>
                        </a:rPr>
                        <a:t>descubrir</a:t>
                      </a:r>
                      <a:r>
                        <a:rPr lang="es-ES" sz="1400" i="1" spc="-5" baseline="0" dirty="0" smtClean="0">
                          <a:latin typeface="Tahoma"/>
                          <a:cs typeface="Tahoma"/>
                        </a:rPr>
                        <a:t> un remedio de una enfermedad mortal como el cáncer óseo.</a:t>
                      </a:r>
                    </a:p>
                    <a:p>
                      <a:pPr marL="106045" marR="692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Semi-experimental</a:t>
                      </a: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7310" algn="just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Consiste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en la escogencia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los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grupos,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en los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que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se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prueba  una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variable,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sin ningún tipo de selección aleatoria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proceso 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</a:t>
                      </a:r>
                      <a:r>
                        <a:rPr sz="14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 smtClean="0">
                          <a:latin typeface="Tahoma"/>
                          <a:cs typeface="Tahoma"/>
                        </a:rPr>
                        <a:t>pre-selección</a:t>
                      </a:r>
                      <a:r>
                        <a:rPr sz="1400" dirty="0" smtClean="0">
                          <a:latin typeface="Tahoma"/>
                          <a:cs typeface="Tahoma"/>
                        </a:rPr>
                        <a:t>.</a:t>
                      </a:r>
                      <a:endParaRPr lang="es-ES" sz="1400" dirty="0" smtClean="0">
                        <a:latin typeface="Tahoma"/>
                        <a:cs typeface="Tahoma"/>
                      </a:endParaRPr>
                    </a:p>
                    <a:p>
                      <a:pPr marL="106045" marR="67310" algn="just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dirty="0" smtClean="0">
                          <a:latin typeface="Tahoma"/>
                          <a:cs typeface="Tahoma"/>
                        </a:rPr>
                        <a:t>establecer</a:t>
                      </a:r>
                      <a:r>
                        <a:rPr lang="es-ES" sz="1400" i="1" baseline="0" dirty="0" smtClean="0">
                          <a:latin typeface="Tahoma"/>
                          <a:cs typeface="Tahoma"/>
                        </a:rPr>
                        <a:t> el grupo más veloz de la especie felina</a:t>
                      </a:r>
                      <a:r>
                        <a:rPr lang="es-ES" sz="1400" baseline="0" dirty="0" smtClean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6045" marR="67310" algn="just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Caso-único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985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En 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diseño de sujeto único de un sólo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sujeto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unidad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observación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.</a:t>
                      </a:r>
                      <a:endParaRPr lang="es-ES" sz="1400" spc="-5" dirty="0" smtClean="0">
                        <a:latin typeface="Tahoma"/>
                        <a:cs typeface="Tahoma"/>
                      </a:endParaRPr>
                    </a:p>
                    <a:p>
                      <a:pPr marL="106045" marR="6985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 smtClean="0">
                          <a:latin typeface="Tahoma"/>
                          <a:cs typeface="Tahoma"/>
                        </a:rPr>
                        <a:t>determinar</a:t>
                      </a:r>
                      <a:r>
                        <a:rPr lang="es-ES" sz="1400" i="1" spc="-5" baseline="0" dirty="0" smtClean="0">
                          <a:latin typeface="Tahoma"/>
                          <a:cs typeface="Tahoma"/>
                        </a:rPr>
                        <a:t> las más importantes consecuencias de la enfermedad conocida como “elefantiasis”.</a:t>
                      </a: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23</a:t>
            </a:fld>
            <a:endParaRPr spc="-5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1" name="object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90793557"/>
              </p:ext>
            </p:extLst>
          </p:nvPr>
        </p:nvGraphicFramePr>
        <p:xfrm>
          <a:off x="1459570" y="397644"/>
          <a:ext cx="7201535" cy="57536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370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644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97756">
                <a:tc gridSpan="2">
                  <a:txBody>
                    <a:bodyPr/>
                    <a:lstStyle/>
                    <a:p>
                      <a:pPr marL="109283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spc="-10" dirty="0" smtClean="0">
                        <a:latin typeface="Tahoma"/>
                        <a:cs typeface="Tahoma"/>
                      </a:endParaRPr>
                    </a:p>
                    <a:p>
                      <a:pPr marL="109283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spc="-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INVESTIGACIÓN </a:t>
                      </a:r>
                      <a:r>
                        <a:rPr lang="es-CL" sz="1600" b="1" u="sng" spc="-10" dirty="0" smtClean="0">
                          <a:latin typeface="Tahoma"/>
                          <a:cs typeface="Tahoma"/>
                        </a:rPr>
                        <a:t>CUANTITATIVA </a:t>
                      </a: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NO</a:t>
                      </a:r>
                      <a:r>
                        <a:rPr sz="1600" b="1" u="sng" spc="1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EXPERIMENTAL</a:t>
                      </a:r>
                      <a:endParaRPr sz="1600" u="sng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Exploratorio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 marR="6985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Cuando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no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existen investigaciones previas sobre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objeto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estudio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.</a:t>
                      </a:r>
                      <a:endParaRPr lang="es-ES" sz="1400" spc="-5" dirty="0" smtClean="0">
                        <a:latin typeface="Tahoma"/>
                        <a:cs typeface="Tahoma"/>
                      </a:endParaRPr>
                    </a:p>
                    <a:p>
                      <a:pPr marL="105410" marR="6985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 smtClean="0">
                          <a:latin typeface="Tahoma"/>
                          <a:cs typeface="Tahoma"/>
                        </a:rPr>
                        <a:t>Análisis de las consecuencias de la pancreatitis en el colon en mayores de 65 años.</a:t>
                      </a:r>
                    </a:p>
                    <a:p>
                      <a:pPr marL="105410" marR="6985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ES" sz="1400" spc="-5" baseline="0" dirty="0" smtClean="0">
                          <a:latin typeface="Tahoma"/>
                          <a:cs typeface="Tahoma"/>
                        </a:rPr>
                        <a:t> 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5" dirty="0">
                          <a:latin typeface="Tahoma"/>
                          <a:cs typeface="Tahoma"/>
                        </a:rPr>
                        <a:t>Descriptiva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Reseña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rasgos,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cualidades 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atributos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la </a:t>
                      </a: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oblación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lang="es-CL" sz="1400" spc="-5" noProof="0" dirty="0" err="1" smtClean="0">
                          <a:latin typeface="Tahoma"/>
                          <a:cs typeface="Tahoma"/>
                        </a:rPr>
                        <a:t>bjeto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studio</a:t>
                      </a: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5410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 smtClean="0">
                          <a:latin typeface="Tahoma"/>
                          <a:cs typeface="Tahoma"/>
                        </a:rPr>
                        <a:t>Establecer</a:t>
                      </a:r>
                      <a:r>
                        <a:rPr lang="es-ES" sz="1400" i="1" spc="-5" baseline="0" dirty="0" smtClean="0">
                          <a:latin typeface="Tahoma"/>
                          <a:cs typeface="Tahoma"/>
                        </a:rPr>
                        <a:t> habilidades motoras de equinos mayores de 5 años criados en hipódromos de Chile.</a:t>
                      </a:r>
                    </a:p>
                    <a:p>
                      <a:pPr marL="105410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Explicativa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Da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razones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del por qué de </a:t>
                      </a:r>
                      <a:r>
                        <a:rPr lang="es-CL" sz="1400" noProof="0" dirty="0" smtClean="0">
                          <a:latin typeface="Tahoma"/>
                          <a:cs typeface="Tahoma"/>
                        </a:rPr>
                        <a:t>los</a:t>
                      </a:r>
                      <a:r>
                        <a:rPr sz="1400" spc="-6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 smtClean="0">
                          <a:latin typeface="Tahoma"/>
                          <a:cs typeface="Tahoma"/>
                        </a:rPr>
                        <a:t>fenómenos</a:t>
                      </a:r>
                      <a:r>
                        <a:rPr lang="es-ES" sz="1400" dirty="0" smtClean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541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dirty="0" smtClean="0">
                          <a:latin typeface="Tahoma"/>
                          <a:cs typeface="Tahoma"/>
                        </a:rPr>
                        <a:t>Señalar las causas de la</a:t>
                      </a:r>
                      <a:r>
                        <a:rPr lang="es-ES" sz="1400" i="1" baseline="0" dirty="0" smtClean="0">
                          <a:latin typeface="Tahoma"/>
                          <a:cs typeface="Tahoma"/>
                        </a:rPr>
                        <a:t>s alergias estacionales en niños menores de 4 años en la región de Valparaíso.</a:t>
                      </a:r>
                      <a:endParaRPr lang="es-ES" sz="1400" i="1" dirty="0" smtClean="0">
                        <a:latin typeface="Tahoma"/>
                        <a:cs typeface="Tahoma"/>
                      </a:endParaRPr>
                    </a:p>
                    <a:p>
                      <a:pPr marL="10541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Correlacional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 marR="704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Mide el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grado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de relación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entre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las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variables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la </a:t>
                      </a: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oblación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estudiada</a:t>
                      </a: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5410" marR="704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 smtClean="0">
                          <a:latin typeface="Tahoma"/>
                          <a:cs typeface="Tahoma"/>
                        </a:rPr>
                        <a:t>Comparar</a:t>
                      </a:r>
                      <a:r>
                        <a:rPr lang="es-ES" sz="1400" i="1" spc="-5" baseline="0" dirty="0" smtClean="0">
                          <a:latin typeface="Tahoma"/>
                          <a:cs typeface="Tahoma"/>
                        </a:rPr>
                        <a:t> puntajes PSU entre establecimientos educacionales privados con los municipalizados respecto de la calidad de la alimentación en los jóvenes de 4to medio en la RM.</a:t>
                      </a:r>
                    </a:p>
                    <a:p>
                      <a:pPr marL="105410" marR="704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 smtClean="0">
                          <a:latin typeface="Tahoma"/>
                          <a:cs typeface="Tahoma"/>
                        </a:rPr>
                        <a:t> 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24</a:t>
            </a:fld>
            <a:endParaRPr spc="-5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12291" y="534923"/>
            <a:ext cx="7851648" cy="3703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8200" y="560831"/>
            <a:ext cx="7851648" cy="3688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3850" y="1125590"/>
            <a:ext cx="8546887" cy="40893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4325" y="1115949"/>
            <a:ext cx="8588375" cy="4108450"/>
          </a:xfrm>
          <a:custGeom>
            <a:avLst/>
            <a:gdLst/>
            <a:ahLst/>
            <a:cxnLst/>
            <a:rect l="l" t="t" r="r" b="b"/>
            <a:pathLst>
              <a:path w="8588375" h="4108450">
                <a:moveTo>
                  <a:pt x="0" y="4108450"/>
                </a:moveTo>
                <a:lnTo>
                  <a:pt x="8588375" y="4108450"/>
                </a:lnTo>
                <a:lnTo>
                  <a:pt x="8588375" y="0"/>
                </a:lnTo>
                <a:lnTo>
                  <a:pt x="0" y="0"/>
                </a:lnTo>
                <a:lnTo>
                  <a:pt x="0" y="4108450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25</a:t>
            </a:fld>
            <a:endParaRPr spc="-5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00101" y="96648"/>
            <a:ext cx="8058828" cy="11201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0113" indent="-887413" algn="l">
              <a:lnSpc>
                <a:spcPct val="100000"/>
              </a:lnSpc>
              <a:spcBef>
                <a:spcPts val="95"/>
              </a:spcBef>
            </a:pPr>
            <a:r>
              <a:rPr lang="es-ES"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IV-</a:t>
            </a:r>
            <a:r>
              <a:rPr lang="es-ES"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. </a:t>
            </a:r>
            <a:r>
              <a:rPr lang="es-ES" sz="3600" b="1" spc="-5" dirty="0" smtClean="0">
                <a:solidFill>
                  <a:srgbClr val="000000"/>
                </a:solidFill>
              </a:rPr>
              <a:t>TIPO </a:t>
            </a:r>
            <a:r>
              <a:rPr lang="es-ES" sz="3600" b="1" spc="-5" dirty="0" smtClean="0">
                <a:solidFill>
                  <a:srgbClr val="000000"/>
                </a:solidFill>
              </a:rPr>
              <a:t>DE ESTUDIO</a:t>
            </a:r>
            <a:r>
              <a:rPr sz="3600" b="1" spc="-4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s-ES" sz="3600" b="1" spc="-40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s-ES" sz="3600" b="1" spc="-40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s-ES" sz="3600" b="1" spc="-40" dirty="0" smtClean="0">
                <a:solidFill>
                  <a:srgbClr val="000000"/>
                </a:solidFill>
                <a:latin typeface="Arial"/>
                <a:cs typeface="Arial"/>
              </a:rPr>
              <a:t>EN </a:t>
            </a:r>
            <a:r>
              <a:rPr sz="3600" b="1" spc="-5" dirty="0" smtClean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26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506377" y="1630425"/>
            <a:ext cx="7225761" cy="979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latin typeface="Arial"/>
                <a:cs typeface="Arial"/>
              </a:rPr>
              <a:t>ENFOQUE: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u="sng" spc="-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</a:t>
            </a:r>
            <a:r>
              <a:rPr lang="es-ES" sz="3200" b="1" u="sng" spc="-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LITATIVO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</p:txBody>
      </p:sp>
      <p:sp>
        <p:nvSpPr>
          <p:cNvPr id="19" name="object 17"/>
          <p:cNvSpPr txBox="1"/>
          <p:nvPr/>
        </p:nvSpPr>
        <p:spPr>
          <a:xfrm>
            <a:off x="1940514" y="1808852"/>
            <a:ext cx="3861117" cy="3803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58950" algn="l"/>
              </a:tabLst>
            </a:pP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dirty="0">
                <a:latin typeface="Arial"/>
                <a:cs typeface="Arial"/>
              </a:rPr>
              <a:t>ETNOGRÁFICA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dirty="0">
                <a:latin typeface="Arial"/>
                <a:cs typeface="Arial"/>
              </a:rPr>
              <a:t>FENOMENOLÓGICA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dirty="0">
                <a:latin typeface="Arial"/>
                <a:cs typeface="Arial"/>
              </a:rPr>
              <a:t>ESTUDIO DE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CASOS</a:t>
            </a:r>
            <a:endParaRPr sz="20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Clr>
                <a:srgbClr val="3891A7"/>
              </a:buClr>
              <a:buFont typeface="Verdana"/>
              <a:buChar char="◦"/>
            </a:pPr>
            <a:endParaRPr sz="2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 smtClean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ANÁLISIS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CONCEPTOS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ANÁLISIS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HISTÓRICOS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7159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0" name="object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96065098"/>
              </p:ext>
            </p:extLst>
          </p:nvPr>
        </p:nvGraphicFramePr>
        <p:xfrm>
          <a:off x="1272708" y="510653"/>
          <a:ext cx="7417435" cy="47339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80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994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55320">
                <a:tc gridSpan="2">
                  <a:txBody>
                    <a:bodyPr/>
                    <a:lstStyle/>
                    <a:p>
                      <a:pPr marL="154495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spc="-10" dirty="0" smtClean="0">
                        <a:latin typeface="Tahoma"/>
                        <a:cs typeface="Tahoma"/>
                      </a:endParaRPr>
                    </a:p>
                    <a:p>
                      <a:pPr marL="154495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INVESTIGACIÓN</a:t>
                      </a:r>
                      <a:r>
                        <a:rPr sz="1600" b="1" u="sng" spc="9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600" b="1" u="sng" spc="90" dirty="0" smtClean="0">
                          <a:latin typeface="Tahoma"/>
                          <a:cs typeface="Tahoma"/>
                        </a:rPr>
                        <a:t>CUALITATIVA </a:t>
                      </a: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INTERACTIVA</a:t>
                      </a:r>
                      <a:endParaRPr lang="es-CL" sz="1600" b="1" u="sng" spc="-10" dirty="0" smtClean="0">
                        <a:latin typeface="Tahoma"/>
                        <a:cs typeface="Tahoma"/>
                      </a:endParaRPr>
                    </a:p>
                    <a:p>
                      <a:pPr marL="154495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088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Etnográfica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Es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un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método de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investigación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por 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que se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aprende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modo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vida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una unidad social concreta, </a:t>
                      </a:r>
                      <a:r>
                        <a:rPr sz="1400" spc="-5" dirty="0" err="1">
                          <a:latin typeface="Tahoma"/>
                          <a:cs typeface="Tahoma"/>
                        </a:rPr>
                        <a:t>pudiendo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ser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lang="es-CL" sz="1400" spc="-5" noProof="0" dirty="0" err="1" smtClean="0">
                          <a:latin typeface="Tahoma"/>
                          <a:cs typeface="Tahoma"/>
                        </a:rPr>
                        <a:t>sta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una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lang="es-CL" sz="1400" spc="-10" noProof="0" dirty="0" smtClean="0">
                          <a:latin typeface="Tahoma"/>
                          <a:cs typeface="Tahoma"/>
                        </a:rPr>
                        <a:t>amilia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,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una clase social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una</a:t>
                      </a:r>
                      <a:r>
                        <a:rPr sz="1400" spc="1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 smtClean="0">
                          <a:latin typeface="Tahoma"/>
                          <a:cs typeface="Tahoma"/>
                        </a:rPr>
                        <a:t>escuela</a:t>
                      </a:r>
                      <a:r>
                        <a:rPr sz="1400" dirty="0" smtClean="0">
                          <a:latin typeface="Tahoma"/>
                          <a:cs typeface="Tahoma"/>
                        </a:rPr>
                        <a:t>.</a:t>
                      </a:r>
                      <a:endParaRPr lang="es-CL" sz="1400" dirty="0" smtClean="0">
                        <a:latin typeface="Tahoma"/>
                        <a:cs typeface="Tahoma"/>
                      </a:endParaRP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CL" sz="1400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dirty="0" smtClean="0">
                          <a:latin typeface="Tahoma"/>
                          <a:cs typeface="Tahoma"/>
                        </a:rPr>
                        <a:t>Demandas habitacionales de la clase media en la provincia de Marga – marga durante el año 2019.</a:t>
                      </a: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Fenomenológica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Busca la comprensión de la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realidad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mediante la</a:t>
                      </a:r>
                      <a:r>
                        <a:rPr sz="14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 smtClean="0">
                          <a:latin typeface="Tahoma"/>
                          <a:cs typeface="Tahoma"/>
                        </a:rPr>
                        <a:t>experiencia</a:t>
                      </a:r>
                      <a:r>
                        <a:rPr sz="1400" dirty="0" smtClean="0">
                          <a:latin typeface="Tahoma"/>
                          <a:cs typeface="Tahoma"/>
                        </a:rPr>
                        <a:t>.</a:t>
                      </a:r>
                      <a:endParaRPr lang="es-CL" sz="1400" dirty="0" smtClean="0">
                        <a:latin typeface="Tahoma"/>
                        <a:cs typeface="Tahoma"/>
                      </a:endParaRPr>
                    </a:p>
                    <a:p>
                      <a:pPr marL="1060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CL" sz="1400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dirty="0" smtClean="0">
                          <a:latin typeface="Tahoma"/>
                          <a:cs typeface="Tahoma"/>
                        </a:rPr>
                        <a:t>Transformaciones</a:t>
                      </a:r>
                      <a:r>
                        <a:rPr lang="es-CL" sz="1400" i="1" baseline="0" dirty="0" smtClean="0">
                          <a:latin typeface="Tahoma"/>
                          <a:cs typeface="Tahoma"/>
                        </a:rPr>
                        <a:t> curriculares de la asignatura de Filosofía de acuerdo a</a:t>
                      </a:r>
                      <a:r>
                        <a:rPr lang="es-CL" sz="1400" i="1" dirty="0" smtClean="0">
                          <a:latin typeface="Tahoma"/>
                          <a:cs typeface="Tahoma"/>
                        </a:rPr>
                        <a:t> la LGE</a:t>
                      </a:r>
                      <a:r>
                        <a:rPr lang="es-CL" sz="1400" i="1" baseline="0" dirty="0" smtClean="0">
                          <a:latin typeface="Tahoma"/>
                          <a:cs typeface="Tahoma"/>
                        </a:rPr>
                        <a:t> producida por la</a:t>
                      </a:r>
                      <a:r>
                        <a:rPr lang="es-CL" sz="1400" i="1" dirty="0" smtClean="0">
                          <a:latin typeface="Tahoma"/>
                          <a:cs typeface="Tahoma"/>
                        </a:rPr>
                        <a:t> “Revolución Pingüina”. </a:t>
                      </a:r>
                    </a:p>
                    <a:p>
                      <a:pPr marL="1060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Estudios </a:t>
                      </a:r>
                      <a:r>
                        <a:rPr sz="1600" spc="-5" dirty="0">
                          <a:latin typeface="Tahoma"/>
                          <a:cs typeface="Tahoma"/>
                        </a:rPr>
                        <a:t>de</a:t>
                      </a:r>
                      <a:r>
                        <a:rPr sz="16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10" dirty="0">
                          <a:latin typeface="Tahoma"/>
                          <a:cs typeface="Tahoma"/>
                        </a:rPr>
                        <a:t>casos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18923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Estudia una unidad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análisis,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se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intenta responder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el cómo y el  por qué, utilizando múltiples fuentes y</a:t>
                      </a:r>
                      <a:r>
                        <a:rPr sz="14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datos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.</a:t>
                      </a:r>
                      <a:endParaRPr lang="es-CL" sz="1400" spc="-5" dirty="0" smtClean="0">
                        <a:latin typeface="Tahoma"/>
                        <a:cs typeface="Tahoma"/>
                      </a:endParaRPr>
                    </a:p>
                    <a:p>
                      <a:pPr marL="106045" marR="18923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CL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spc="-5" dirty="0" smtClean="0">
                          <a:latin typeface="Tahoma"/>
                          <a:cs typeface="Tahoma"/>
                        </a:rPr>
                        <a:t>El</a:t>
                      </a:r>
                      <a:r>
                        <a:rPr lang="es-CL" sz="1400" i="1" spc="-5" baseline="0" dirty="0" smtClean="0">
                          <a:latin typeface="Tahoma"/>
                          <a:cs typeface="Tahoma"/>
                        </a:rPr>
                        <a:t> rol del Estado en el caso de la colusión de las farmacias durante el año 2018.</a:t>
                      </a:r>
                    </a:p>
                    <a:p>
                      <a:pPr marL="106045" marR="18923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27</a:t>
            </a:fld>
            <a:endParaRPr spc="-5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9" name="objec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06109686"/>
              </p:ext>
            </p:extLst>
          </p:nvPr>
        </p:nvGraphicFramePr>
        <p:xfrm>
          <a:off x="1304131" y="545846"/>
          <a:ext cx="7200900" cy="3946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9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117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55320">
                <a:tc gridSpan="2">
                  <a:txBody>
                    <a:bodyPr/>
                    <a:lstStyle/>
                    <a:p>
                      <a:pPr marL="12496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spc="-10" dirty="0" smtClean="0">
                        <a:latin typeface="Tahoma"/>
                        <a:cs typeface="Tahoma"/>
                      </a:endParaRPr>
                    </a:p>
                    <a:p>
                      <a:pPr marL="12496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INVESTIGACIÓN </a:t>
                      </a:r>
                      <a:r>
                        <a:rPr lang="es-CL" sz="1600" b="1" u="sng" spc="-10" dirty="0" smtClean="0">
                          <a:latin typeface="Tahoma"/>
                          <a:cs typeface="Tahoma"/>
                        </a:rPr>
                        <a:t>CUALITATIVA </a:t>
                      </a: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NO</a:t>
                      </a:r>
                      <a:r>
                        <a:rPr sz="1600" b="1" u="sng" spc="1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u="sng" spc="-10" dirty="0" smtClean="0">
                          <a:latin typeface="Tahoma"/>
                          <a:cs typeface="Tahoma"/>
                        </a:rPr>
                        <a:t>INTERACTIVA</a:t>
                      </a:r>
                      <a:endParaRPr lang="es-CL" sz="1600" b="1" u="sng" spc="-10" dirty="0" smtClean="0">
                        <a:latin typeface="Tahoma"/>
                        <a:cs typeface="Tahoma"/>
                      </a:endParaRPr>
                    </a:p>
                    <a:p>
                      <a:pPr marL="12496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0885">
                <a:tc>
                  <a:txBody>
                    <a:bodyPr/>
                    <a:lstStyle/>
                    <a:p>
                      <a:pPr marL="26289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5" dirty="0">
                          <a:latin typeface="Tahoma"/>
                          <a:cs typeface="Tahoma"/>
                        </a:rPr>
                        <a:t>Análisis</a:t>
                      </a:r>
                      <a:r>
                        <a:rPr sz="16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dirty="0">
                          <a:latin typeface="Tahoma"/>
                          <a:cs typeface="Tahoma"/>
                        </a:rPr>
                        <a:t>de</a:t>
                      </a:r>
                      <a:endParaRPr sz="1600">
                        <a:latin typeface="Tahoma"/>
                        <a:cs typeface="Tahoma"/>
                      </a:endParaRPr>
                    </a:p>
                    <a:p>
                      <a:pPr marL="269875" indent="-16510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conceptos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análisis formal de conceptos estudia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las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relaciones  existentes en conjuntos de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datos y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revela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las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estructuras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 los</a:t>
                      </a:r>
                      <a:r>
                        <a:rPr sz="14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mismo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.</a:t>
                      </a:r>
                      <a:endParaRPr lang="es-CL" sz="1400" spc="-5" dirty="0" smtClean="0">
                        <a:latin typeface="Tahoma"/>
                        <a:cs typeface="Tahoma"/>
                      </a:endParaRP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CL" sz="1400" spc="-5" dirty="0" smtClean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spc="-5" dirty="0" smtClean="0">
                          <a:latin typeface="Tahoma"/>
                          <a:cs typeface="Tahoma"/>
                        </a:rPr>
                        <a:t>Análisis del concepto</a:t>
                      </a:r>
                      <a:r>
                        <a:rPr lang="es-CL" sz="1400" i="1" spc="-5" baseline="0" dirty="0" smtClean="0">
                          <a:latin typeface="Tahoma"/>
                          <a:cs typeface="Tahoma"/>
                        </a:rPr>
                        <a:t> de “terrorismo” durante el conflicto mapuche en la región de la Araucanía durante el año 2019 de acuerdo al diario “El Mercurio”.</a:t>
                      </a: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5" dirty="0">
                          <a:latin typeface="Tahoma"/>
                          <a:cs typeface="Tahoma"/>
                        </a:rPr>
                        <a:t>Análisis</a:t>
                      </a:r>
                      <a:r>
                        <a:rPr sz="16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10" dirty="0">
                          <a:latin typeface="Tahoma"/>
                          <a:cs typeface="Tahoma"/>
                        </a:rPr>
                        <a:t>Histórico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Analiza eventos del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pasado y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busca relacionarlos con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otros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del  </a:t>
                      </a:r>
                      <a:r>
                        <a:rPr lang="es-CL" sz="1400" spc="-5" noProof="0" dirty="0" smtClean="0">
                          <a:latin typeface="Tahoma"/>
                          <a:cs typeface="Tahoma"/>
                        </a:rPr>
                        <a:t>presente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.</a:t>
                      </a:r>
                      <a:endParaRPr lang="es-CL" sz="1400" spc="-5" dirty="0" smtClean="0">
                        <a:latin typeface="Tahoma"/>
                        <a:cs typeface="Tahoma"/>
                      </a:endParaRPr>
                    </a:p>
                    <a:p>
                      <a:pPr marL="106045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CL" sz="1400" spc="-5" dirty="0" smtClean="0">
                          <a:latin typeface="Tahoma"/>
                          <a:cs typeface="Tahoma"/>
                        </a:rPr>
                        <a:t>Respuesta: </a:t>
                      </a:r>
                      <a:r>
                        <a:rPr lang="es-CL" sz="1400" i="1" spc="-5" dirty="0" smtClean="0">
                          <a:latin typeface="Tahoma"/>
                          <a:cs typeface="Tahoma"/>
                        </a:rPr>
                        <a:t>Surgimiento y evolución del sistema económico</a:t>
                      </a:r>
                      <a:r>
                        <a:rPr lang="es-CL" sz="1400" i="1" spc="-5" baseline="0" dirty="0" smtClean="0">
                          <a:latin typeface="Tahoma"/>
                          <a:cs typeface="Tahoma"/>
                        </a:rPr>
                        <a:t> capitalista consagrado a partir de la Constitución Política de 1980 durante los gobiernos de la Concertación (1990 – 2010).</a:t>
                      </a:r>
                    </a:p>
                    <a:p>
                      <a:pPr marL="106045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0" name="object 2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28</a:t>
            </a:fld>
            <a:endParaRPr spc="-5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6012" y="692213"/>
            <a:ext cx="7416800" cy="57006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29</a:t>
            </a:fld>
            <a:endParaRPr spc="-5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56955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7087" y="405008"/>
            <a:ext cx="7967372" cy="6184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7562" y="395287"/>
            <a:ext cx="8012430" cy="6203950"/>
          </a:xfrm>
          <a:custGeom>
            <a:avLst/>
            <a:gdLst/>
            <a:ahLst/>
            <a:cxnLst/>
            <a:rect l="l" t="t" r="r" b="b"/>
            <a:pathLst>
              <a:path w="8012430" h="6203950">
                <a:moveTo>
                  <a:pt x="0" y="6203950"/>
                </a:moveTo>
                <a:lnTo>
                  <a:pt x="8012049" y="6203950"/>
                </a:lnTo>
                <a:lnTo>
                  <a:pt x="8012049" y="0"/>
                </a:lnTo>
                <a:lnTo>
                  <a:pt x="0" y="0"/>
                </a:lnTo>
                <a:lnTo>
                  <a:pt x="0" y="6203950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31</a:t>
            </a:fld>
            <a:endParaRPr spc="-5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03350" y="188976"/>
            <a:ext cx="6913499" cy="64943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93825" y="179451"/>
            <a:ext cx="6932930" cy="6513830"/>
          </a:xfrm>
          <a:custGeom>
            <a:avLst/>
            <a:gdLst/>
            <a:ahLst/>
            <a:cxnLst/>
            <a:rect l="l" t="t" r="r" b="b"/>
            <a:pathLst>
              <a:path w="6932930" h="6513830">
                <a:moveTo>
                  <a:pt x="0" y="6513449"/>
                </a:moveTo>
                <a:lnTo>
                  <a:pt x="6932676" y="6513449"/>
                </a:lnTo>
                <a:lnTo>
                  <a:pt x="6932676" y="0"/>
                </a:lnTo>
                <a:lnTo>
                  <a:pt x="0" y="0"/>
                </a:lnTo>
                <a:lnTo>
                  <a:pt x="0" y="6513449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32</a:t>
            </a:fld>
            <a:endParaRPr spc="-5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94917" y="482930"/>
            <a:ext cx="3604260" cy="620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>
                <a:solidFill>
                  <a:srgbClr val="000000"/>
                </a:solidFill>
                <a:latin typeface="Arial"/>
                <a:cs typeface="Arial"/>
              </a:rPr>
              <a:t>BIBLIOGRAFÍA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33</a:t>
            </a:fld>
            <a:endParaRPr spc="-5" dirty="0"/>
          </a:p>
        </p:txBody>
      </p:sp>
      <p:sp>
        <p:nvSpPr>
          <p:cNvPr id="7" name="object 7"/>
          <p:cNvSpPr txBox="1"/>
          <p:nvPr/>
        </p:nvSpPr>
        <p:spPr>
          <a:xfrm>
            <a:off x="1337817" y="1866138"/>
            <a:ext cx="7279640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53820" marR="5080" indent="-1341755" algn="just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latin typeface="Arial"/>
                <a:cs typeface="Arial"/>
              </a:rPr>
              <a:t>Hernández, </a:t>
            </a:r>
            <a:r>
              <a:rPr sz="3200" dirty="0">
                <a:latin typeface="Arial"/>
                <a:cs typeface="Arial"/>
              </a:rPr>
              <a:t>R. </a:t>
            </a:r>
            <a:r>
              <a:rPr sz="3200" spc="-10" dirty="0">
                <a:latin typeface="Arial"/>
                <a:cs typeface="Arial"/>
              </a:rPr>
              <a:t>(2014). </a:t>
            </a:r>
            <a:r>
              <a:rPr sz="3200" i="1" spc="-5" dirty="0">
                <a:latin typeface="Arial"/>
                <a:cs typeface="Arial"/>
              </a:rPr>
              <a:t>Metodología </a:t>
            </a:r>
            <a:r>
              <a:rPr sz="3200" i="1" spc="-10" dirty="0">
                <a:latin typeface="Arial"/>
                <a:cs typeface="Arial"/>
              </a:rPr>
              <a:t>de  </a:t>
            </a:r>
            <a:r>
              <a:rPr sz="3200" i="1" spc="-5" dirty="0">
                <a:latin typeface="Arial"/>
                <a:cs typeface="Arial"/>
              </a:rPr>
              <a:t>la Investigación</a:t>
            </a:r>
            <a:r>
              <a:rPr sz="3200" spc="-5" dirty="0">
                <a:latin typeface="Arial"/>
                <a:cs typeface="Arial"/>
              </a:rPr>
              <a:t>. 6ta.</a:t>
            </a:r>
            <a:r>
              <a:rPr sz="3200" spc="69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Edición.  </a:t>
            </a:r>
            <a:r>
              <a:rPr sz="3200" dirty="0">
                <a:latin typeface="Arial"/>
                <a:cs typeface="Arial"/>
              </a:rPr>
              <a:t>México: </a:t>
            </a:r>
            <a:r>
              <a:rPr sz="3200" spc="-5" dirty="0">
                <a:latin typeface="Arial"/>
                <a:cs typeface="Arial"/>
              </a:rPr>
              <a:t>Mc </a:t>
            </a:r>
            <a:r>
              <a:rPr sz="3200" dirty="0">
                <a:latin typeface="Arial"/>
                <a:cs typeface="Arial"/>
              </a:rPr>
              <a:t>Graw</a:t>
            </a:r>
            <a:r>
              <a:rPr sz="3200" spc="-7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Hill.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982</TotalTime>
  <Words>1666</Words>
  <Application>Microsoft Office PowerPoint</Application>
  <PresentationFormat>Presentación en pantalla (4:3)</PresentationFormat>
  <Paragraphs>263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Office Theme</vt:lpstr>
      <vt:lpstr>Paradigmas y Enfoques        de la Investigación</vt:lpstr>
      <vt:lpstr>  I-. ¿QUÉ ES UN “PARADIGMA“?</vt:lpstr>
      <vt:lpstr> ESTRUCTURA DE UN PARADIGMA</vt:lpstr>
      <vt:lpstr>Diapositiva 4</vt:lpstr>
      <vt:lpstr>Diapositiva 5</vt:lpstr>
      <vt:lpstr>Paradigmas:</vt:lpstr>
      <vt:lpstr>1) PARADIGMA POSITIVISTA</vt:lpstr>
      <vt:lpstr>2) PARADIGMA INTERPRETATIVO</vt:lpstr>
      <vt:lpstr>3) PARADIGMA SOCIO-CRÍTICO</vt:lpstr>
      <vt:lpstr>Diapositiva 10</vt:lpstr>
      <vt:lpstr>II-.ENFOQUES DE INVESTIGACIÓN</vt:lpstr>
      <vt:lpstr>INVESTIGACIÓN CUANTITATIVA</vt:lpstr>
      <vt:lpstr>INVESTIGACIÓN CUANTITATIVA</vt:lpstr>
      <vt:lpstr>INVESTIGACIÓN CUALITATIVA</vt:lpstr>
      <vt:lpstr>INVESTIGACIÓN CUALITATIVA</vt:lpstr>
      <vt:lpstr>EJEMPLOS DE INVESTIGACIÓN  CUANTITATIVA Y CUANTITATIVA</vt:lpstr>
      <vt:lpstr>EJEMPLOS DE INVESTIGACIÓN  CUANTITATIVA Y CUANTITATIVA</vt:lpstr>
      <vt:lpstr> CARACTERÍSTICAS DE LOS  ENFOQUES DE INVESTIGACIÓN </vt:lpstr>
      <vt:lpstr>Diapositiva 19</vt:lpstr>
      <vt:lpstr>III-. DISEÑO DE INVESTIGACIÓN</vt:lpstr>
      <vt:lpstr>III-. DISEÑO DE INVESTIGACIÓN</vt:lpstr>
      <vt:lpstr>IV-. TIPO DE ESTUDIO EN   INVESTIGACIÓN</vt:lpstr>
      <vt:lpstr>Diapositiva 23</vt:lpstr>
      <vt:lpstr>Diapositiva 24</vt:lpstr>
      <vt:lpstr>Diapositiva 25</vt:lpstr>
      <vt:lpstr>IV-. TIPO DE ESTUDIO  EN INVESTIGACIÓN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BIBLIOGRAFÍA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3 - 4 Met</dc:title>
  <dc:creator>Blanca Ramírez T.</dc:creator>
  <cp:lastModifiedBy>9416032-4</cp:lastModifiedBy>
  <cp:revision>82</cp:revision>
  <dcterms:created xsi:type="dcterms:W3CDTF">2019-10-30T13:29:55Z</dcterms:created>
  <dcterms:modified xsi:type="dcterms:W3CDTF">2019-11-29T15:13:09Z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2018-02-09T00:00:00Z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2019-10-30T00:00:00Z</vt:filetime>
  </property>
</Properties>
</file>