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1"/>
  </p:notesMasterIdLst>
  <p:sldIdLst>
    <p:sldId id="342" r:id="rId2"/>
    <p:sldId id="260" r:id="rId3"/>
    <p:sldId id="261" r:id="rId4"/>
    <p:sldId id="262" r:id="rId5"/>
    <p:sldId id="273" r:id="rId6"/>
    <p:sldId id="263" r:id="rId7"/>
    <p:sldId id="275" r:id="rId8"/>
    <p:sldId id="277" r:id="rId9"/>
    <p:sldId id="274" r:id="rId10"/>
    <p:sldId id="272" r:id="rId11"/>
    <p:sldId id="301" r:id="rId12"/>
    <p:sldId id="297" r:id="rId13"/>
    <p:sldId id="340" r:id="rId14"/>
    <p:sldId id="339" r:id="rId15"/>
    <p:sldId id="278" r:id="rId16"/>
    <p:sldId id="299" r:id="rId17"/>
    <p:sldId id="337" r:id="rId18"/>
    <p:sldId id="296" r:id="rId19"/>
    <p:sldId id="341" r:id="rId20"/>
  </p:sldIdLst>
  <p:sldSz cx="9144000" cy="6858000" type="screen4x3"/>
  <p:notesSz cx="6858000" cy="92964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FF"/>
    <a:srgbClr val="66FFFF"/>
    <a:srgbClr val="00FFCC"/>
    <a:srgbClr val="00FFFF"/>
    <a:srgbClr val="00CCFF"/>
    <a:srgbClr val="FFCC66"/>
    <a:srgbClr val="FFFF99"/>
    <a:srgbClr val="00009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1049" autoAdjust="0"/>
    <p:restoredTop sz="94978" autoAdjust="0"/>
  </p:normalViewPr>
  <p:slideViewPr>
    <p:cSldViewPr>
      <p:cViewPr varScale="1">
        <p:scale>
          <a:sx n="102" d="100"/>
          <a:sy n="102" d="100"/>
        </p:scale>
        <p:origin x="176" y="33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6482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6482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2F983BD-2E88-42A4-8A85-9584D800CB4D}" type="datetimeFigureOut">
              <a:rPr lang="en-US" smtClean="0"/>
              <a:pPr/>
              <a:t>4/1/19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04900" y="696913"/>
            <a:ext cx="4648200" cy="34861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15790"/>
            <a:ext cx="5486400" cy="418338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829967"/>
            <a:ext cx="2971800" cy="46482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829967"/>
            <a:ext cx="2971800" cy="46482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572359A-2B89-4C53-9610-03FB39EE39CD}" type="slidenum">
              <a:rPr lang="en-US" smtClean="0"/>
              <a:pPr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2404118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572359A-2B89-4C53-9610-03FB39EE39CD}" type="slidenum">
              <a:rPr lang="en-US" smtClean="0"/>
              <a:pPr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9341489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572359A-2B89-4C53-9610-03FB39EE39CD}" type="slidenum">
              <a:rPr lang="en-US" smtClean="0"/>
              <a:pPr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9341489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baseline="0" dirty="0"/>
          </a:p>
          <a:p>
            <a:r>
              <a:rPr lang="en-US" baseline="0" dirty="0"/>
              <a:t>Point out </a:t>
            </a:r>
            <a:r>
              <a:rPr lang="en-US" u="sng" baseline="0" dirty="0"/>
              <a:t>Right-Hand Rule</a:t>
            </a:r>
            <a:r>
              <a:rPr lang="en-US" baseline="0" dirty="0"/>
              <a:t> as a tool.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572359A-2B89-4C53-9610-03FB39EE39CD}" type="slidenum">
              <a:rPr lang="en-US" smtClean="0"/>
              <a:pPr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9341489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572359A-2B89-4C53-9610-03FB39EE39CD}" type="slidenum">
              <a:rPr lang="en-US" smtClean="0"/>
              <a:pPr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9341489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572359A-2B89-4C53-9610-03FB39EE39CD}" type="slidenum">
              <a:rPr lang="en-US" smtClean="0"/>
              <a:pPr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93414894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572359A-2B89-4C53-9610-03FB39EE39CD}" type="slidenum">
              <a:rPr lang="en-US" smtClean="0"/>
              <a:pPr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93414894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Ex. Wave </a:t>
            </a:r>
            <a:r>
              <a:rPr lang="el-GR" dirty="0"/>
              <a:t>λ</a:t>
            </a:r>
            <a:r>
              <a:rPr lang="en-US" dirty="0"/>
              <a:t>1 = 550nm (yellow) from sunlight goes into water (</a:t>
            </a:r>
            <a:r>
              <a:rPr lang="en-US" dirty="0" err="1"/>
              <a:t>n_water</a:t>
            </a:r>
            <a:r>
              <a:rPr lang="en-US" baseline="0" dirty="0"/>
              <a:t> = 1.33)</a:t>
            </a:r>
          </a:p>
          <a:p>
            <a:endParaRPr lang="en-US" baseline="0" dirty="0"/>
          </a:p>
          <a:p>
            <a:r>
              <a:rPr lang="en-US" baseline="0" dirty="0"/>
              <a:t>Find wavelength in water:</a:t>
            </a:r>
          </a:p>
          <a:p>
            <a:endParaRPr lang="en-US" baseline="0" dirty="0"/>
          </a:p>
          <a:p>
            <a:endParaRPr lang="en-US" baseline="0" dirty="0"/>
          </a:p>
          <a:p>
            <a:endParaRPr lang="en-US" baseline="0" dirty="0"/>
          </a:p>
          <a:p>
            <a:endParaRPr lang="en-US" baseline="0" dirty="0"/>
          </a:p>
          <a:p>
            <a:r>
              <a:rPr lang="en-US" baseline="0" dirty="0"/>
              <a:t>Find freq. thru water:</a:t>
            </a:r>
          </a:p>
          <a:p>
            <a:endParaRPr lang="en-US" baseline="0" dirty="0"/>
          </a:p>
          <a:p>
            <a:endParaRPr lang="en-US" baseline="0" dirty="0"/>
          </a:p>
          <a:p>
            <a:endParaRPr lang="en-US" baseline="0" dirty="0"/>
          </a:p>
          <a:p>
            <a:endParaRPr lang="en-US" baseline="0" dirty="0"/>
          </a:p>
          <a:p>
            <a:r>
              <a:rPr lang="en-US" baseline="0" dirty="0"/>
              <a:t>Find velocity in water:</a:t>
            </a:r>
            <a:endParaRPr lang="en-US" dirty="0"/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572359A-2B89-4C53-9610-03FB39EE39CD}" type="slidenum">
              <a:rPr lang="en-US" smtClean="0"/>
              <a:pPr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93414894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572359A-2B89-4C53-9610-03FB39EE39CD}" type="slidenum">
              <a:rPr lang="en-US" smtClean="0"/>
              <a:pPr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93414894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EXAMPLE: Calculate speed of light thru glass.</a:t>
            </a:r>
          </a:p>
          <a:p>
            <a:endParaRPr lang="en-US" dirty="0"/>
          </a:p>
          <a:p>
            <a:r>
              <a:rPr lang="en-US" dirty="0"/>
              <a:t>1.52</a:t>
            </a:r>
            <a:r>
              <a:rPr lang="en-US" baseline="0" dirty="0"/>
              <a:t> = 3x10^8 / v</a:t>
            </a:r>
          </a:p>
          <a:p>
            <a:endParaRPr lang="en-US" baseline="0" dirty="0"/>
          </a:p>
          <a:p>
            <a:r>
              <a:rPr lang="en-US" baseline="0" dirty="0"/>
              <a:t>v = 3x10^8 / 1.52 = 1.97x10^8 m/s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572359A-2B89-4C53-9610-03FB39EE39CD}" type="slidenum">
              <a:rPr lang="en-US" smtClean="0"/>
              <a:pPr/>
              <a:t>10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93414894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572359A-2B89-4C53-9610-03FB39EE39CD}" type="slidenum">
              <a:rPr lang="en-US" smtClean="0"/>
              <a:pPr/>
              <a:t>11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93414894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baseline="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572359A-2B89-4C53-9610-03FB39EE39CD}" type="slidenum">
              <a:rPr lang="en-US" smtClean="0"/>
              <a:pPr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93414894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baseline="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572359A-2B89-4C53-9610-03FB39EE39CD}" type="slidenum">
              <a:rPr lang="en-US" smtClean="0"/>
              <a:pPr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93414894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572359A-2B89-4C53-9610-03FB39EE39CD}" type="slidenum">
              <a:rPr lang="en-US" smtClean="0"/>
              <a:pPr/>
              <a:t>15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93414894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baseline="0" dirty="0"/>
              <a:t>Attenuation = Signal Loss</a:t>
            </a:r>
          </a:p>
          <a:p>
            <a:endParaRPr lang="en-US" baseline="0" dirty="0"/>
          </a:p>
          <a:p>
            <a:r>
              <a:rPr lang="en-US" baseline="0" dirty="0"/>
              <a:t>Types of Signal Loss:</a:t>
            </a:r>
          </a:p>
          <a:p>
            <a:pPr marL="228600" indent="-228600">
              <a:buAutoNum type="arabicParenR"/>
            </a:pPr>
            <a:r>
              <a:rPr lang="en-US" baseline="0" dirty="0"/>
              <a:t>Spreading</a:t>
            </a:r>
          </a:p>
          <a:p>
            <a:pPr marL="228600" indent="-228600">
              <a:buAutoNum type="arabicParenR"/>
            </a:pPr>
            <a:r>
              <a:rPr lang="en-US" baseline="0" dirty="0"/>
              <a:t>Absorption</a:t>
            </a:r>
          </a:p>
          <a:p>
            <a:pPr marL="228600" indent="-228600">
              <a:buAutoNum type="arabicParenR"/>
            </a:pPr>
            <a:r>
              <a:rPr lang="en-US" baseline="0" dirty="0"/>
              <a:t>Scattering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572359A-2B89-4C53-9610-03FB39EE39CD}" type="slidenum">
              <a:rPr lang="en-US" smtClean="0"/>
              <a:pPr/>
              <a:t>16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93414894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baseline="0" dirty="0"/>
              <a:t>Attenuation = Signal Loss</a:t>
            </a:r>
          </a:p>
          <a:p>
            <a:endParaRPr lang="en-US" baseline="0" dirty="0"/>
          </a:p>
          <a:p>
            <a:r>
              <a:rPr lang="en-US" baseline="0" dirty="0"/>
              <a:t>Types of Signal Loss:</a:t>
            </a:r>
          </a:p>
          <a:p>
            <a:pPr marL="228600" indent="-228600">
              <a:buAutoNum type="arabicParenR"/>
            </a:pPr>
            <a:r>
              <a:rPr lang="en-US" baseline="0" dirty="0"/>
              <a:t>Spreading</a:t>
            </a:r>
          </a:p>
          <a:p>
            <a:pPr marL="228600" indent="-228600">
              <a:buAutoNum type="arabicParenR"/>
            </a:pPr>
            <a:r>
              <a:rPr lang="en-US" baseline="0" dirty="0"/>
              <a:t>Absorption</a:t>
            </a:r>
          </a:p>
          <a:p>
            <a:pPr marL="228600" indent="-228600">
              <a:buAutoNum type="arabicParenR"/>
            </a:pPr>
            <a:r>
              <a:rPr lang="en-US" baseline="0" dirty="0"/>
              <a:t>Scattering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572359A-2B89-4C53-9610-03FB39EE39CD}" type="slidenum">
              <a:rPr lang="en-US" smtClean="0"/>
              <a:pPr/>
              <a:t>17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93414894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baseline="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572359A-2B89-4C53-9610-03FB39EE39CD}" type="slidenum">
              <a:rPr lang="en-US" smtClean="0"/>
              <a:pPr/>
              <a:t>18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93414894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CL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572359A-2B89-4C53-9610-03FB39EE39CD}" type="slidenum">
              <a:rPr lang="en-US" smtClean="0"/>
              <a:pPr/>
              <a:t>19</a:t>
            </a:fld>
            <a:endParaRPr 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BB0B1-422C-4330-A51A-FC0493661827}" type="datetimeFigureOut">
              <a:rPr lang="en-US" smtClean="0"/>
              <a:pPr/>
              <a:t>4/1/19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81B375-6855-4D4C-92E0-60DFDA0E3E5B}" type="slidenum">
              <a:rPr lang="en-US" smtClean="0"/>
              <a:pPr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1560476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BB0B1-422C-4330-A51A-FC0493661827}" type="datetimeFigureOut">
              <a:rPr lang="en-US" smtClean="0"/>
              <a:pPr/>
              <a:t>4/1/19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81B375-6855-4D4C-92E0-60DFDA0E3E5B}" type="slidenum">
              <a:rPr lang="en-US" smtClean="0"/>
              <a:pPr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7521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BB0B1-422C-4330-A51A-FC0493661827}" type="datetimeFigureOut">
              <a:rPr lang="en-US" smtClean="0"/>
              <a:pPr/>
              <a:t>4/1/19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81B375-6855-4D4C-92E0-60DFDA0E3E5B}" type="slidenum">
              <a:rPr lang="en-US" smtClean="0"/>
              <a:pPr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2909783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BB0B1-422C-4330-A51A-FC0493661827}" type="datetimeFigureOut">
              <a:rPr lang="en-US" smtClean="0"/>
              <a:pPr/>
              <a:t>4/1/19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81B375-6855-4D4C-92E0-60DFDA0E3E5B}" type="slidenum">
              <a:rPr lang="en-US" smtClean="0"/>
              <a:pPr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6894038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BB0B1-422C-4330-A51A-FC0493661827}" type="datetimeFigureOut">
              <a:rPr lang="en-US" smtClean="0"/>
              <a:pPr/>
              <a:t>4/1/19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81B375-6855-4D4C-92E0-60DFDA0E3E5B}" type="slidenum">
              <a:rPr lang="en-US" smtClean="0"/>
              <a:pPr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1343258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BB0B1-422C-4330-A51A-FC0493661827}" type="datetimeFigureOut">
              <a:rPr lang="en-US" smtClean="0"/>
              <a:pPr/>
              <a:t>4/1/19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81B375-6855-4D4C-92E0-60DFDA0E3E5B}" type="slidenum">
              <a:rPr lang="en-US" smtClean="0"/>
              <a:pPr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8878711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BB0B1-422C-4330-A51A-FC0493661827}" type="datetimeFigureOut">
              <a:rPr lang="en-US" smtClean="0"/>
              <a:pPr/>
              <a:t>4/1/19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81B375-6855-4D4C-92E0-60DFDA0E3E5B}" type="slidenum">
              <a:rPr lang="en-US" smtClean="0"/>
              <a:pPr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3674020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BB0B1-422C-4330-A51A-FC0493661827}" type="datetimeFigureOut">
              <a:rPr lang="en-US" smtClean="0"/>
              <a:pPr/>
              <a:t>4/1/19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81B375-6855-4D4C-92E0-60DFDA0E3E5B}" type="slidenum">
              <a:rPr lang="en-US" smtClean="0"/>
              <a:pPr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2039468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BB0B1-422C-4330-A51A-FC0493661827}" type="datetimeFigureOut">
              <a:rPr lang="en-US" smtClean="0"/>
              <a:pPr/>
              <a:t>4/1/19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81B375-6855-4D4C-92E0-60DFDA0E3E5B}" type="slidenum">
              <a:rPr lang="en-US" smtClean="0"/>
              <a:pPr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3846548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BB0B1-422C-4330-A51A-FC0493661827}" type="datetimeFigureOut">
              <a:rPr lang="en-US" smtClean="0"/>
              <a:pPr/>
              <a:t>4/1/19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81B375-6855-4D4C-92E0-60DFDA0E3E5B}" type="slidenum">
              <a:rPr lang="en-US" smtClean="0"/>
              <a:pPr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2967521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BB0B1-422C-4330-A51A-FC0493661827}" type="datetimeFigureOut">
              <a:rPr lang="en-US" smtClean="0"/>
              <a:pPr/>
              <a:t>4/1/19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81B375-6855-4D4C-92E0-60DFDA0E3E5B}" type="slidenum">
              <a:rPr lang="en-US" smtClean="0"/>
              <a:pPr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0244104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CBB0B1-422C-4330-A51A-FC0493661827}" type="datetimeFigureOut">
              <a:rPr lang="en-US" smtClean="0"/>
              <a:pPr/>
              <a:t>4/1/19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B81B375-6855-4D4C-92E0-60DFDA0E3E5B}" type="slidenum">
              <a:rPr lang="en-US" smtClean="0"/>
              <a:pPr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9564234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gif"/><Relationship Id="rId5" Type="http://schemas.openxmlformats.org/officeDocument/2006/relationships/image" Target="../media/image3.gif"/><Relationship Id="rId4" Type="http://schemas.openxmlformats.org/officeDocument/2006/relationships/image" Target="../media/image2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hyperlink" Target="http://home.a-city.de/walter.fendt/physengl/emwave.htm" TargetMode="External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7.gif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9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png"/><Relationship Id="rId3" Type="http://schemas.openxmlformats.org/officeDocument/2006/relationships/image" Target="../media/image10.png"/><Relationship Id="rId7" Type="http://schemas.openxmlformats.org/officeDocument/2006/relationships/image" Target="../media/image14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3.png"/><Relationship Id="rId5" Type="http://schemas.openxmlformats.org/officeDocument/2006/relationships/image" Target="../media/image12.png"/><Relationship Id="rId10" Type="http://schemas.openxmlformats.org/officeDocument/2006/relationships/image" Target="../media/image17.png"/><Relationship Id="rId4" Type="http://schemas.openxmlformats.org/officeDocument/2006/relationships/image" Target="../media/image11.png"/><Relationship Id="rId9" Type="http://schemas.openxmlformats.org/officeDocument/2006/relationships/image" Target="../media/image16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hyperlink" Target="http://www.phy.ntnu.edu.tw/~hwang/light/flashLight.html" TargetMode="External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9.png"/><Relationship Id="rId4" Type="http://schemas.openxmlformats.org/officeDocument/2006/relationships/image" Target="../media/image18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7" Type="http://schemas.openxmlformats.org/officeDocument/2006/relationships/image" Target="../media/image22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Relationship Id="rId6" Type="http://schemas.openxmlformats.org/officeDocument/2006/relationships/hyperlink" Target="http://www.phy.ntnu.edu.tw/java/propagation/propagation.html" TargetMode="External"/><Relationship Id="rId5" Type="http://schemas.openxmlformats.org/officeDocument/2006/relationships/image" Target="../media/image21.jpeg"/><Relationship Id="rId4" Type="http://schemas.openxmlformats.org/officeDocument/2006/relationships/image" Target="../media/image21.pn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29.png"/><Relationship Id="rId3" Type="http://schemas.openxmlformats.org/officeDocument/2006/relationships/image" Target="../media/image24.png"/><Relationship Id="rId7" Type="http://schemas.openxmlformats.org/officeDocument/2006/relationships/image" Target="../media/image28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7.png"/><Relationship Id="rId5" Type="http://schemas.openxmlformats.org/officeDocument/2006/relationships/image" Target="../media/image26.png"/><Relationship Id="rId10" Type="http://schemas.openxmlformats.org/officeDocument/2006/relationships/image" Target="../media/image31.png"/><Relationship Id="rId4" Type="http://schemas.openxmlformats.org/officeDocument/2006/relationships/image" Target="../media/image25.png"/><Relationship Id="rId9" Type="http://schemas.openxmlformats.org/officeDocument/2006/relationships/image" Target="../media/image30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4.jpeg"/><Relationship Id="rId4" Type="http://schemas.openxmlformats.org/officeDocument/2006/relationships/image" Target="../media/image33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4.gif"/><Relationship Id="rId4" Type="http://schemas.openxmlformats.org/officeDocument/2006/relationships/image" Target="../media/image33.jpeg"/></Relationships>
</file>

<file path=ppt/slides/_rels/slide12.xml.rels><?xml version="1.0" encoding="UTF-8" standalone="yes"?>
<Relationships xmlns="http://schemas.openxmlformats.org/package/2006/relationships"><Relationship Id="rId8" Type="http://schemas.microsoft.com/office/2007/relationships/hdphoto" Target="../media/hdphoto3.wdp"/><Relationship Id="rId3" Type="http://schemas.openxmlformats.org/officeDocument/2006/relationships/image" Target="../media/image35.png"/><Relationship Id="rId7" Type="http://schemas.openxmlformats.org/officeDocument/2006/relationships/image" Target="../media/image37.png"/><Relationship Id="rId12" Type="http://schemas.openxmlformats.org/officeDocument/2006/relationships/image" Target="../media/image42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Relationship Id="rId6" Type="http://schemas.microsoft.com/office/2007/relationships/hdphoto" Target="../media/hdphoto2.wdp"/><Relationship Id="rId11" Type="http://schemas.openxmlformats.org/officeDocument/2006/relationships/image" Target="../media/image41.png"/><Relationship Id="rId5" Type="http://schemas.openxmlformats.org/officeDocument/2006/relationships/image" Target="../media/image36.png"/><Relationship Id="rId4" Type="http://schemas.microsoft.com/office/2007/relationships/hdphoto" Target="../media/hdphoto1.wdp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Relationship Id="rId4" Type="http://schemas.microsoft.com/office/2007/relationships/hdphoto" Target="../media/hdphoto3.wdp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9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1.gif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jpe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4.gif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571876"/>
            <a:ext cx="6400800" cy="1214446"/>
          </a:xfrm>
          <a:solidFill>
            <a:schemeClr val="accent3">
              <a:lumMod val="60000"/>
              <a:lumOff val="40000"/>
            </a:schemeClr>
          </a:solidFill>
        </p:spPr>
        <p:txBody>
          <a:bodyPr/>
          <a:lstStyle/>
          <a:p>
            <a:r>
              <a:rPr lang="es-CL" b="1" i="1" dirty="0">
                <a:solidFill>
                  <a:srgbClr val="0000FF"/>
                </a:solidFill>
              </a:rPr>
              <a:t>ONDAS Y SU EMPLEO EN SISTEMAS NAVALES</a:t>
            </a:r>
          </a:p>
        </p:txBody>
      </p:sp>
      <p:sp>
        <p:nvSpPr>
          <p:cNvPr id="4" name="Rounded Rectangle 20"/>
          <p:cNvSpPr/>
          <p:nvPr/>
        </p:nvSpPr>
        <p:spPr>
          <a:xfrm>
            <a:off x="928662" y="1643050"/>
            <a:ext cx="7286676" cy="762000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4400" b="1" dirty="0">
                <a:solidFill>
                  <a:schemeClr val="tx1"/>
                </a:solidFill>
              </a:rPr>
              <a:t>UT N°3 SENSORES NAVALES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609600" y="0"/>
            <a:ext cx="79248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i="1" dirty="0"/>
              <a:t>CARACTERISTICAS DE LAS ONDAS</a:t>
            </a:r>
          </a:p>
        </p:txBody>
      </p:sp>
      <p:sp>
        <p:nvSpPr>
          <p:cNvPr id="3" name="Rounded Rectangle 2"/>
          <p:cNvSpPr/>
          <p:nvPr/>
        </p:nvSpPr>
        <p:spPr>
          <a:xfrm>
            <a:off x="2887461" y="914400"/>
            <a:ext cx="3124200" cy="838200"/>
          </a:xfrm>
          <a:prstGeom prst="round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2400" dirty="0"/>
              <a:t>DOS TIPOS BASICOS</a:t>
            </a:r>
          </a:p>
        </p:txBody>
      </p:sp>
      <p:sp>
        <p:nvSpPr>
          <p:cNvPr id="19" name="Rounded Rectangle 18"/>
          <p:cNvSpPr/>
          <p:nvPr/>
        </p:nvSpPr>
        <p:spPr>
          <a:xfrm>
            <a:off x="449061" y="2286000"/>
            <a:ext cx="3429000" cy="533400"/>
          </a:xfrm>
          <a:prstGeom prst="roundRect">
            <a:avLst/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dirty="0">
                <a:solidFill>
                  <a:schemeClr val="tx1"/>
                </a:solidFill>
              </a:rPr>
              <a:t>MECANICAS</a:t>
            </a:r>
          </a:p>
        </p:txBody>
      </p:sp>
      <p:sp>
        <p:nvSpPr>
          <p:cNvPr id="20" name="Rounded Rectangle 19"/>
          <p:cNvSpPr/>
          <p:nvPr/>
        </p:nvSpPr>
        <p:spPr>
          <a:xfrm>
            <a:off x="5105400" y="2286000"/>
            <a:ext cx="3429000" cy="533400"/>
          </a:xfrm>
          <a:prstGeom prst="roundRect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dirty="0">
                <a:solidFill>
                  <a:schemeClr val="tx1"/>
                </a:solidFill>
              </a:rPr>
              <a:t>ELECTROMAGNÉTICAS</a:t>
            </a:r>
          </a:p>
        </p:txBody>
      </p:sp>
      <p:sp>
        <p:nvSpPr>
          <p:cNvPr id="21" name="Rounded Rectangle 20"/>
          <p:cNvSpPr/>
          <p:nvPr/>
        </p:nvSpPr>
        <p:spPr>
          <a:xfrm>
            <a:off x="452833" y="3429000"/>
            <a:ext cx="3429000" cy="762000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2400" u="sng" dirty="0" err="1">
                <a:solidFill>
                  <a:schemeClr val="tx1"/>
                </a:solidFill>
              </a:rPr>
              <a:t>Requiere</a:t>
            </a:r>
            <a:r>
              <a:rPr lang="en-US" sz="2400" u="sng" dirty="0">
                <a:solidFill>
                  <a:schemeClr val="tx1"/>
                </a:solidFill>
              </a:rPr>
              <a:t> </a:t>
            </a:r>
            <a:r>
              <a:rPr lang="en-US" sz="2400" dirty="0">
                <a:solidFill>
                  <a:schemeClr val="tx1"/>
                </a:solidFill>
              </a:rPr>
              <a:t>medio de propagación</a:t>
            </a:r>
          </a:p>
        </p:txBody>
      </p:sp>
      <p:sp>
        <p:nvSpPr>
          <p:cNvPr id="22" name="Rounded Rectangle 21"/>
          <p:cNvSpPr/>
          <p:nvPr/>
        </p:nvSpPr>
        <p:spPr>
          <a:xfrm>
            <a:off x="5109172" y="3429000"/>
            <a:ext cx="3429000" cy="762000"/>
          </a:xfrm>
          <a:prstGeom prst="round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2400" u="sng" dirty="0">
                <a:solidFill>
                  <a:schemeClr val="tx1"/>
                </a:solidFill>
              </a:rPr>
              <a:t> NO </a:t>
            </a:r>
            <a:r>
              <a:rPr lang="en-US" sz="2400" u="sng" dirty="0" err="1">
                <a:solidFill>
                  <a:schemeClr val="tx1"/>
                </a:solidFill>
              </a:rPr>
              <a:t>Requiere</a:t>
            </a:r>
            <a:r>
              <a:rPr lang="en-US" sz="2400" u="sng" dirty="0">
                <a:solidFill>
                  <a:schemeClr val="tx1"/>
                </a:solidFill>
              </a:rPr>
              <a:t> </a:t>
            </a:r>
            <a:r>
              <a:rPr lang="en-US" sz="2400" dirty="0">
                <a:solidFill>
                  <a:schemeClr val="tx1"/>
                </a:solidFill>
              </a:rPr>
              <a:t>medio de propagación</a:t>
            </a:r>
          </a:p>
        </p:txBody>
      </p:sp>
      <p:sp>
        <p:nvSpPr>
          <p:cNvPr id="23" name="Rounded Rectangle 22"/>
          <p:cNvSpPr/>
          <p:nvPr/>
        </p:nvSpPr>
        <p:spPr>
          <a:xfrm>
            <a:off x="457200" y="4953000"/>
            <a:ext cx="3429000" cy="1066800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2400" dirty="0">
                <a:solidFill>
                  <a:schemeClr val="tx1"/>
                </a:solidFill>
              </a:rPr>
              <a:t>SONAR</a:t>
            </a:r>
          </a:p>
        </p:txBody>
      </p:sp>
      <p:sp>
        <p:nvSpPr>
          <p:cNvPr id="24" name="Rounded Rectangle 23"/>
          <p:cNvSpPr/>
          <p:nvPr/>
        </p:nvSpPr>
        <p:spPr>
          <a:xfrm>
            <a:off x="5113539" y="4953000"/>
            <a:ext cx="3429000" cy="1066800"/>
          </a:xfrm>
          <a:prstGeom prst="round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2400" dirty="0">
                <a:solidFill>
                  <a:schemeClr val="tx1"/>
                </a:solidFill>
              </a:rPr>
              <a:t>RADAR</a:t>
            </a:r>
          </a:p>
          <a:p>
            <a:pPr algn="ctr"/>
            <a:r>
              <a:rPr lang="en-US" sz="2400" dirty="0">
                <a:solidFill>
                  <a:schemeClr val="tx1"/>
                </a:solidFill>
              </a:rPr>
              <a:t>Luz visible </a:t>
            </a:r>
            <a:r>
              <a:rPr lang="en-US" sz="2400" dirty="0" err="1">
                <a:solidFill>
                  <a:schemeClr val="tx1"/>
                </a:solidFill>
              </a:rPr>
              <a:t>RadiaciónTermica</a:t>
            </a:r>
            <a:r>
              <a:rPr lang="en-US" sz="2400" dirty="0">
                <a:solidFill>
                  <a:schemeClr val="tx1"/>
                </a:solidFill>
              </a:rPr>
              <a:t> (IR)</a:t>
            </a:r>
          </a:p>
        </p:txBody>
      </p:sp>
      <p:sp>
        <p:nvSpPr>
          <p:cNvPr id="4" name="Bent Arrow 3"/>
          <p:cNvSpPr/>
          <p:nvPr/>
        </p:nvSpPr>
        <p:spPr>
          <a:xfrm rot="5400000">
            <a:off x="6303516" y="1219200"/>
            <a:ext cx="685800" cy="762000"/>
          </a:xfrm>
          <a:prstGeom prst="bentArrow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25" name="Bent Arrow 24"/>
          <p:cNvSpPr/>
          <p:nvPr/>
        </p:nvSpPr>
        <p:spPr>
          <a:xfrm rot="5400000" flipV="1">
            <a:off x="1958636" y="1234738"/>
            <a:ext cx="685800" cy="730927"/>
          </a:xfrm>
          <a:prstGeom prst="bentArrow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7" name="Down Arrow 6"/>
          <p:cNvSpPr/>
          <p:nvPr/>
        </p:nvSpPr>
        <p:spPr>
          <a:xfrm>
            <a:off x="1928674" y="2971800"/>
            <a:ext cx="357326" cy="381000"/>
          </a:xfrm>
          <a:prstGeom prst="downArrow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7" name="Down Arrow 26"/>
          <p:cNvSpPr/>
          <p:nvPr/>
        </p:nvSpPr>
        <p:spPr>
          <a:xfrm>
            <a:off x="1928674" y="4419600"/>
            <a:ext cx="357326" cy="381000"/>
          </a:xfrm>
          <a:prstGeom prst="downArrow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8" name="Down Arrow 27"/>
          <p:cNvSpPr/>
          <p:nvPr/>
        </p:nvSpPr>
        <p:spPr>
          <a:xfrm>
            <a:off x="6670090" y="2933700"/>
            <a:ext cx="357326" cy="381000"/>
          </a:xfrm>
          <a:prstGeom prst="downArrow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9" name="Down Arrow 28"/>
          <p:cNvSpPr/>
          <p:nvPr/>
        </p:nvSpPr>
        <p:spPr>
          <a:xfrm>
            <a:off x="6670090" y="4381500"/>
            <a:ext cx="357326" cy="381000"/>
          </a:xfrm>
          <a:prstGeom prst="downArrow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TextBox 15"/>
          <p:cNvSpPr txBox="1"/>
          <p:nvPr/>
        </p:nvSpPr>
        <p:spPr>
          <a:xfrm>
            <a:off x="3962400" y="3505200"/>
            <a:ext cx="118110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err="1">
                <a:solidFill>
                  <a:srgbClr val="C00000"/>
                </a:solidFill>
              </a:rPr>
              <a:t>Necesita</a:t>
            </a:r>
            <a:r>
              <a:rPr lang="en-US" dirty="0">
                <a:solidFill>
                  <a:srgbClr val="C00000"/>
                </a:solidFill>
              </a:rPr>
              <a:t> Medio ?</a:t>
            </a:r>
          </a:p>
        </p:txBody>
      </p:sp>
      <p:sp>
        <p:nvSpPr>
          <p:cNvPr id="31" name="TextBox 30"/>
          <p:cNvSpPr txBox="1"/>
          <p:nvPr/>
        </p:nvSpPr>
        <p:spPr>
          <a:xfrm>
            <a:off x="3886200" y="5334000"/>
            <a:ext cx="12192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rgbClr val="C00000"/>
                </a:solidFill>
              </a:rPr>
              <a:t>EMPLEO</a:t>
            </a:r>
          </a:p>
        </p:txBody>
      </p:sp>
    </p:spTree>
    <p:extLst>
      <p:ext uri="{BB962C8B-B14F-4D97-AF65-F5344CB8AC3E}">
        <p14:creationId xmlns:p14="http://schemas.microsoft.com/office/powerpoint/2010/main" val="419934322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00"/>
                            </p:stCondLst>
                            <p:childTnLst>
                              <p:par>
                                <p:cTn id="1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500"/>
                            </p:stCondLst>
                            <p:childTnLst>
                              <p:par>
                                <p:cTn id="3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2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 animBg="1"/>
      <p:bldP spid="20" grpId="0" animBg="1"/>
      <p:bldP spid="21" grpId="0" animBg="1"/>
      <p:bldP spid="22" grpId="0" animBg="1"/>
      <p:bldP spid="23" grpId="0" animBg="1"/>
      <p:bldP spid="24" grpId="0" animBg="1"/>
      <p:bldP spid="4" grpId="0" animBg="1"/>
      <p:bldP spid="25" grpId="0" animBg="1"/>
      <p:bldP spid="7" grpId="0" animBg="1"/>
      <p:bldP spid="27" grpId="0" animBg="1"/>
      <p:bldP spid="28" grpId="0" animBg="1"/>
      <p:bldP spid="29" grpId="0" animBg="1"/>
      <p:bldP spid="16" grpId="0"/>
      <p:bldP spid="31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Rounded Rectangle 20"/>
          <p:cNvSpPr/>
          <p:nvPr/>
        </p:nvSpPr>
        <p:spPr>
          <a:xfrm>
            <a:off x="4800600" y="927576"/>
            <a:ext cx="3276600" cy="2296636"/>
          </a:xfrm>
          <a:prstGeom prst="roundRect">
            <a:avLst>
              <a:gd name="adj" fmla="val 4914"/>
            </a:avLst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TextBox 5"/>
          <p:cNvSpPr txBox="1"/>
          <p:nvPr/>
        </p:nvSpPr>
        <p:spPr>
          <a:xfrm>
            <a:off x="609600" y="0"/>
            <a:ext cx="79248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i="1" dirty="0"/>
              <a:t>ONDAS MECÁNICAS</a:t>
            </a:r>
          </a:p>
        </p:txBody>
      </p:sp>
      <p:pic>
        <p:nvPicPr>
          <p:cNvPr id="14" name="Picture 12" descr="http://www4.uwsp.edu/physastr/kmenning/images/gc6.11.f.24.gif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1924" y="3376612"/>
            <a:ext cx="2915301" cy="30003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Rectangle 3"/>
          <p:cNvSpPr txBox="1">
            <a:spLocks noChangeArrowheads="1"/>
          </p:cNvSpPr>
          <p:nvPr/>
        </p:nvSpPr>
        <p:spPr>
          <a:xfrm>
            <a:off x="0" y="3537778"/>
            <a:ext cx="2819400" cy="2895600"/>
          </a:xfrm>
          <a:prstGeom prst="rect">
            <a:avLst/>
          </a:prstGeom>
        </p:spPr>
        <p:txBody>
          <a:bodyPr vert="horz" lIns="91440" tIns="45720" rIns="91440" bIns="45720" rtlCol="0">
            <a:normAutofit fontScale="92500" lnSpcReduction="10000"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90000"/>
              </a:lnSpc>
            </a:pPr>
            <a:r>
              <a:rPr lang="en-US" sz="2000" dirty="0" err="1">
                <a:solidFill>
                  <a:srgbClr val="C00000"/>
                </a:solidFill>
              </a:rPr>
              <a:t>Ondas</a:t>
            </a:r>
            <a:r>
              <a:rPr lang="en-US" sz="2000" dirty="0">
                <a:solidFill>
                  <a:srgbClr val="C00000"/>
                </a:solidFill>
              </a:rPr>
              <a:t> </a:t>
            </a:r>
            <a:r>
              <a:rPr lang="en-US" sz="2000" dirty="0" err="1">
                <a:solidFill>
                  <a:srgbClr val="C00000"/>
                </a:solidFill>
              </a:rPr>
              <a:t>Transversales</a:t>
            </a:r>
            <a:endParaRPr lang="en-US" sz="2000" dirty="0">
              <a:solidFill>
                <a:srgbClr val="C00000"/>
              </a:solidFill>
            </a:endParaRPr>
          </a:p>
          <a:p>
            <a:pPr lvl="1">
              <a:lnSpc>
                <a:spcPct val="90000"/>
              </a:lnSpc>
            </a:pPr>
            <a:r>
              <a:rPr lang="es-CL" sz="2000" dirty="0"/>
              <a:t>Perturbación </a:t>
            </a:r>
            <a:r>
              <a:rPr lang="es-CL" sz="2000" dirty="0">
                <a:solidFill>
                  <a:srgbClr val="C00000"/>
                </a:solidFill>
              </a:rPr>
              <a:t>Perpendicular</a:t>
            </a:r>
            <a:r>
              <a:rPr lang="es-CL" sz="2000" dirty="0"/>
              <a:t> a    la dirección de propagación</a:t>
            </a:r>
          </a:p>
          <a:p>
            <a:pPr marL="457200" lvl="1" indent="0">
              <a:lnSpc>
                <a:spcPct val="90000"/>
              </a:lnSpc>
              <a:buNone/>
            </a:pPr>
            <a:endParaRPr lang="en-US" sz="2000" dirty="0"/>
          </a:p>
          <a:p>
            <a:pPr>
              <a:lnSpc>
                <a:spcPct val="90000"/>
              </a:lnSpc>
            </a:pPr>
            <a:r>
              <a:rPr lang="en-US" sz="2000" dirty="0" err="1">
                <a:solidFill>
                  <a:srgbClr val="0000FF"/>
                </a:solidFill>
              </a:rPr>
              <a:t>Ondas</a:t>
            </a:r>
            <a:r>
              <a:rPr lang="en-US" sz="2000" dirty="0">
                <a:solidFill>
                  <a:srgbClr val="0000FF"/>
                </a:solidFill>
              </a:rPr>
              <a:t> </a:t>
            </a:r>
            <a:r>
              <a:rPr lang="en-US" sz="2000" dirty="0" err="1">
                <a:solidFill>
                  <a:srgbClr val="0000FF"/>
                </a:solidFill>
              </a:rPr>
              <a:t>Longitudinales</a:t>
            </a:r>
            <a:endParaRPr lang="en-US" sz="2000" dirty="0">
              <a:solidFill>
                <a:srgbClr val="0000FF"/>
              </a:solidFill>
            </a:endParaRPr>
          </a:p>
          <a:p>
            <a:pPr lvl="1">
              <a:lnSpc>
                <a:spcPct val="90000"/>
              </a:lnSpc>
            </a:pPr>
            <a:r>
              <a:rPr lang="en-US" sz="2000" dirty="0" err="1"/>
              <a:t>Perturbación</a:t>
            </a:r>
            <a:r>
              <a:rPr lang="en-US" sz="2000" dirty="0"/>
              <a:t> </a:t>
            </a:r>
            <a:r>
              <a:rPr lang="en-US" sz="2000" dirty="0" err="1">
                <a:solidFill>
                  <a:srgbClr val="0000FF"/>
                </a:solidFill>
              </a:rPr>
              <a:t>Paralela</a:t>
            </a:r>
            <a:r>
              <a:rPr lang="en-US" sz="2000" dirty="0">
                <a:solidFill>
                  <a:srgbClr val="0000FF"/>
                </a:solidFill>
              </a:rPr>
              <a:t> a la </a:t>
            </a:r>
            <a:r>
              <a:rPr lang="en-US" sz="2000" dirty="0" err="1"/>
              <a:t>direción</a:t>
            </a:r>
            <a:r>
              <a:rPr lang="en-US" sz="2000" dirty="0"/>
              <a:t> de propagación</a:t>
            </a:r>
          </a:p>
        </p:txBody>
      </p:sp>
      <p:grpSp>
        <p:nvGrpSpPr>
          <p:cNvPr id="7" name="Group 6"/>
          <p:cNvGrpSpPr/>
          <p:nvPr/>
        </p:nvGrpSpPr>
        <p:grpSpPr>
          <a:xfrm>
            <a:off x="4952999" y="990600"/>
            <a:ext cx="2998293" cy="2128250"/>
            <a:chOff x="4984531" y="1066800"/>
            <a:chExt cx="3864194" cy="3219450"/>
          </a:xfrm>
        </p:grpSpPr>
        <p:pic>
          <p:nvPicPr>
            <p:cNvPr id="2050" name="Picture 2" descr="http://www.contrarian-investor.com/image-files/pendulum.jpg"/>
            <p:cNvPicPr>
              <a:picLocks noChangeAspect="1" noChangeArrowheads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984531" y="1066800"/>
              <a:ext cx="3864194" cy="321945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2" name="TextBox 1"/>
            <p:cNvSpPr txBox="1"/>
            <p:nvPr/>
          </p:nvSpPr>
          <p:spPr>
            <a:xfrm>
              <a:off x="5509397" y="3007120"/>
              <a:ext cx="457200" cy="5586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b="1" dirty="0">
                  <a:solidFill>
                    <a:srgbClr val="000099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G</a:t>
              </a:r>
            </a:p>
          </p:txBody>
        </p:sp>
        <p:sp>
          <p:nvSpPr>
            <p:cNvPr id="13" name="TextBox 12"/>
            <p:cNvSpPr txBox="1"/>
            <p:nvPr/>
          </p:nvSpPr>
          <p:spPr>
            <a:xfrm>
              <a:off x="5902222" y="3002656"/>
              <a:ext cx="457200" cy="5586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b="1" dirty="0">
                  <a:solidFill>
                    <a:srgbClr val="000099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O</a:t>
              </a:r>
            </a:p>
          </p:txBody>
        </p:sp>
        <p:sp>
          <p:nvSpPr>
            <p:cNvPr id="16" name="TextBox 15"/>
            <p:cNvSpPr txBox="1"/>
            <p:nvPr/>
          </p:nvSpPr>
          <p:spPr>
            <a:xfrm>
              <a:off x="6295048" y="3002654"/>
              <a:ext cx="457200" cy="5586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b="1" dirty="0">
                  <a:solidFill>
                    <a:srgbClr val="000099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N</a:t>
              </a:r>
            </a:p>
          </p:txBody>
        </p:sp>
        <p:sp>
          <p:nvSpPr>
            <p:cNvPr id="17" name="TextBox 16"/>
            <p:cNvSpPr txBox="1"/>
            <p:nvPr/>
          </p:nvSpPr>
          <p:spPr>
            <a:xfrm>
              <a:off x="6687873" y="3007120"/>
              <a:ext cx="457200" cy="5586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b="1" dirty="0">
                  <a:solidFill>
                    <a:srgbClr val="000099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A</a:t>
              </a:r>
            </a:p>
          </p:txBody>
        </p:sp>
        <p:sp>
          <p:nvSpPr>
            <p:cNvPr id="18" name="TextBox 17"/>
            <p:cNvSpPr txBox="1"/>
            <p:nvPr/>
          </p:nvSpPr>
          <p:spPr>
            <a:xfrm>
              <a:off x="7080699" y="3002653"/>
              <a:ext cx="457200" cy="5586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b="1" dirty="0">
                  <a:solidFill>
                    <a:srgbClr val="000099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V</a:t>
              </a:r>
            </a:p>
          </p:txBody>
        </p:sp>
        <p:sp>
          <p:nvSpPr>
            <p:cNvPr id="19" name="TextBox 18"/>
            <p:cNvSpPr txBox="1"/>
            <p:nvPr/>
          </p:nvSpPr>
          <p:spPr>
            <a:xfrm rot="20870961">
              <a:off x="7865246" y="2940847"/>
              <a:ext cx="457200" cy="5586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b="1" dirty="0">
                  <a:solidFill>
                    <a:srgbClr val="000099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Y</a:t>
              </a:r>
            </a:p>
          </p:txBody>
        </p:sp>
      </p:grpSp>
      <p:sp>
        <p:nvSpPr>
          <p:cNvPr id="3" name="Donut 2"/>
          <p:cNvSpPr/>
          <p:nvPr/>
        </p:nvSpPr>
        <p:spPr>
          <a:xfrm>
            <a:off x="609600" y="914400"/>
            <a:ext cx="2209800" cy="2133600"/>
          </a:xfrm>
          <a:prstGeom prst="donut">
            <a:avLst>
              <a:gd name="adj" fmla="val 5436"/>
            </a:avLst>
          </a:prstGeom>
          <a:solidFill>
            <a:srgbClr val="00B050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800" dirty="0">
              <a:solidFill>
                <a:schemeClr val="tx1"/>
              </a:solidFill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685800" y="1600200"/>
            <a:ext cx="21336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dirty="0"/>
              <a:t>MEDIO</a:t>
            </a:r>
          </a:p>
        </p:txBody>
      </p:sp>
      <p:sp>
        <p:nvSpPr>
          <p:cNvPr id="9" name="Right Arrow 8"/>
          <p:cNvSpPr/>
          <p:nvPr/>
        </p:nvSpPr>
        <p:spPr>
          <a:xfrm>
            <a:off x="2552700" y="4060332"/>
            <a:ext cx="533400" cy="304800"/>
          </a:xfrm>
          <a:prstGeom prst="rightArrow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4" name="Right Arrow 23"/>
          <p:cNvSpPr/>
          <p:nvPr/>
        </p:nvSpPr>
        <p:spPr>
          <a:xfrm>
            <a:off x="2552700" y="5662613"/>
            <a:ext cx="533400" cy="304800"/>
          </a:xfrm>
          <a:prstGeom prst="rightArrow">
            <a:avLst/>
          </a:prstGeom>
          <a:gradFill>
            <a:gsLst>
              <a:gs pos="0">
                <a:srgbClr val="0000FF"/>
              </a:gs>
              <a:gs pos="80000">
                <a:srgbClr val="0070C0"/>
              </a:gs>
              <a:gs pos="100000">
                <a:schemeClr val="accent1">
                  <a:shade val="94000"/>
                  <a:satMod val="135000"/>
                </a:schemeClr>
              </a:gs>
            </a:gsLst>
          </a:gradFill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074" name="Picture 2" descr="animation showing particle motion for a longitudinal pressure wave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24601" y="4948238"/>
            <a:ext cx="2660195" cy="14287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4" descr="animation showing particle motion for a transeverse shear wave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24601" y="3537778"/>
            <a:ext cx="2660196" cy="11104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3374210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533400" y="1495860"/>
            <a:ext cx="21336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dirty="0"/>
              <a:t>MEDIO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609600" y="0"/>
            <a:ext cx="79248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i="1" dirty="0"/>
              <a:t>ONDAS ELECTROMAGNETICAS (EM) </a:t>
            </a:r>
          </a:p>
        </p:txBody>
      </p:sp>
      <p:sp>
        <p:nvSpPr>
          <p:cNvPr id="11" name="Text Box 4"/>
          <p:cNvSpPr txBox="1">
            <a:spLocks noChangeArrowheads="1"/>
          </p:cNvSpPr>
          <p:nvPr/>
        </p:nvSpPr>
        <p:spPr bwMode="auto">
          <a:xfrm>
            <a:off x="2743200" y="4162860"/>
            <a:ext cx="3733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 b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 b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 b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 b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 b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l" eaLnBrk="1" hangingPunct="1">
              <a:spcBef>
                <a:spcPct val="50000"/>
              </a:spcBef>
            </a:pPr>
            <a:endParaRPr lang="en-US"/>
          </a:p>
        </p:txBody>
      </p:sp>
      <p:sp>
        <p:nvSpPr>
          <p:cNvPr id="20" name="&quot;No&quot; Symbol 19"/>
          <p:cNvSpPr/>
          <p:nvPr/>
        </p:nvSpPr>
        <p:spPr>
          <a:xfrm>
            <a:off x="457200" y="838200"/>
            <a:ext cx="2209800" cy="2129133"/>
          </a:xfrm>
          <a:prstGeom prst="noSmoking">
            <a:avLst>
              <a:gd name="adj" fmla="val 4988"/>
            </a:avLst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22" name="Rectangle 3"/>
          <p:cNvSpPr txBox="1">
            <a:spLocks noChangeArrowheads="1"/>
          </p:cNvSpPr>
          <p:nvPr/>
        </p:nvSpPr>
        <p:spPr>
          <a:xfrm>
            <a:off x="2514600" y="838200"/>
            <a:ext cx="6595368" cy="2257860"/>
          </a:xfrm>
          <a:prstGeom prst="rect">
            <a:avLst/>
          </a:prstGeom>
        </p:spPr>
        <p:txBody>
          <a:bodyPr vert="horz" lIns="91440" tIns="45720" rIns="91440" bIns="45720" rtlCol="0">
            <a:normAutofit fontScale="92500" lnSpcReduction="20000"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457200" indent="-457200" algn="l">
              <a:lnSpc>
                <a:spcPct val="90000"/>
              </a:lnSpc>
              <a:buFont typeface="Arial" pitchFamily="34" charset="0"/>
              <a:buChar char="•"/>
            </a:pPr>
            <a:r>
              <a:rPr lang="es-CL" sz="2800" dirty="0">
                <a:solidFill>
                  <a:srgbClr val="C00000"/>
                </a:solidFill>
              </a:rPr>
              <a:t>Generadas por aceleración de partículas cargadas</a:t>
            </a:r>
          </a:p>
          <a:p>
            <a:pPr marL="800100" lvl="1" indent="-342900" algn="l">
              <a:lnSpc>
                <a:spcPct val="90000"/>
              </a:lnSpc>
              <a:buFont typeface="Arial" pitchFamily="34" charset="0"/>
              <a:buChar char="•"/>
            </a:pPr>
            <a:r>
              <a:rPr lang="es-CL" sz="2400" dirty="0">
                <a:solidFill>
                  <a:schemeClr val="tx1"/>
                </a:solidFill>
              </a:rPr>
              <a:t>Cambios en el campo Eléctrico inducen Cambios en el Campo Magnético.</a:t>
            </a:r>
          </a:p>
          <a:p>
            <a:pPr marL="800100" lvl="1" indent="-342900" algn="l">
              <a:lnSpc>
                <a:spcPct val="90000"/>
              </a:lnSpc>
              <a:buFont typeface="Arial" pitchFamily="34" charset="0"/>
              <a:buChar char="•"/>
            </a:pPr>
            <a:r>
              <a:rPr lang="es-CL" sz="2400" dirty="0">
                <a:solidFill>
                  <a:schemeClr val="tx1"/>
                </a:solidFill>
              </a:rPr>
              <a:t>Cambios en el campo Magnético inducen Cambios en el Campo Eléctrico .</a:t>
            </a:r>
          </a:p>
          <a:p>
            <a:pPr marL="457200" indent="-457200" algn="l">
              <a:lnSpc>
                <a:spcPct val="90000"/>
              </a:lnSpc>
              <a:buFont typeface="Arial" pitchFamily="34" charset="0"/>
              <a:buChar char="•"/>
            </a:pPr>
            <a:r>
              <a:rPr lang="es-CL" sz="2800" dirty="0">
                <a:solidFill>
                  <a:srgbClr val="C00000"/>
                </a:solidFill>
              </a:rPr>
              <a:t>Las Ondas EM </a:t>
            </a:r>
            <a:r>
              <a:rPr lang="es-CL" sz="2800" dirty="0">
                <a:solidFill>
                  <a:schemeClr val="tx1"/>
                </a:solidFill>
              </a:rPr>
              <a:t>son </a:t>
            </a:r>
            <a:r>
              <a:rPr lang="es-CL" sz="2800" u="sng" dirty="0">
                <a:solidFill>
                  <a:srgbClr val="C00000"/>
                </a:solidFill>
              </a:rPr>
              <a:t>Transversales</a:t>
            </a:r>
          </a:p>
        </p:txBody>
      </p:sp>
      <p:pic>
        <p:nvPicPr>
          <p:cNvPr id="24" name="Picture 5" descr="~AUT0033">
            <a:hlinkClick r:id="rId3"/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3864" y="3681149"/>
            <a:ext cx="4776764" cy="2334637"/>
          </a:xfrm>
          <a:prstGeom prst="rect">
            <a:avLst/>
          </a:prstGeom>
          <a:noFill/>
          <a:ln w="25400">
            <a:solidFill>
              <a:srgbClr val="FF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098" name="Picture 2" descr="http://share.ehs.uen.org/system/files/Picture%201_150.pn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85598" y="2252762"/>
            <a:ext cx="1466850" cy="11891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TextBox 6"/>
          <p:cNvSpPr txBox="1"/>
          <p:nvPr/>
        </p:nvSpPr>
        <p:spPr>
          <a:xfrm>
            <a:off x="7286645" y="3404150"/>
            <a:ext cx="1714512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sz="1200">
                <a:solidFill>
                  <a:schemeClr val="accent3">
                    <a:lumMod val="50000"/>
                  </a:schemeClr>
                </a:solidFill>
              </a:rPr>
              <a:t>“Regla mano derecha”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7995543" y="2203746"/>
            <a:ext cx="3429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i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</a:t>
            </a:r>
          </a:p>
        </p:txBody>
      </p:sp>
      <p:sp>
        <p:nvSpPr>
          <p:cNvPr id="28" name="TextBox 27"/>
          <p:cNvSpPr txBox="1"/>
          <p:nvPr/>
        </p:nvSpPr>
        <p:spPr>
          <a:xfrm>
            <a:off x="7132742" y="3219484"/>
            <a:ext cx="3429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i="1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</a:t>
            </a:r>
          </a:p>
        </p:txBody>
      </p:sp>
      <p:pic>
        <p:nvPicPr>
          <p:cNvPr id="2" name="Picture 2" descr="File:Electromagneticwave3D.gif"/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53000" y="3681149"/>
            <a:ext cx="4038600" cy="2388393"/>
          </a:xfrm>
          <a:prstGeom prst="rect">
            <a:avLst/>
          </a:prstGeom>
          <a:ln>
            <a:solidFill>
              <a:schemeClr val="accent1"/>
            </a:solidFill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5459451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" name="Rounded Rectangle 38"/>
          <p:cNvSpPr/>
          <p:nvPr/>
        </p:nvSpPr>
        <p:spPr>
          <a:xfrm>
            <a:off x="6096000" y="1066800"/>
            <a:ext cx="2743200" cy="2667000"/>
          </a:xfrm>
          <a:prstGeom prst="roundRect">
            <a:avLst>
              <a:gd name="adj" fmla="val 7192"/>
            </a:avLst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TextBox 5"/>
          <p:cNvSpPr txBox="1"/>
          <p:nvPr/>
        </p:nvSpPr>
        <p:spPr>
          <a:xfrm>
            <a:off x="357158" y="77908"/>
            <a:ext cx="832011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i="1" u="sng" dirty="0"/>
              <a:t>FORMAS DE PROPAGACION DE ONDAS</a:t>
            </a:r>
          </a:p>
        </p:txBody>
      </p:sp>
      <p:sp>
        <p:nvSpPr>
          <p:cNvPr id="16" name="Rounded Rectangle 15"/>
          <p:cNvSpPr/>
          <p:nvPr/>
        </p:nvSpPr>
        <p:spPr>
          <a:xfrm>
            <a:off x="6096000" y="3810000"/>
            <a:ext cx="2743200" cy="2667000"/>
          </a:xfrm>
          <a:prstGeom prst="roundRect">
            <a:avLst>
              <a:gd name="adj" fmla="val 7192"/>
            </a:avLst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" name="Rectangle 15"/>
          <p:cNvSpPr txBox="1">
            <a:spLocks noChangeArrowheads="1"/>
          </p:cNvSpPr>
          <p:nvPr/>
        </p:nvSpPr>
        <p:spPr>
          <a:xfrm>
            <a:off x="316718" y="1174749"/>
            <a:ext cx="5474482" cy="5228909"/>
          </a:xfrm>
          <a:prstGeom prst="rect">
            <a:avLst/>
          </a:prstGeom>
        </p:spPr>
        <p:txBody>
          <a:bodyPr vert="horz" lIns="91440" tIns="45720" rIns="91440" bIns="45720" rtlCol="0">
            <a:normAutofit lnSpcReduction="10000"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342900" indent="-342900" algn="l">
              <a:lnSpc>
                <a:spcPct val="90000"/>
              </a:lnSpc>
              <a:buFont typeface="Arial" pitchFamily="34" charset="0"/>
              <a:buChar char="•"/>
            </a:pPr>
            <a:r>
              <a:rPr lang="es-CL" sz="2200" dirty="0">
                <a:solidFill>
                  <a:srgbClr val="C00000"/>
                </a:solidFill>
              </a:rPr>
              <a:t>Onda Esférica</a:t>
            </a:r>
          </a:p>
          <a:p>
            <a:pPr marL="742950" lvl="1" indent="-285750" algn="l">
              <a:lnSpc>
                <a:spcPct val="90000"/>
              </a:lnSpc>
              <a:buFont typeface="Arial" pitchFamily="34" charset="0"/>
              <a:buChar char="•"/>
            </a:pPr>
            <a:r>
              <a:rPr lang="es-CL" sz="2200" dirty="0">
                <a:solidFill>
                  <a:schemeClr val="tx1"/>
                </a:solidFill>
              </a:rPr>
              <a:t>Onda sin perturbaciones</a:t>
            </a:r>
          </a:p>
          <a:p>
            <a:pPr marL="742950" lvl="1" indent="-285750" algn="l">
              <a:lnSpc>
                <a:spcPct val="90000"/>
              </a:lnSpc>
              <a:buFont typeface="Arial" pitchFamily="34" charset="0"/>
              <a:buChar char="•"/>
            </a:pPr>
            <a:r>
              <a:rPr lang="es-CL" sz="2200" dirty="0" err="1">
                <a:solidFill>
                  <a:schemeClr val="tx1"/>
                </a:solidFill>
              </a:rPr>
              <a:t>Omni</a:t>
            </a:r>
            <a:r>
              <a:rPr lang="es-CL" sz="2200" dirty="0">
                <a:solidFill>
                  <a:schemeClr val="tx1"/>
                </a:solidFill>
              </a:rPr>
              <a:t>-direccional desde el origen</a:t>
            </a:r>
          </a:p>
          <a:p>
            <a:pPr marL="742950" lvl="1" indent="-285750" algn="l">
              <a:lnSpc>
                <a:spcPct val="90000"/>
              </a:lnSpc>
              <a:buFont typeface="Arial" pitchFamily="34" charset="0"/>
              <a:buChar char="•"/>
            </a:pPr>
            <a:r>
              <a:rPr lang="es-CL" sz="2200" dirty="0">
                <a:solidFill>
                  <a:schemeClr val="tx1"/>
                </a:solidFill>
              </a:rPr>
              <a:t>Ondas en un estanque.</a:t>
            </a:r>
          </a:p>
          <a:p>
            <a:pPr marL="342900" indent="-342900" algn="l">
              <a:lnSpc>
                <a:spcPct val="90000"/>
              </a:lnSpc>
              <a:buFont typeface="Arial" pitchFamily="34" charset="0"/>
              <a:buChar char="•"/>
            </a:pPr>
            <a:r>
              <a:rPr lang="es-CL" sz="2200" dirty="0">
                <a:solidFill>
                  <a:srgbClr val="C00000"/>
                </a:solidFill>
              </a:rPr>
              <a:t>Onda Plana</a:t>
            </a:r>
          </a:p>
          <a:p>
            <a:pPr marL="742950" lvl="1" indent="-285750" algn="l">
              <a:lnSpc>
                <a:spcPct val="90000"/>
              </a:lnSpc>
              <a:buFont typeface="Arial" pitchFamily="34" charset="0"/>
              <a:buChar char="•"/>
            </a:pPr>
            <a:r>
              <a:rPr lang="es-CL" sz="2200" dirty="0">
                <a:solidFill>
                  <a:schemeClr val="tx1"/>
                </a:solidFill>
              </a:rPr>
              <a:t>Vista alejada de su origen</a:t>
            </a:r>
          </a:p>
          <a:p>
            <a:pPr marL="742950" lvl="1" indent="-285750" algn="l">
              <a:lnSpc>
                <a:spcPct val="90000"/>
              </a:lnSpc>
              <a:buFont typeface="Arial" pitchFamily="34" charset="0"/>
              <a:buChar char="•"/>
            </a:pPr>
            <a:r>
              <a:rPr lang="es-CL" sz="2200" dirty="0">
                <a:solidFill>
                  <a:schemeClr val="tx1"/>
                </a:solidFill>
              </a:rPr>
              <a:t>Se propaga como si tuviese la misma amplitud en cualquier punto de un plano perpendicular a la dirección de  propagación.</a:t>
            </a:r>
            <a:endParaRPr lang="es-CL" sz="2200" dirty="0">
              <a:solidFill>
                <a:schemeClr val="tx1"/>
              </a:solidFill>
              <a:sym typeface="WP MathA" pitchFamily="2" charset="2"/>
            </a:endParaRPr>
          </a:p>
          <a:p>
            <a:pPr marL="742950" lvl="1" indent="-285750" algn="l">
              <a:lnSpc>
                <a:spcPct val="90000"/>
              </a:lnSpc>
              <a:buFont typeface="Arial" pitchFamily="34" charset="0"/>
              <a:buChar char="•"/>
            </a:pPr>
            <a:r>
              <a:rPr lang="es-CL" sz="2200" dirty="0">
                <a:solidFill>
                  <a:schemeClr val="tx1"/>
                </a:solidFill>
              </a:rPr>
              <a:t>Imaginar a la onda completa viajando en una sola dirección</a:t>
            </a:r>
          </a:p>
          <a:p>
            <a:pPr marL="342900" indent="-342900" algn="l">
              <a:lnSpc>
                <a:spcPct val="90000"/>
              </a:lnSpc>
              <a:buFont typeface="Arial" pitchFamily="34" charset="0"/>
              <a:buChar char="•"/>
            </a:pPr>
            <a:r>
              <a:rPr lang="es-CL" sz="2200" dirty="0">
                <a:solidFill>
                  <a:srgbClr val="C00000"/>
                </a:solidFill>
              </a:rPr>
              <a:t>Rayo</a:t>
            </a:r>
          </a:p>
          <a:p>
            <a:pPr marL="800100" lvl="1" indent="-342900" algn="l">
              <a:lnSpc>
                <a:spcPct val="90000"/>
              </a:lnSpc>
              <a:buFont typeface="Arial" pitchFamily="34" charset="0"/>
              <a:buChar char="•"/>
            </a:pPr>
            <a:r>
              <a:rPr lang="es-CL" sz="1800" dirty="0">
                <a:solidFill>
                  <a:schemeClr val="tx1"/>
                </a:solidFill>
              </a:rPr>
              <a:t> </a:t>
            </a:r>
            <a:r>
              <a:rPr lang="es-CL" sz="2000" dirty="0">
                <a:solidFill>
                  <a:schemeClr val="tx1"/>
                </a:solidFill>
              </a:rPr>
              <a:t>La trayectoria de un punto  hipotético en la superficie de la onda a medida de que ésta se mueve a través del medio de propagación.</a:t>
            </a:r>
          </a:p>
        </p:txBody>
      </p:sp>
      <p:pic>
        <p:nvPicPr>
          <p:cNvPr id="19" name="Picture 5" descr="plane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14241" y="3895397"/>
            <a:ext cx="2514600" cy="25082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" name="Picture 6" descr="spherical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14241" y="1174750"/>
            <a:ext cx="2514600" cy="2482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Right Arrow 1"/>
          <p:cNvSpPr/>
          <p:nvPr/>
        </p:nvSpPr>
        <p:spPr>
          <a:xfrm rot="910593">
            <a:off x="4604598" y="1570823"/>
            <a:ext cx="990600" cy="381000"/>
          </a:xfrm>
          <a:prstGeom prst="rightArrow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1" name="Right Arrow 20"/>
          <p:cNvSpPr/>
          <p:nvPr/>
        </p:nvSpPr>
        <p:spPr>
          <a:xfrm rot="910593">
            <a:off x="5373693" y="3946913"/>
            <a:ext cx="732850" cy="381000"/>
          </a:xfrm>
          <a:prstGeom prst="rightArrow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ight Arrow 20"/>
          <p:cNvSpPr/>
          <p:nvPr/>
        </p:nvSpPr>
        <p:spPr>
          <a:xfrm rot="910593">
            <a:off x="5588007" y="5816235"/>
            <a:ext cx="732850" cy="381000"/>
          </a:xfrm>
          <a:prstGeom prst="rightArrow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8389652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609600" y="0"/>
            <a:ext cx="79248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i="1" dirty="0"/>
              <a:t>PARÁMETROS DE ONDAS</a:t>
            </a:r>
          </a:p>
        </p:txBody>
      </p:sp>
      <p:sp>
        <p:nvSpPr>
          <p:cNvPr id="3" name="Rounded Rectangle 2"/>
          <p:cNvSpPr/>
          <p:nvPr/>
        </p:nvSpPr>
        <p:spPr>
          <a:xfrm>
            <a:off x="76200" y="1405345"/>
            <a:ext cx="1905000" cy="381000"/>
          </a:xfrm>
          <a:prstGeom prst="roundRect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FREQUENCIA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9" name="TextBox 8"/>
              <p:cNvSpPr txBox="1"/>
              <p:nvPr/>
            </p:nvSpPr>
            <p:spPr>
              <a:xfrm>
                <a:off x="6410573" y="1304830"/>
                <a:ext cx="2410853" cy="61831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b="0" i="1" smtClean="0">
                          <a:solidFill>
                            <a:srgbClr val="C00000"/>
                          </a:solidFill>
                          <a:latin typeface="Cambria Math"/>
                        </a:rPr>
                        <m:t>𝑓</m:t>
                      </m:r>
                      <m:r>
                        <a:rPr lang="en-US" b="0" i="1" smtClean="0">
                          <a:latin typeface="Cambria Math"/>
                        </a:rPr>
                        <m:t>→</m:t>
                      </m:r>
                      <m:f>
                        <m:fPr>
                          <m:ctrlPr>
                            <a:rPr lang="en-US" b="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US" b="0" i="1" smtClean="0">
                              <a:latin typeface="Cambria Math"/>
                            </a:rPr>
                            <m:t>𝑐𝑦𝑐𝑙𝑒𝑠</m:t>
                          </m:r>
                        </m:num>
                        <m:den>
                          <m:r>
                            <a:rPr lang="en-US" b="0" i="1" smtClean="0">
                              <a:latin typeface="Cambria Math"/>
                              <a:ea typeface="Cambria Math"/>
                            </a:rPr>
                            <m:t>𝑠𝑒𝑐</m:t>
                          </m:r>
                        </m:den>
                      </m:f>
                      <m:r>
                        <a:rPr lang="en-US" b="0" i="0" smtClean="0">
                          <a:latin typeface="Cambria Math"/>
                        </a:rPr>
                        <m:t>=</m:t>
                      </m:r>
                      <m:f>
                        <m:fPr>
                          <m:ctrlPr>
                            <a:rPr lang="en-US" b="0" i="1" smtClean="0">
                              <a:solidFill>
                                <a:srgbClr val="00B050"/>
                              </a:solidFill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US" b="0" i="1" smtClean="0">
                              <a:solidFill>
                                <a:srgbClr val="00B050"/>
                              </a:solidFill>
                              <a:latin typeface="Cambria Math"/>
                            </a:rPr>
                            <m:t>1</m:t>
                          </m:r>
                        </m:num>
                        <m:den>
                          <m:r>
                            <a:rPr lang="en-US" b="0" i="1" smtClean="0">
                              <a:solidFill>
                                <a:srgbClr val="00B050"/>
                              </a:solidFill>
                              <a:latin typeface="Cambria Math"/>
                              <a:ea typeface="Cambria Math"/>
                            </a:rPr>
                            <m:t>𝑠</m:t>
                          </m:r>
                        </m:den>
                      </m:f>
                      <m:r>
                        <a:rPr lang="en-US" b="0" i="0" smtClean="0">
                          <a:solidFill>
                            <a:schemeClr val="tx1"/>
                          </a:solidFill>
                          <a:latin typeface="Cambria Math"/>
                        </a:rPr>
                        <m:t>=</m:t>
                      </m:r>
                      <m:r>
                        <m:rPr>
                          <m:sty m:val="p"/>
                        </m:rPr>
                        <a:rPr lang="en-US" b="0" i="0" smtClean="0">
                          <a:solidFill>
                            <a:srgbClr val="00B050"/>
                          </a:solidFill>
                          <a:latin typeface="Cambria Math"/>
                        </a:rPr>
                        <m:t>Hz</m:t>
                      </m:r>
                    </m:oMath>
                  </m:oMathPara>
                </a14:m>
                <a:endParaRPr lang="en-US" dirty="0">
                  <a:solidFill>
                    <a:srgbClr val="00B050"/>
                  </a:solidFill>
                </a:endParaRPr>
              </a:p>
            </p:txBody>
          </p:sp>
        </mc:Choice>
        <mc:Fallback xmlns="">
          <p:sp>
            <p:nvSpPr>
              <p:cNvPr id="9" name="TextBox 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410573" y="1304830"/>
                <a:ext cx="2410853" cy="618311"/>
              </a:xfrm>
              <a:prstGeom prst="rect">
                <a:avLst/>
              </a:prstGeom>
              <a:blipFill rotWithShape="1">
                <a:blip r:embed="rId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" name="TextBox 3"/>
          <p:cNvSpPr txBox="1"/>
          <p:nvPr/>
        </p:nvSpPr>
        <p:spPr>
          <a:xfrm>
            <a:off x="6410573" y="917357"/>
            <a:ext cx="1905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UNIDADES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1981200" y="1417013"/>
            <a:ext cx="437675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/>
              <a:t>Cantidad de ciclos por segundo de una onda.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3162300" y="908595"/>
            <a:ext cx="1905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DESCRIPCIÓN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3" name="TextBox 12"/>
              <p:cNvSpPr txBox="1"/>
              <p:nvPr/>
            </p:nvSpPr>
            <p:spPr>
              <a:xfrm>
                <a:off x="2017486" y="3750658"/>
                <a:ext cx="2520242" cy="416653"/>
              </a:xfrm>
              <a:prstGeom prst="rect">
                <a:avLst/>
              </a:prstGeom>
              <a:solidFill>
                <a:srgbClr val="FFFF00"/>
              </a:solidFill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b="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b="0" i="1" smtClean="0">
                              <a:latin typeface="Cambria Math"/>
                            </a:rPr>
                            <m:t>𝑣</m:t>
                          </m:r>
                        </m:e>
                        <m:sub>
                          <m:r>
                            <a:rPr lang="en-US" b="0" i="1" smtClean="0">
                              <a:latin typeface="Cambria Math"/>
                            </a:rPr>
                            <m:t>𝑣𝑎𝑐𝑢𝑢𝑚</m:t>
                          </m:r>
                        </m:sub>
                      </m:sSub>
                      <m:r>
                        <a:rPr lang="en-US" b="0" i="1" smtClean="0">
                          <a:latin typeface="Cambria Math"/>
                        </a:rPr>
                        <m:t>=</m:t>
                      </m:r>
                      <m:r>
                        <a:rPr lang="en-US" b="0" i="1" smtClean="0">
                          <a:latin typeface="Cambria Math"/>
                        </a:rPr>
                        <m:t>𝑐</m:t>
                      </m:r>
                      <m:r>
                        <a:rPr lang="en-US" b="0" i="0" smtClean="0">
                          <a:latin typeface="Cambria Math"/>
                        </a:rPr>
                        <m:t>=</m:t>
                      </m:r>
                      <m:r>
                        <a:rPr lang="en-US" b="0" i="1" smtClean="0">
                          <a:latin typeface="Cambria Math"/>
                        </a:rPr>
                        <m:t>3</m:t>
                      </m:r>
                      <m:r>
                        <a:rPr lang="en-US" b="0" i="1" smtClean="0">
                          <a:latin typeface="Cambria Math"/>
                        </a:rPr>
                        <m:t>𝑥</m:t>
                      </m:r>
                      <m:sSup>
                        <m:sSupPr>
                          <m:ctrlPr>
                            <a:rPr lang="en-US" b="0" i="1" smtClean="0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en-US" b="0" i="1" smtClean="0">
                              <a:latin typeface="Cambria Math"/>
                            </a:rPr>
                            <m:t>10</m:t>
                          </m:r>
                        </m:e>
                        <m:sup>
                          <m:r>
                            <a:rPr lang="en-US" b="0" i="1" smtClean="0">
                              <a:latin typeface="Cambria Math"/>
                            </a:rPr>
                            <m:t>8</m:t>
                          </m:r>
                        </m:sup>
                      </m:sSup>
                      <m:box>
                        <m:boxPr>
                          <m:ctrlPr>
                            <a:rPr lang="en-US" b="0" i="1" smtClean="0">
                              <a:latin typeface="Cambria Math" panose="02040503050406030204" pitchFamily="18" charset="0"/>
                            </a:rPr>
                          </m:ctrlPr>
                        </m:boxPr>
                        <m:e>
                          <m:argPr>
                            <m:argSz m:val="-1"/>
                          </m:argPr>
                          <m:f>
                            <m:fPr>
                              <m:ctrlPr>
                                <a:rPr lang="en-US" b="0" i="1" smtClean="0">
                                  <a:latin typeface="Cambria Math" panose="02040503050406030204" pitchFamily="18" charset="0"/>
                                </a:rPr>
                              </m:ctrlPr>
                            </m:fPr>
                            <m:num>
                              <m:r>
                                <a:rPr lang="en-US" b="0" i="1" smtClean="0">
                                  <a:latin typeface="Cambria Math"/>
                                </a:rPr>
                                <m:t>𝑚</m:t>
                              </m:r>
                            </m:num>
                            <m:den>
                              <m:r>
                                <a:rPr lang="en-US" b="0" i="1" smtClean="0">
                                  <a:latin typeface="Cambria Math"/>
                                </a:rPr>
                                <m:t>𝑠</m:t>
                              </m:r>
                            </m:den>
                          </m:f>
                        </m:e>
                      </m:box>
                    </m:oMath>
                  </m:oMathPara>
                </a14:m>
                <a:endParaRPr lang="en-US" dirty="0"/>
              </a:p>
            </p:txBody>
          </p:sp>
        </mc:Choice>
        <mc:Fallback xmlns="">
          <p:sp>
            <p:nvSpPr>
              <p:cNvPr id="13" name="TextBox 1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017486" y="3750658"/>
                <a:ext cx="2520242" cy="416653"/>
              </a:xfrm>
              <a:prstGeom prst="rect">
                <a:avLst/>
              </a:prstGeom>
              <a:blipFill rotWithShape="1">
                <a:blip r:embed="rId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4" name="Rounded Rectangle 13"/>
          <p:cNvSpPr/>
          <p:nvPr/>
        </p:nvSpPr>
        <p:spPr>
          <a:xfrm>
            <a:off x="76200" y="2035947"/>
            <a:ext cx="1905000" cy="381000"/>
          </a:xfrm>
          <a:prstGeom prst="roundRect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LONGITUD ONDA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5" name="TextBox 14"/>
              <p:cNvSpPr txBox="1"/>
              <p:nvPr/>
            </p:nvSpPr>
            <p:spPr>
              <a:xfrm>
                <a:off x="6410571" y="2113892"/>
                <a:ext cx="2581029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i="1" smtClean="0">
                          <a:solidFill>
                            <a:srgbClr val="C00000"/>
                          </a:solidFill>
                          <a:latin typeface="Cambria Math"/>
                          <a:ea typeface="Cambria Math"/>
                        </a:rPr>
                        <m:t>𝜆</m:t>
                      </m:r>
                      <m:r>
                        <a:rPr lang="en-US" b="0" i="1" smtClean="0">
                          <a:latin typeface="Cambria Math"/>
                        </a:rPr>
                        <m:t>→</m:t>
                      </m:r>
                      <m:r>
                        <a:rPr lang="en-US" b="0" i="1" smtClean="0">
                          <a:solidFill>
                            <a:srgbClr val="00B050"/>
                          </a:solidFill>
                          <a:latin typeface="Cambria Math"/>
                        </a:rPr>
                        <m:t>𝑛𝑚</m:t>
                      </m:r>
                      <m:r>
                        <a:rPr lang="en-US" b="0" i="1" smtClean="0">
                          <a:solidFill>
                            <a:srgbClr val="00B050"/>
                          </a:solidFill>
                          <a:latin typeface="Cambria Math"/>
                        </a:rPr>
                        <m:t>,</m:t>
                      </m:r>
                      <m:r>
                        <a:rPr lang="en-US" b="0" i="1" smtClean="0">
                          <a:solidFill>
                            <a:srgbClr val="00B050"/>
                          </a:solidFill>
                          <a:latin typeface="Cambria Math"/>
                          <a:ea typeface="Cambria Math"/>
                        </a:rPr>
                        <m:t>𝜇</m:t>
                      </m:r>
                      <m:r>
                        <a:rPr lang="en-US" b="0" i="1" smtClean="0">
                          <a:solidFill>
                            <a:srgbClr val="00B050"/>
                          </a:solidFill>
                          <a:latin typeface="Cambria Math"/>
                          <a:ea typeface="Cambria Math"/>
                        </a:rPr>
                        <m:t>𝑚</m:t>
                      </m:r>
                      <m:r>
                        <a:rPr lang="en-US" b="0" i="1" smtClean="0">
                          <a:solidFill>
                            <a:srgbClr val="00B050"/>
                          </a:solidFill>
                          <a:latin typeface="Cambria Math"/>
                          <a:ea typeface="Cambria Math"/>
                        </a:rPr>
                        <m:t>,</m:t>
                      </m:r>
                      <m:r>
                        <a:rPr lang="en-US" b="0" i="1" smtClean="0">
                          <a:solidFill>
                            <a:srgbClr val="00B050"/>
                          </a:solidFill>
                          <a:latin typeface="Cambria Math"/>
                        </a:rPr>
                        <m:t>𝑚𝑚</m:t>
                      </m:r>
                      <m:r>
                        <a:rPr lang="en-US" b="0" i="1" smtClean="0">
                          <a:solidFill>
                            <a:srgbClr val="00B050"/>
                          </a:solidFill>
                          <a:latin typeface="Cambria Math"/>
                        </a:rPr>
                        <m:t>,</m:t>
                      </m:r>
                      <m:r>
                        <a:rPr lang="en-US" b="0" i="1" smtClean="0">
                          <a:solidFill>
                            <a:srgbClr val="00B050"/>
                          </a:solidFill>
                          <a:latin typeface="Cambria Math"/>
                        </a:rPr>
                        <m:t>𝑐𝑚</m:t>
                      </m:r>
                      <m:r>
                        <a:rPr lang="en-US" b="0" i="1" smtClean="0">
                          <a:solidFill>
                            <a:srgbClr val="00B050"/>
                          </a:solidFill>
                          <a:latin typeface="Cambria Math"/>
                        </a:rPr>
                        <m:t>,</m:t>
                      </m:r>
                      <m:r>
                        <a:rPr lang="en-US" b="0" i="1" smtClean="0">
                          <a:solidFill>
                            <a:srgbClr val="00B050"/>
                          </a:solidFill>
                          <a:latin typeface="Cambria Math"/>
                        </a:rPr>
                        <m:t>𝑚</m:t>
                      </m:r>
                    </m:oMath>
                  </m:oMathPara>
                </a14:m>
                <a:endParaRPr lang="en-US" dirty="0">
                  <a:solidFill>
                    <a:srgbClr val="00B050"/>
                  </a:solidFill>
                </a:endParaRPr>
              </a:p>
            </p:txBody>
          </p:sp>
        </mc:Choice>
        <mc:Fallback xmlns="">
          <p:sp>
            <p:nvSpPr>
              <p:cNvPr id="15" name="TextBox 1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410571" y="2113892"/>
                <a:ext cx="2581029" cy="369332"/>
              </a:xfrm>
              <a:prstGeom prst="rect">
                <a:avLst/>
              </a:prstGeom>
              <a:blipFill rotWithShape="1">
                <a:blip r:embed="rId5"/>
                <a:stretch>
                  <a:fillRect b="-5000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6" name="TextBox 15"/>
          <p:cNvSpPr txBox="1"/>
          <p:nvPr/>
        </p:nvSpPr>
        <p:spPr>
          <a:xfrm>
            <a:off x="1981200" y="2035947"/>
            <a:ext cx="437675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dirty="0"/>
              <a:t>Distancia recorrida por una onda en un ciclo. 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8382000" y="1798988"/>
            <a:ext cx="7620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i="1" dirty="0">
                <a:solidFill>
                  <a:srgbClr val="7030A0"/>
                </a:solidFill>
              </a:rPr>
              <a:t>Hertz</a:t>
            </a:r>
          </a:p>
        </p:txBody>
      </p:sp>
      <p:sp>
        <p:nvSpPr>
          <p:cNvPr id="19" name="Rounded Rectangle 18"/>
          <p:cNvSpPr/>
          <p:nvPr/>
        </p:nvSpPr>
        <p:spPr>
          <a:xfrm>
            <a:off x="76200" y="2907324"/>
            <a:ext cx="1905000" cy="381000"/>
          </a:xfrm>
          <a:prstGeom prst="roundRect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VELOCIDAD</a:t>
            </a:r>
          </a:p>
        </p:txBody>
      </p:sp>
      <p:sp>
        <p:nvSpPr>
          <p:cNvPr id="20" name="TextBox 19"/>
          <p:cNvSpPr txBox="1">
            <a:spLocks noRot="1" noChangeAspect="1" noMove="1" noResize="1" noEditPoints="1" noAdjustHandles="1" noChangeArrowheads="1" noChangeShapeType="1" noTextEdit="1"/>
          </p:cNvSpPr>
          <p:nvPr/>
        </p:nvSpPr>
        <p:spPr>
          <a:xfrm>
            <a:off x="6400800" y="3125945"/>
            <a:ext cx="2200029" cy="592726"/>
          </a:xfrm>
          <a:prstGeom prst="rect">
            <a:avLst/>
          </a:prstGeom>
          <a:blipFill rotWithShape="1">
            <a:blip r:embed="rId6"/>
            <a:stretch>
              <a:fillRect/>
            </a:stretch>
          </a:blipFill>
        </p:spPr>
        <p:txBody>
          <a:bodyPr/>
          <a:lstStyle/>
          <a:p>
            <a:endParaRPr lang="en-US" dirty="0">
              <a:noFill/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2000232" y="2643182"/>
            <a:ext cx="4612607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dirty="0"/>
              <a:t>Distancia recorrida por la onda en un determinado tiempo (s). La onda EM viaja a la velocidad de la luz (en el vacío).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7473810" y="2358274"/>
            <a:ext cx="90819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i="1" dirty="0">
                <a:solidFill>
                  <a:srgbClr val="7030A0"/>
                </a:solidFill>
              </a:rPr>
              <a:t>metros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5" name="TextBox 24"/>
              <p:cNvSpPr txBox="1"/>
              <p:nvPr/>
            </p:nvSpPr>
            <p:spPr>
              <a:xfrm>
                <a:off x="5257799" y="3776816"/>
                <a:ext cx="1336007" cy="369332"/>
              </a:xfrm>
              <a:prstGeom prst="rect">
                <a:avLst/>
              </a:prstGeom>
            </p:spPr>
            <p:style>
              <a:lnRef idx="1">
                <a:schemeClr val="accent2"/>
              </a:lnRef>
              <a:fillRef idx="2">
                <a:schemeClr val="accent2"/>
              </a:fillRef>
              <a:effectRef idx="1">
                <a:schemeClr val="accent2"/>
              </a:effectRef>
              <a:fontRef idx="minor">
                <a:schemeClr val="dk1"/>
              </a:fontRef>
            </p:style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b="0" i="1" smtClean="0">
                          <a:solidFill>
                            <a:srgbClr val="C00000"/>
                          </a:solidFill>
                          <a:latin typeface="Cambria Math"/>
                        </a:rPr>
                        <m:t>𝑣</m:t>
                      </m:r>
                      <m:r>
                        <a:rPr lang="en-US" b="0" i="1" smtClean="0">
                          <a:latin typeface="Cambria Math"/>
                        </a:rPr>
                        <m:t>=</m:t>
                      </m:r>
                      <m:r>
                        <a:rPr lang="en-US" b="0" i="1" smtClean="0">
                          <a:latin typeface="Cambria Math"/>
                        </a:rPr>
                        <m:t>𝑐</m:t>
                      </m:r>
                      <m:r>
                        <a:rPr lang="en-US" b="0" i="0" smtClean="0">
                          <a:latin typeface="Cambria Math"/>
                        </a:rPr>
                        <m:t>=</m:t>
                      </m:r>
                      <m:r>
                        <a:rPr lang="en-US" b="0" i="1" smtClean="0">
                          <a:latin typeface="Cambria Math"/>
                        </a:rPr>
                        <m:t>𝑓</m:t>
                      </m:r>
                      <m:r>
                        <a:rPr lang="en-US" i="1">
                          <a:latin typeface="Cambria Math"/>
                          <a:ea typeface="Cambria Math"/>
                        </a:rPr>
                        <m:t>𝜆</m:t>
                      </m:r>
                    </m:oMath>
                  </m:oMathPara>
                </a14:m>
                <a:endParaRPr lang="en-US" dirty="0"/>
              </a:p>
            </p:txBody>
          </p:sp>
        </mc:Choice>
        <mc:Fallback xmlns="">
          <p:sp>
            <p:nvSpPr>
              <p:cNvPr id="25" name="TextBox 2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257799" y="3776816"/>
                <a:ext cx="1336007" cy="369332"/>
              </a:xfrm>
              <a:prstGeom prst="rect">
                <a:avLst/>
              </a:prstGeom>
              <a:blipFill rotWithShape="1">
                <a:blip r:embed="rId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7" name="Rounded Rectangle 26"/>
          <p:cNvSpPr/>
          <p:nvPr/>
        </p:nvSpPr>
        <p:spPr>
          <a:xfrm>
            <a:off x="76200" y="4428768"/>
            <a:ext cx="1905000" cy="381000"/>
          </a:xfrm>
          <a:prstGeom prst="roundRect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AMPLITUD</a:t>
            </a:r>
          </a:p>
        </p:txBody>
      </p:sp>
      <p:sp>
        <p:nvSpPr>
          <p:cNvPr id="28" name="TextBox 27"/>
          <p:cNvSpPr txBox="1"/>
          <p:nvPr/>
        </p:nvSpPr>
        <p:spPr>
          <a:xfrm>
            <a:off x="1981200" y="4291620"/>
            <a:ext cx="426720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dirty="0"/>
              <a:t>Máximo desplazamiento  vertical de la onda  desde el eje  a lo  largo de la dirección de  traslación de ésta.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0" name="TextBox 29"/>
              <p:cNvSpPr txBox="1"/>
              <p:nvPr/>
            </p:nvSpPr>
            <p:spPr>
              <a:xfrm>
                <a:off x="6383785" y="4446398"/>
                <a:ext cx="1117030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en-US" b="0" i="1" smtClean="0">
                          <a:solidFill>
                            <a:srgbClr val="C00000"/>
                          </a:solidFill>
                          <a:latin typeface="Cambria Math"/>
                          <a:ea typeface="Cambria Math"/>
                        </a:rPr>
                        <m:t>𝐴</m:t>
                      </m:r>
                      <m:r>
                        <a:rPr lang="en-US" b="0" i="1" smtClean="0">
                          <a:latin typeface="Cambria Math"/>
                        </a:rPr>
                        <m:t>→</m:t>
                      </m:r>
                      <m:r>
                        <a:rPr lang="en-US" b="0" i="1" smtClean="0">
                          <a:solidFill>
                            <a:srgbClr val="00B050"/>
                          </a:solidFill>
                          <a:latin typeface="Cambria Math"/>
                        </a:rPr>
                        <m:t>𝑚</m:t>
                      </m:r>
                    </m:oMath>
                  </m:oMathPara>
                </a14:m>
                <a:endParaRPr lang="en-US" dirty="0">
                  <a:solidFill>
                    <a:srgbClr val="00B050"/>
                  </a:solidFill>
                </a:endParaRPr>
              </a:p>
            </p:txBody>
          </p:sp>
        </mc:Choice>
        <mc:Fallback xmlns="">
          <p:sp>
            <p:nvSpPr>
              <p:cNvPr id="30" name="TextBox 2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383785" y="4446398"/>
                <a:ext cx="1117030" cy="369332"/>
              </a:xfrm>
              <a:prstGeom prst="rect">
                <a:avLst/>
              </a:prstGeom>
              <a:blipFill rotWithShape="1">
                <a:blip r:embed="rId8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1" name="TextBox 30"/>
          <p:cNvSpPr txBox="1"/>
          <p:nvPr/>
        </p:nvSpPr>
        <p:spPr>
          <a:xfrm>
            <a:off x="7323851" y="4431009"/>
            <a:ext cx="90819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i="1" dirty="0">
                <a:solidFill>
                  <a:srgbClr val="7030A0"/>
                </a:solidFill>
              </a:rPr>
              <a:t>metros</a:t>
            </a:r>
          </a:p>
        </p:txBody>
      </p:sp>
      <p:sp>
        <p:nvSpPr>
          <p:cNvPr id="32" name="Rounded Rectangle 31"/>
          <p:cNvSpPr/>
          <p:nvPr/>
        </p:nvSpPr>
        <p:spPr>
          <a:xfrm>
            <a:off x="76200" y="5513161"/>
            <a:ext cx="1905000" cy="381000"/>
          </a:xfrm>
          <a:prstGeom prst="roundRect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PERIODO</a:t>
            </a:r>
          </a:p>
        </p:txBody>
      </p:sp>
      <p:sp>
        <p:nvSpPr>
          <p:cNvPr id="33" name="TextBox 32"/>
          <p:cNvSpPr txBox="1"/>
          <p:nvPr/>
        </p:nvSpPr>
        <p:spPr>
          <a:xfrm>
            <a:off x="2090750" y="5354437"/>
            <a:ext cx="42672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/>
              <a:t>Tiempo empleado por la onda en completar un ciclo.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4" name="TextBox 33"/>
              <p:cNvSpPr txBox="1"/>
              <p:nvPr/>
            </p:nvSpPr>
            <p:spPr>
              <a:xfrm>
                <a:off x="6383785" y="5464799"/>
                <a:ext cx="1117030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en-US" b="0" i="1" smtClean="0">
                          <a:solidFill>
                            <a:srgbClr val="C00000"/>
                          </a:solidFill>
                          <a:latin typeface="Cambria Math"/>
                          <a:ea typeface="Cambria Math"/>
                        </a:rPr>
                        <m:t>𝑇</m:t>
                      </m:r>
                      <m:r>
                        <a:rPr lang="en-US" b="0" i="1" smtClean="0">
                          <a:latin typeface="Cambria Math"/>
                        </a:rPr>
                        <m:t>→</m:t>
                      </m:r>
                      <m:r>
                        <a:rPr lang="en-US" b="0" i="1" smtClean="0">
                          <a:solidFill>
                            <a:srgbClr val="00B050"/>
                          </a:solidFill>
                          <a:latin typeface="Cambria Math"/>
                        </a:rPr>
                        <m:t>𝑠</m:t>
                      </m:r>
                    </m:oMath>
                  </m:oMathPara>
                </a14:m>
                <a:endParaRPr lang="en-US" dirty="0">
                  <a:solidFill>
                    <a:srgbClr val="00B050"/>
                  </a:solidFill>
                </a:endParaRPr>
              </a:p>
            </p:txBody>
          </p:sp>
        </mc:Choice>
        <mc:Fallback xmlns="">
          <p:sp>
            <p:nvSpPr>
              <p:cNvPr id="34" name="TextBox 3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383785" y="5464799"/>
                <a:ext cx="1117030" cy="369332"/>
              </a:xfrm>
              <a:prstGeom prst="rect">
                <a:avLst/>
              </a:prstGeom>
              <a:blipFill rotWithShape="1">
                <a:blip r:embed="rId9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5" name="TextBox 34"/>
          <p:cNvSpPr txBox="1"/>
          <p:nvPr/>
        </p:nvSpPr>
        <p:spPr>
          <a:xfrm>
            <a:off x="7323851" y="5449410"/>
            <a:ext cx="90819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i="1" dirty="0" err="1">
                <a:solidFill>
                  <a:srgbClr val="7030A0"/>
                </a:solidFill>
              </a:rPr>
              <a:t>seg</a:t>
            </a:r>
            <a:endParaRPr lang="en-US" sz="2000" i="1" dirty="0">
              <a:solidFill>
                <a:srgbClr val="7030A0"/>
              </a:solidFill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6" name="TextBox 35"/>
              <p:cNvSpPr txBox="1"/>
              <p:nvPr/>
            </p:nvSpPr>
            <p:spPr>
              <a:xfrm>
                <a:off x="5375489" y="5843994"/>
                <a:ext cx="815223" cy="661335"/>
              </a:xfrm>
              <a:prstGeom prst="rect">
                <a:avLst/>
              </a:prstGeom>
            </p:spPr>
            <p:style>
              <a:lnRef idx="1">
                <a:schemeClr val="accent2"/>
              </a:lnRef>
              <a:fillRef idx="2">
                <a:schemeClr val="accent2"/>
              </a:fillRef>
              <a:effectRef idx="1">
                <a:schemeClr val="accent2"/>
              </a:effectRef>
              <a:fontRef idx="minor">
                <a:schemeClr val="dk1"/>
              </a:fontRef>
            </p:style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b="0" i="1" smtClean="0">
                          <a:solidFill>
                            <a:srgbClr val="C00000"/>
                          </a:solidFill>
                          <a:latin typeface="Cambria Math"/>
                        </a:rPr>
                        <m:t>𝑇</m:t>
                      </m:r>
                      <m:r>
                        <a:rPr lang="en-US" b="0" i="1" smtClean="0">
                          <a:latin typeface="Cambria Math"/>
                        </a:rPr>
                        <m:t>=</m:t>
                      </m:r>
                      <m:f>
                        <m:fPr>
                          <m:ctrlPr>
                            <a:rPr lang="en-US" b="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US" b="0" i="1" smtClean="0">
                              <a:latin typeface="Cambria Math"/>
                            </a:rPr>
                            <m:t>1</m:t>
                          </m:r>
                        </m:num>
                        <m:den>
                          <m:r>
                            <a:rPr lang="en-US" b="0" i="1" smtClean="0">
                              <a:latin typeface="Cambria Math"/>
                              <a:ea typeface="Cambria Math"/>
                            </a:rPr>
                            <m:t>𝑓</m:t>
                          </m:r>
                        </m:den>
                      </m:f>
                    </m:oMath>
                  </m:oMathPara>
                </a14:m>
                <a:endParaRPr lang="en-US" dirty="0"/>
              </a:p>
            </p:txBody>
          </p:sp>
        </mc:Choice>
        <mc:Fallback xmlns="">
          <p:sp>
            <p:nvSpPr>
              <p:cNvPr id="36" name="TextBox 3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375489" y="5843994"/>
                <a:ext cx="815223" cy="661335"/>
              </a:xfrm>
              <a:prstGeom prst="rect">
                <a:avLst/>
              </a:prstGeom>
              <a:blipFill rotWithShape="1">
                <a:blip r:embed="rId10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71728816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9" grpId="0" animBg="1"/>
      <p:bldP spid="7" grpId="0"/>
      <p:bldP spid="13" grpId="0" animBg="1"/>
      <p:bldP spid="14" grpId="0" animBg="1"/>
      <p:bldP spid="15" grpId="0" animBg="1"/>
      <p:bldP spid="16" grpId="0"/>
      <p:bldP spid="10" grpId="0"/>
      <p:bldP spid="19" grpId="0" animBg="1"/>
      <p:bldP spid="20" grpId="0" animBg="1"/>
      <p:bldP spid="21" grpId="0"/>
      <p:bldP spid="22" grpId="0"/>
      <p:bldP spid="25" grpId="0" animBg="1"/>
      <p:bldP spid="27" grpId="0" animBg="1"/>
      <p:bldP spid="28" grpId="0"/>
      <p:bldP spid="30" grpId="0" animBg="1"/>
      <p:bldP spid="31" grpId="0"/>
      <p:bldP spid="32" grpId="0" animBg="1"/>
      <p:bldP spid="33" grpId="0"/>
      <p:bldP spid="34" grpId="0" animBg="1"/>
      <p:bldP spid="35" grpId="0"/>
      <p:bldP spid="36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609600" y="0"/>
            <a:ext cx="79248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i="1" dirty="0"/>
              <a:t>REFLEXIÓN</a:t>
            </a:r>
          </a:p>
        </p:txBody>
      </p:sp>
      <p:sp>
        <p:nvSpPr>
          <p:cNvPr id="31" name="Rounded Rectangle 30"/>
          <p:cNvSpPr/>
          <p:nvPr/>
        </p:nvSpPr>
        <p:spPr>
          <a:xfrm>
            <a:off x="2887461" y="762000"/>
            <a:ext cx="3124200" cy="457200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3600" dirty="0"/>
              <a:t>DOS TIPOS</a:t>
            </a:r>
          </a:p>
        </p:txBody>
      </p:sp>
      <p:sp>
        <p:nvSpPr>
          <p:cNvPr id="32" name="Rounded Rectangle 31"/>
          <p:cNvSpPr/>
          <p:nvPr/>
        </p:nvSpPr>
        <p:spPr>
          <a:xfrm>
            <a:off x="381000" y="2124670"/>
            <a:ext cx="3429000" cy="533400"/>
          </a:xfrm>
          <a:prstGeom prst="roundRect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dirty="0">
                <a:solidFill>
                  <a:schemeClr val="bg1"/>
                </a:solidFill>
              </a:rPr>
              <a:t>ESPEJO</a:t>
            </a:r>
          </a:p>
        </p:txBody>
      </p:sp>
      <p:sp>
        <p:nvSpPr>
          <p:cNvPr id="33" name="Rounded Rectangle 32"/>
          <p:cNvSpPr/>
          <p:nvPr/>
        </p:nvSpPr>
        <p:spPr>
          <a:xfrm>
            <a:off x="5152747" y="2124670"/>
            <a:ext cx="3429000" cy="533400"/>
          </a:xfrm>
          <a:prstGeom prst="roundRect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dirty="0">
                <a:solidFill>
                  <a:schemeClr val="bg1"/>
                </a:solidFill>
              </a:rPr>
              <a:t>DIFUSA</a:t>
            </a:r>
          </a:p>
        </p:txBody>
      </p:sp>
      <p:sp>
        <p:nvSpPr>
          <p:cNvPr id="34" name="Bent Arrow 33"/>
          <p:cNvSpPr/>
          <p:nvPr/>
        </p:nvSpPr>
        <p:spPr>
          <a:xfrm rot="5400000">
            <a:off x="6113016" y="1066802"/>
            <a:ext cx="1066800" cy="762000"/>
          </a:xfrm>
          <a:prstGeom prst="bentArrow">
            <a:avLst/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38" name="Bent Arrow 37"/>
          <p:cNvSpPr/>
          <p:nvPr/>
        </p:nvSpPr>
        <p:spPr>
          <a:xfrm rot="5400000" flipV="1">
            <a:off x="1768138" y="1082339"/>
            <a:ext cx="1066802" cy="730927"/>
          </a:xfrm>
          <a:prstGeom prst="bentArrow">
            <a:avLst/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39" name="Down Arrow 38"/>
          <p:cNvSpPr/>
          <p:nvPr/>
        </p:nvSpPr>
        <p:spPr>
          <a:xfrm>
            <a:off x="1924976" y="3619500"/>
            <a:ext cx="357326" cy="381000"/>
          </a:xfrm>
          <a:prstGeom prst="downArrow">
            <a:avLst/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1" name="Down Arrow 40"/>
          <p:cNvSpPr/>
          <p:nvPr/>
        </p:nvSpPr>
        <p:spPr>
          <a:xfrm>
            <a:off x="6717437" y="3619500"/>
            <a:ext cx="357326" cy="381000"/>
          </a:xfrm>
          <a:prstGeom prst="downArrow">
            <a:avLst/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2" name="Rounded Rectangle 41"/>
          <p:cNvSpPr/>
          <p:nvPr/>
        </p:nvSpPr>
        <p:spPr>
          <a:xfrm>
            <a:off x="381000" y="4038600"/>
            <a:ext cx="3429000" cy="2286000"/>
          </a:xfrm>
          <a:prstGeom prst="roundRect">
            <a:avLst>
              <a:gd name="adj" fmla="val 7012"/>
            </a:avLst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 sz="2400" dirty="0">
              <a:solidFill>
                <a:schemeClr val="tx1"/>
              </a:solidFill>
            </a:endParaRPr>
          </a:p>
        </p:txBody>
      </p:sp>
      <p:sp>
        <p:nvSpPr>
          <p:cNvPr id="43" name="Rounded Rectangle 42"/>
          <p:cNvSpPr/>
          <p:nvPr/>
        </p:nvSpPr>
        <p:spPr>
          <a:xfrm>
            <a:off x="5181600" y="4038600"/>
            <a:ext cx="3429000" cy="2286000"/>
          </a:xfrm>
          <a:prstGeom prst="roundRect">
            <a:avLst>
              <a:gd name="adj" fmla="val 7012"/>
            </a:avLst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 sz="2400" dirty="0">
              <a:solidFill>
                <a:schemeClr val="tx1"/>
              </a:solidFill>
            </a:endParaRPr>
          </a:p>
        </p:txBody>
      </p:sp>
      <p:pic>
        <p:nvPicPr>
          <p:cNvPr id="45" name="Picture 1030" descr="~AUT0012">
            <a:hlinkClick r:id="rId3"/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5339" y="4133850"/>
            <a:ext cx="3276600" cy="2114550"/>
          </a:xfrm>
          <a:prstGeom prst="rect">
            <a:avLst/>
          </a:prstGeom>
          <a:noFill/>
          <a:ln w="25400">
            <a:noFill/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8" name="Picture 1031" descr="~AUT0013"/>
          <p:cNvPicPr>
            <a:picLocks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05147" y="4114800"/>
            <a:ext cx="3200400" cy="2133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Rectangle 1"/>
          <p:cNvSpPr/>
          <p:nvPr/>
        </p:nvSpPr>
        <p:spPr>
          <a:xfrm>
            <a:off x="377315" y="2658070"/>
            <a:ext cx="3452648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L"/>
              <a:t>Reflectada  en ángulos iguales pero opuestos desde una superficie lisa</a:t>
            </a:r>
          </a:p>
        </p:txBody>
      </p:sp>
      <p:sp>
        <p:nvSpPr>
          <p:cNvPr id="3" name="Rectangle 2"/>
          <p:cNvSpPr/>
          <p:nvPr/>
        </p:nvSpPr>
        <p:spPr>
          <a:xfrm>
            <a:off x="5181600" y="2658070"/>
            <a:ext cx="3533804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L" dirty="0"/>
              <a:t>Reflexiones de ondas que impactan una superficie irregular y se reflejan en  muchos ángulos diferentes </a:t>
            </a:r>
          </a:p>
        </p:txBody>
      </p:sp>
    </p:spTree>
    <p:extLst>
      <p:ext uri="{BB962C8B-B14F-4D97-AF65-F5344CB8AC3E}">
        <p14:creationId xmlns:p14="http://schemas.microsoft.com/office/powerpoint/2010/main" val="255201389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609600" y="0"/>
            <a:ext cx="79248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i="1" u="sng" dirty="0"/>
              <a:t>REFRACCION</a:t>
            </a:r>
          </a:p>
        </p:txBody>
      </p:sp>
      <p:sp>
        <p:nvSpPr>
          <p:cNvPr id="23" name="Text Box 14"/>
          <p:cNvSpPr txBox="1">
            <a:spLocks noChangeArrowheads="1"/>
          </p:cNvSpPr>
          <p:nvPr/>
        </p:nvSpPr>
        <p:spPr bwMode="auto">
          <a:xfrm>
            <a:off x="254000" y="642918"/>
            <a:ext cx="8661400" cy="193899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 b="1">
                <a:solidFill>
                  <a:schemeClr val="tx1"/>
                </a:solidFill>
                <a:latin typeface="Times New Roman" pitchFamily="18" charset="0"/>
              </a:defRPr>
            </a:lvl1pPr>
            <a:lvl2pPr eaLnBrk="0" hangingPunct="0">
              <a:defRPr sz="2400" b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 b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 b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 b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marL="342900" lvl="1" indent="-342900" eaLnBrk="1" hangingPunct="1">
              <a:buClr>
                <a:srgbClr val="FF3300"/>
              </a:buClr>
              <a:buFont typeface="Arial" pitchFamily="34" charset="0"/>
              <a:buChar char="•"/>
            </a:pPr>
            <a:r>
              <a:rPr lang="es-CL" b="0" dirty="0">
                <a:latin typeface="+mj-lt"/>
              </a:rPr>
              <a:t>La Onda EM no es reflejada completamente</a:t>
            </a:r>
          </a:p>
          <a:p>
            <a:pPr marL="342900" indent="-342900" algn="l" eaLnBrk="1" hangingPunct="1">
              <a:buClr>
                <a:srgbClr val="FF3300"/>
              </a:buClr>
              <a:buFont typeface="Arial" pitchFamily="34" charset="0"/>
              <a:buChar char="•"/>
            </a:pPr>
            <a:r>
              <a:rPr lang="es-CL" b="0" i="1" dirty="0">
                <a:latin typeface="+mj-lt"/>
              </a:rPr>
              <a:t>La Onda EM</a:t>
            </a:r>
            <a:r>
              <a:rPr lang="es-CL" b="0" dirty="0">
                <a:latin typeface="+mj-lt"/>
              </a:rPr>
              <a:t> cambia de dirección cuando atraviesa de un medio a otro.</a:t>
            </a:r>
          </a:p>
          <a:p>
            <a:pPr marL="342900" indent="-342900" algn="l" eaLnBrk="1" hangingPunct="1">
              <a:buClr>
                <a:srgbClr val="FF3300"/>
              </a:buClr>
              <a:buFont typeface="Arial" pitchFamily="34" charset="0"/>
              <a:buChar char="•"/>
            </a:pPr>
            <a:r>
              <a:rPr lang="es-CL" b="0" dirty="0">
                <a:latin typeface="+mj-lt"/>
              </a:rPr>
              <a:t>La parte de la onda </a:t>
            </a:r>
            <a:r>
              <a:rPr lang="es-CL" b="0" i="1" dirty="0">
                <a:latin typeface="+mj-lt"/>
              </a:rPr>
              <a:t>EM</a:t>
            </a:r>
            <a:r>
              <a:rPr lang="es-CL" b="0" dirty="0">
                <a:latin typeface="+mj-lt"/>
              </a:rPr>
              <a:t> que atraviesa el límite entre los dos medios cambia de dirección según lo determina la ley de </a:t>
            </a:r>
            <a:r>
              <a:rPr lang="es-CL" b="0" dirty="0" err="1">
                <a:latin typeface="+mj-lt"/>
              </a:rPr>
              <a:t>Snell</a:t>
            </a:r>
            <a:r>
              <a:rPr lang="es-CL" b="0" dirty="0">
                <a:latin typeface="+mj-lt"/>
              </a:rPr>
              <a:t>:</a:t>
            </a:r>
          </a:p>
        </p:txBody>
      </p:sp>
      <p:grpSp>
        <p:nvGrpSpPr>
          <p:cNvPr id="2" name="Group 1"/>
          <p:cNvGrpSpPr/>
          <p:nvPr/>
        </p:nvGrpSpPr>
        <p:grpSpPr>
          <a:xfrm>
            <a:off x="1643042" y="2857496"/>
            <a:ext cx="2719185" cy="1418578"/>
            <a:chOff x="1194627" y="3526147"/>
            <a:chExt cx="2258945" cy="1129537"/>
          </a:xfrm>
        </p:grpSpPr>
        <p:sp>
          <p:nvSpPr>
            <p:cNvPr id="28" name="Rounded Rectangle 27"/>
            <p:cNvSpPr/>
            <p:nvPr/>
          </p:nvSpPr>
          <p:spPr>
            <a:xfrm>
              <a:off x="1369897" y="3539047"/>
              <a:ext cx="1905000" cy="393011"/>
            </a:xfrm>
            <a:prstGeom prst="roundRect">
              <a:avLst/>
            </a:prstGeom>
            <a:solidFill>
              <a:srgbClr val="FFFF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grpSp>
          <p:nvGrpSpPr>
            <p:cNvPr id="29" name="Group 28"/>
            <p:cNvGrpSpPr/>
            <p:nvPr/>
          </p:nvGrpSpPr>
          <p:grpSpPr>
            <a:xfrm>
              <a:off x="1282208" y="3881974"/>
              <a:ext cx="2171364" cy="404378"/>
              <a:chOff x="6665424" y="4243822"/>
              <a:chExt cx="2171364" cy="404378"/>
            </a:xfrm>
          </p:grpSpPr>
          <p:sp>
            <p:nvSpPr>
              <p:cNvPr id="36" name="Rectangle 35"/>
              <p:cNvSpPr/>
              <p:nvPr/>
            </p:nvSpPr>
            <p:spPr>
              <a:xfrm>
                <a:off x="6672208" y="4243822"/>
                <a:ext cx="2056760" cy="404378"/>
              </a:xfrm>
              <a:prstGeom prst="rect">
                <a:avLst/>
              </a:prstGeom>
              <a:solidFill>
                <a:schemeClr val="bg1"/>
              </a:solidFill>
            </p:spPr>
            <p:style>
              <a:lnRef idx="2">
                <a:schemeClr val="dk1"/>
              </a:lnRef>
              <a:fillRef idx="1">
                <a:schemeClr val="lt1"/>
              </a:fillRef>
              <a:effectRef idx="0">
                <a:schemeClr val="dk1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37" name="TextBox 3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665424" y="4272795"/>
                <a:ext cx="2171364" cy="369332"/>
              </a:xfrm>
              <a:prstGeom prst="rect">
                <a:avLst/>
              </a:prstGeom>
              <a:blipFill rotWithShape="1">
                <a:blip r:embed="rId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 dirty="0">
                    <a:noFill/>
                  </a:rPr>
                  <a:t> </a:t>
                </a:r>
              </a:p>
            </p:txBody>
          </p:sp>
        </p:grpSp>
        <p:sp>
          <p:nvSpPr>
            <p:cNvPr id="30" name="TextBox 29"/>
            <p:cNvSpPr txBox="1"/>
            <p:nvPr/>
          </p:nvSpPr>
          <p:spPr>
            <a:xfrm>
              <a:off x="1208084" y="4286352"/>
              <a:ext cx="2245488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dirty="0">
                  <a:solidFill>
                    <a:srgbClr val="C00000"/>
                  </a:solidFill>
                </a:rPr>
                <a:t>LEY DE REFRACCIÓN</a:t>
              </a:r>
            </a:p>
          </p:txBody>
        </p:sp>
        <p:sp>
          <p:nvSpPr>
            <p:cNvPr id="35" name="TextBox 34"/>
            <p:cNvSpPr txBox="1"/>
            <p:nvPr/>
          </p:nvSpPr>
          <p:spPr>
            <a:xfrm>
              <a:off x="1194627" y="3526147"/>
              <a:ext cx="2245488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dirty="0">
                  <a:solidFill>
                    <a:srgbClr val="C00000"/>
                  </a:solidFill>
                </a:rPr>
                <a:t>LEY DE SNELL</a:t>
              </a:r>
            </a:p>
          </p:txBody>
        </p:sp>
      </p:grpSp>
      <mc:AlternateContent xmlns:mc="http://schemas.openxmlformats.org/markup-compatibility/2006" xmlns:a14="http://schemas.microsoft.com/office/drawing/2010/main">
        <mc:Choice Requires="a14">
          <p:sp>
            <p:nvSpPr>
              <p:cNvPr id="44" name="TextBox 43"/>
              <p:cNvSpPr txBox="1"/>
              <p:nvPr/>
            </p:nvSpPr>
            <p:spPr>
              <a:xfrm>
                <a:off x="2116739" y="5708085"/>
                <a:ext cx="1045351" cy="616515"/>
              </a:xfrm>
              <a:prstGeom prst="rect">
                <a:avLst/>
              </a:prstGeom>
            </p:spPr>
            <p:style>
              <a:lnRef idx="1">
                <a:schemeClr val="accent2"/>
              </a:lnRef>
              <a:fillRef idx="2">
                <a:schemeClr val="accent2"/>
              </a:fillRef>
              <a:effectRef idx="1">
                <a:schemeClr val="accent2"/>
              </a:effectRef>
              <a:fontRef idx="minor">
                <a:schemeClr val="dk1"/>
              </a:fontRef>
            </p:style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b="0" i="1" smtClean="0">
                              <a:latin typeface="Cambria Math" panose="02040503050406030204" pitchFamily="18" charset="0"/>
                              <a:ea typeface="Cambria Math"/>
                            </a:rPr>
                          </m:ctrlPr>
                        </m:sSubPr>
                        <m:e>
                          <m:r>
                            <a:rPr lang="en-US" i="1">
                              <a:latin typeface="Cambria Math"/>
                              <a:ea typeface="Cambria Math"/>
                            </a:rPr>
                            <m:t>𝜆</m:t>
                          </m:r>
                        </m:e>
                        <m:sub>
                          <m:r>
                            <a:rPr lang="en-US" b="0" i="1" smtClean="0">
                              <a:latin typeface="Cambria Math"/>
                              <a:ea typeface="Cambria Math"/>
                            </a:rPr>
                            <m:t>2</m:t>
                          </m:r>
                        </m:sub>
                      </m:sSub>
                      <m:r>
                        <a:rPr lang="en-US" b="0" i="1" smtClean="0">
                          <a:latin typeface="Cambria Math"/>
                        </a:rPr>
                        <m:t>= </m:t>
                      </m:r>
                      <m:f>
                        <m:fPr>
                          <m:ctrlPr>
                            <a:rPr lang="en-US" b="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sSub>
                            <m:sSubPr>
                              <m:ctrlPr>
                                <a:rPr lang="en-US" i="1">
                                  <a:latin typeface="Cambria Math" panose="02040503050406030204" pitchFamily="18" charset="0"/>
                                  <a:ea typeface="Cambria Math"/>
                                </a:rPr>
                              </m:ctrlPr>
                            </m:sSubPr>
                            <m:e>
                              <m:r>
                                <a:rPr lang="en-US" i="1">
                                  <a:latin typeface="Cambria Math"/>
                                  <a:ea typeface="Cambria Math"/>
                                </a:rPr>
                                <m:t>𝜆</m:t>
                              </m:r>
                            </m:e>
                            <m:sub>
                              <m:r>
                                <a:rPr lang="en-US" b="0" i="1" smtClean="0">
                                  <a:latin typeface="Cambria Math"/>
                                  <a:ea typeface="Cambria Math"/>
                                </a:rPr>
                                <m:t>1</m:t>
                              </m:r>
                            </m:sub>
                          </m:sSub>
                        </m:num>
                        <m:den>
                          <m:r>
                            <a:rPr lang="en-US" b="0" i="1" smtClean="0">
                              <a:latin typeface="Cambria Math"/>
                            </a:rPr>
                            <m:t>𝑛</m:t>
                          </m:r>
                        </m:den>
                      </m:f>
                    </m:oMath>
                  </m:oMathPara>
                </a14:m>
                <a:endParaRPr lang="en-US" dirty="0"/>
              </a:p>
            </p:txBody>
          </p:sp>
        </mc:Choice>
        <mc:Fallback xmlns="">
          <p:sp>
            <p:nvSpPr>
              <p:cNvPr id="44" name="TextBox 4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116739" y="5708085"/>
                <a:ext cx="1045351" cy="616515"/>
              </a:xfrm>
              <a:prstGeom prst="rect">
                <a:avLst/>
              </a:prstGeom>
              <a:blipFill rotWithShape="1">
                <a:blip r:embed="rId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2052" name="Picture 4" descr="https://encrypted-tbn2.gstatic.com/images?q=tbn:ANd9GcTDYg0kyKw2EjiYkgJgaXm5Rv4alqZpyaSKeVDQzDkfPY0etA6J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9486" y="3640008"/>
            <a:ext cx="1724025" cy="26479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19" name="18 Grupo"/>
          <p:cNvGrpSpPr/>
          <p:nvPr/>
        </p:nvGrpSpPr>
        <p:grpSpPr>
          <a:xfrm>
            <a:off x="4495800" y="2743200"/>
            <a:ext cx="4343400" cy="3581400"/>
            <a:chOff x="4495800" y="2743200"/>
            <a:chExt cx="4343400" cy="3581400"/>
          </a:xfrm>
        </p:grpSpPr>
        <p:grpSp>
          <p:nvGrpSpPr>
            <p:cNvPr id="9" name="Group 8"/>
            <p:cNvGrpSpPr/>
            <p:nvPr/>
          </p:nvGrpSpPr>
          <p:grpSpPr>
            <a:xfrm>
              <a:off x="4495800" y="2743200"/>
              <a:ext cx="4343400" cy="3581400"/>
              <a:chOff x="4562475" y="2806700"/>
              <a:chExt cx="4343400" cy="3581400"/>
            </a:xfrm>
          </p:grpSpPr>
          <p:sp>
            <p:nvSpPr>
              <p:cNvPr id="40" name="Rounded Rectangle 39"/>
              <p:cNvSpPr/>
              <p:nvPr/>
            </p:nvSpPr>
            <p:spPr>
              <a:xfrm>
                <a:off x="4562475" y="2806700"/>
                <a:ext cx="4343400" cy="3581400"/>
              </a:xfrm>
              <a:prstGeom prst="roundRect">
                <a:avLst>
                  <a:gd name="adj" fmla="val 3023"/>
                </a:avLst>
              </a:prstGeom>
            </p:spPr>
            <p:style>
              <a:lnRef idx="1">
                <a:schemeClr val="accent2"/>
              </a:lnRef>
              <a:fillRef idx="2">
                <a:schemeClr val="accent2"/>
              </a:fillRef>
              <a:effectRef idx="1">
                <a:schemeClr val="accent2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en-US" sz="2400" dirty="0">
                  <a:solidFill>
                    <a:schemeClr val="tx1"/>
                  </a:solidFill>
                </a:endParaRPr>
              </a:p>
            </p:txBody>
          </p:sp>
          <p:pic>
            <p:nvPicPr>
              <p:cNvPr id="21" name="Picture 6" descr="~AUT0014">
                <a:hlinkClick r:id="rId6"/>
              </p:cNvPr>
              <p:cNvPicPr>
                <a:picLocks noChangeAspect="1" noChangeArrowheads="1"/>
              </p:cNvPicPr>
              <p:nvPr/>
            </p:nvPicPr>
            <p:blipFill>
              <a:blip r:embed="rId7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4638675" y="2876550"/>
                <a:ext cx="4191000" cy="3441700"/>
              </a:xfrm>
              <a:prstGeom prst="rect">
                <a:avLst/>
              </a:prstGeom>
              <a:noFill/>
              <a:ln w="25400">
                <a:noFill/>
                <a:miter lim="800000"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</p:pic>
        </p:grpSp>
        <p:sp>
          <p:nvSpPr>
            <p:cNvPr id="16" name="15 CuadroTexto"/>
            <p:cNvSpPr txBox="1"/>
            <p:nvPr/>
          </p:nvSpPr>
          <p:spPr>
            <a:xfrm>
              <a:off x="7459500" y="5492538"/>
              <a:ext cx="1041590" cy="523220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accent1"/>
              </a:solidFill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s-CL" sz="1400" b="1" dirty="0"/>
                <a:t>Rayo refractado</a:t>
              </a:r>
            </a:p>
          </p:txBody>
        </p:sp>
        <p:sp>
          <p:nvSpPr>
            <p:cNvPr id="17" name="16 CuadroTexto"/>
            <p:cNvSpPr txBox="1"/>
            <p:nvPr/>
          </p:nvSpPr>
          <p:spPr>
            <a:xfrm>
              <a:off x="7745252" y="3286124"/>
              <a:ext cx="1041590" cy="523220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accent1"/>
              </a:solidFill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s-CL" sz="1400" b="1" dirty="0"/>
                <a:t>Rayo Reflejado</a:t>
              </a:r>
            </a:p>
          </p:txBody>
        </p:sp>
        <p:sp>
          <p:nvSpPr>
            <p:cNvPr id="18" name="17 CuadroTexto"/>
            <p:cNvSpPr txBox="1"/>
            <p:nvPr/>
          </p:nvSpPr>
          <p:spPr>
            <a:xfrm>
              <a:off x="4673418" y="2903521"/>
              <a:ext cx="970152" cy="954107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accent1"/>
              </a:solidFill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s-CL" sz="1400" b="1" dirty="0"/>
                <a:t>Frente de onda del Rayo Incidente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327896627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609600" y="0"/>
            <a:ext cx="79248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i="1" dirty="0"/>
              <a:t>REFLEXION </a:t>
            </a:r>
            <a:r>
              <a:rPr lang="en-US" sz="4000" i="1" dirty="0" err="1"/>
              <a:t>vs</a:t>
            </a:r>
            <a:r>
              <a:rPr lang="en-US" sz="4000" i="1" dirty="0"/>
              <a:t> REFRACCION</a:t>
            </a:r>
          </a:p>
        </p:txBody>
      </p:sp>
      <p:sp>
        <p:nvSpPr>
          <p:cNvPr id="12" name="Rectangle 11"/>
          <p:cNvSpPr/>
          <p:nvPr/>
        </p:nvSpPr>
        <p:spPr>
          <a:xfrm>
            <a:off x="2362200" y="3888139"/>
            <a:ext cx="3886200" cy="1713930"/>
          </a:xfrm>
          <a:prstGeom prst="rect">
            <a:avLst/>
          </a:prstGeom>
          <a:gradFill>
            <a:gsLst>
              <a:gs pos="0">
                <a:schemeClr val="accent5">
                  <a:lumMod val="20000"/>
                  <a:lumOff val="80000"/>
                </a:schemeClr>
              </a:gs>
              <a:gs pos="35000">
                <a:schemeClr val="accent5">
                  <a:lumMod val="20000"/>
                  <a:lumOff val="80000"/>
                </a:schemeClr>
              </a:gs>
              <a:gs pos="100000">
                <a:schemeClr val="accent1">
                  <a:tint val="15000"/>
                  <a:satMod val="350000"/>
                </a:schemeClr>
              </a:gs>
            </a:gsLst>
          </a:gradFill>
          <a:ln>
            <a:noFill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4" name="Arc 23"/>
          <p:cNvSpPr/>
          <p:nvPr/>
        </p:nvSpPr>
        <p:spPr>
          <a:xfrm rot="17045558">
            <a:off x="3952725" y="3420492"/>
            <a:ext cx="480491" cy="417157"/>
          </a:xfrm>
          <a:prstGeom prst="arc">
            <a:avLst>
              <a:gd name="adj1" fmla="val 16200000"/>
              <a:gd name="adj2" fmla="val 500428"/>
            </a:avLst>
          </a:prstGeom>
          <a:ln w="28575"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8" name="Arc 27"/>
          <p:cNvSpPr/>
          <p:nvPr/>
        </p:nvSpPr>
        <p:spPr>
          <a:xfrm rot="5400000">
            <a:off x="4065054" y="3896515"/>
            <a:ext cx="480491" cy="417157"/>
          </a:xfrm>
          <a:prstGeom prst="arc">
            <a:avLst>
              <a:gd name="adj1" fmla="val 18425033"/>
              <a:gd name="adj2" fmla="val 21498420"/>
            </a:avLst>
          </a:prstGeom>
          <a:ln w="28575"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11" name="Straight Arrow Connector 10"/>
          <p:cNvCxnSpPr/>
          <p:nvPr/>
        </p:nvCxnSpPr>
        <p:spPr>
          <a:xfrm>
            <a:off x="2590800" y="2249270"/>
            <a:ext cx="1702676" cy="1638869"/>
          </a:xfrm>
          <a:prstGeom prst="straightConnector1">
            <a:avLst/>
          </a:prstGeom>
          <a:ln w="28575">
            <a:solidFill>
              <a:srgbClr val="FF0000"/>
            </a:solidFill>
            <a:tailEnd type="triangle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Straight Arrow Connector 21"/>
          <p:cNvCxnSpPr/>
          <p:nvPr/>
        </p:nvCxnSpPr>
        <p:spPr>
          <a:xfrm>
            <a:off x="4293476" y="3888139"/>
            <a:ext cx="920879" cy="1713930"/>
          </a:xfrm>
          <a:prstGeom prst="straightConnector1">
            <a:avLst/>
          </a:prstGeom>
          <a:ln w="28575">
            <a:solidFill>
              <a:srgbClr val="FF0000"/>
            </a:solidFill>
            <a:tailEnd type="triangle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25" name="TextBox 24"/>
              <p:cNvSpPr txBox="1"/>
              <p:nvPr/>
            </p:nvSpPr>
            <p:spPr>
              <a:xfrm>
                <a:off x="3616252" y="2407696"/>
                <a:ext cx="551369" cy="461665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sz="2400" i="1" smtClean="0">
                              <a:solidFill>
                                <a:srgbClr val="00B050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sz="2400" i="1" smtClean="0">
                              <a:solidFill>
                                <a:srgbClr val="00B050"/>
                              </a:solidFill>
                              <a:latin typeface="Cambria Math"/>
                              <a:ea typeface="Cambria Math"/>
                            </a:rPr>
                            <m:t>𝜃</m:t>
                          </m:r>
                        </m:e>
                        <m:sub>
                          <m:r>
                            <a:rPr lang="en-US" sz="2400" b="0" i="1" smtClean="0">
                              <a:solidFill>
                                <a:srgbClr val="00B050"/>
                              </a:solidFill>
                              <a:latin typeface="Cambria Math"/>
                            </a:rPr>
                            <m:t>1</m:t>
                          </m:r>
                        </m:sub>
                      </m:sSub>
                    </m:oMath>
                  </m:oMathPara>
                </a14:m>
                <a:endParaRPr lang="en-US" sz="2400" dirty="0">
                  <a:solidFill>
                    <a:srgbClr val="00B050"/>
                  </a:solidFill>
                </a:endParaRPr>
              </a:p>
            </p:txBody>
          </p:sp>
        </mc:Choice>
        <mc:Fallback xmlns="">
          <p:sp>
            <p:nvSpPr>
              <p:cNvPr id="25" name="TextBox 2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616252" y="2407696"/>
                <a:ext cx="551369" cy="461665"/>
              </a:xfrm>
              <a:prstGeom prst="rect">
                <a:avLst/>
              </a:prstGeom>
              <a:blipFill rotWithShape="1">
                <a:blip r:embed="rId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0" name="TextBox 29"/>
              <p:cNvSpPr txBox="1"/>
              <p:nvPr/>
            </p:nvSpPr>
            <p:spPr>
              <a:xfrm>
                <a:off x="4237717" y="5120798"/>
                <a:ext cx="558486" cy="461665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sz="2400" i="1" smtClean="0">
                              <a:solidFill>
                                <a:srgbClr val="00B050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sz="2400" i="1" smtClean="0">
                              <a:solidFill>
                                <a:srgbClr val="00B050"/>
                              </a:solidFill>
                              <a:latin typeface="Cambria Math"/>
                              <a:ea typeface="Cambria Math"/>
                            </a:rPr>
                            <m:t>𝜃</m:t>
                          </m:r>
                        </m:e>
                        <m:sub>
                          <m:r>
                            <a:rPr lang="en-US" sz="2400" b="0" i="1" smtClean="0">
                              <a:solidFill>
                                <a:srgbClr val="00B050"/>
                              </a:solidFill>
                              <a:latin typeface="Cambria Math"/>
                            </a:rPr>
                            <m:t>2</m:t>
                          </m:r>
                        </m:sub>
                      </m:sSub>
                    </m:oMath>
                  </m:oMathPara>
                </a14:m>
                <a:endParaRPr lang="en-US" sz="2400" dirty="0">
                  <a:solidFill>
                    <a:srgbClr val="00B050"/>
                  </a:solidFill>
                </a:endParaRPr>
              </a:p>
            </p:txBody>
          </p:sp>
        </mc:Choice>
        <mc:Fallback xmlns="">
          <p:sp>
            <p:nvSpPr>
              <p:cNvPr id="30" name="TextBox 2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237717" y="5120798"/>
                <a:ext cx="558486" cy="461665"/>
              </a:xfrm>
              <a:prstGeom prst="rect">
                <a:avLst/>
              </a:prstGeom>
              <a:blipFill rotWithShape="1">
                <a:blip r:embed="rId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6" name="Oval 25"/>
          <p:cNvSpPr/>
          <p:nvPr/>
        </p:nvSpPr>
        <p:spPr>
          <a:xfrm>
            <a:off x="2075793" y="3583339"/>
            <a:ext cx="228600" cy="235778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1</a:t>
            </a:r>
          </a:p>
        </p:txBody>
      </p:sp>
      <p:sp>
        <p:nvSpPr>
          <p:cNvPr id="35" name="Oval 34"/>
          <p:cNvSpPr/>
          <p:nvPr/>
        </p:nvSpPr>
        <p:spPr>
          <a:xfrm>
            <a:off x="2075793" y="3957161"/>
            <a:ext cx="228600" cy="235778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2</a:t>
            </a:r>
          </a:p>
        </p:txBody>
      </p:sp>
      <p:cxnSp>
        <p:nvCxnSpPr>
          <p:cNvPr id="40" name="Straight Connector 39"/>
          <p:cNvCxnSpPr/>
          <p:nvPr/>
        </p:nvCxnSpPr>
        <p:spPr>
          <a:xfrm>
            <a:off x="1905000" y="3885511"/>
            <a:ext cx="609600" cy="0"/>
          </a:xfrm>
          <a:prstGeom prst="line">
            <a:avLst/>
          </a:prstGeom>
          <a:ln w="28575"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2" name="Straight Arrow Connector 41"/>
          <p:cNvCxnSpPr/>
          <p:nvPr/>
        </p:nvCxnSpPr>
        <p:spPr>
          <a:xfrm flipV="1">
            <a:off x="4308256" y="2362200"/>
            <a:ext cx="1940144" cy="1489599"/>
          </a:xfrm>
          <a:prstGeom prst="straightConnector1">
            <a:avLst/>
          </a:prstGeom>
          <a:ln w="28575">
            <a:solidFill>
              <a:srgbClr val="FF0000"/>
            </a:solidFill>
            <a:tailEnd type="triangle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5" name="Arc 44"/>
          <p:cNvSpPr/>
          <p:nvPr/>
        </p:nvSpPr>
        <p:spPr>
          <a:xfrm>
            <a:off x="4065053" y="3401960"/>
            <a:ext cx="480491" cy="417157"/>
          </a:xfrm>
          <a:prstGeom prst="arc">
            <a:avLst>
              <a:gd name="adj1" fmla="val 16200000"/>
              <a:gd name="adj2" fmla="val 500428"/>
            </a:avLst>
          </a:prstGeom>
          <a:ln w="28575"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46" name="TextBox 45"/>
              <p:cNvSpPr txBox="1"/>
              <p:nvPr/>
            </p:nvSpPr>
            <p:spPr>
              <a:xfrm>
                <a:off x="4437572" y="2407696"/>
                <a:ext cx="642355" cy="461665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sz="2400" i="1" smtClean="0">
                              <a:solidFill>
                                <a:srgbClr val="00B050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sz="2400" i="1" smtClean="0">
                              <a:solidFill>
                                <a:srgbClr val="00B050"/>
                              </a:solidFill>
                              <a:latin typeface="Cambria Math"/>
                              <a:ea typeface="Cambria Math"/>
                            </a:rPr>
                            <m:t>𝜃</m:t>
                          </m:r>
                          <m:r>
                            <a:rPr lang="en-US" sz="2400" b="0" i="1" smtClean="0">
                              <a:solidFill>
                                <a:srgbClr val="00B050"/>
                              </a:solidFill>
                              <a:latin typeface="Cambria Math"/>
                              <a:ea typeface="Cambria Math"/>
                            </a:rPr>
                            <m:t>′</m:t>
                          </m:r>
                        </m:e>
                        <m:sub>
                          <m:r>
                            <a:rPr lang="en-US" sz="2400" b="0" i="1" smtClean="0">
                              <a:solidFill>
                                <a:srgbClr val="00B050"/>
                              </a:solidFill>
                              <a:latin typeface="Cambria Math"/>
                            </a:rPr>
                            <m:t>1</m:t>
                          </m:r>
                        </m:sub>
                      </m:sSub>
                    </m:oMath>
                  </m:oMathPara>
                </a14:m>
                <a:endParaRPr lang="en-US" sz="2400" dirty="0">
                  <a:solidFill>
                    <a:srgbClr val="00B050"/>
                  </a:solidFill>
                </a:endParaRPr>
              </a:p>
            </p:txBody>
          </p:sp>
        </mc:Choice>
        <mc:Fallback xmlns="">
          <p:sp>
            <p:nvSpPr>
              <p:cNvPr id="46" name="TextBox 4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437572" y="2407696"/>
                <a:ext cx="642355" cy="461665"/>
              </a:xfrm>
              <a:prstGeom prst="rect">
                <a:avLst/>
              </a:prstGeom>
              <a:blipFill rotWithShape="1"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3" name="TextBox 42"/>
          <p:cNvSpPr txBox="1"/>
          <p:nvPr/>
        </p:nvSpPr>
        <p:spPr>
          <a:xfrm>
            <a:off x="1285852" y="1928802"/>
            <a:ext cx="12954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rgbClr val="FF0000"/>
                </a:solidFill>
              </a:rPr>
              <a:t>RAYO INCIDENT E</a:t>
            </a:r>
          </a:p>
        </p:txBody>
      </p:sp>
      <p:sp>
        <p:nvSpPr>
          <p:cNvPr id="64" name="TextBox 63"/>
          <p:cNvSpPr txBox="1"/>
          <p:nvPr/>
        </p:nvSpPr>
        <p:spPr>
          <a:xfrm>
            <a:off x="6205558" y="2068289"/>
            <a:ext cx="12954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rgbClr val="FF0000"/>
                </a:solidFill>
              </a:rPr>
              <a:t>RAYO REFLEJADO</a:t>
            </a:r>
          </a:p>
        </p:txBody>
      </p:sp>
      <p:sp>
        <p:nvSpPr>
          <p:cNvPr id="65" name="TextBox 64"/>
          <p:cNvSpPr txBox="1"/>
          <p:nvPr/>
        </p:nvSpPr>
        <p:spPr>
          <a:xfrm>
            <a:off x="4429124" y="5602069"/>
            <a:ext cx="155940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rgbClr val="FF0000"/>
                </a:solidFill>
              </a:rPr>
              <a:t>RAYO REFRACTADO</a:t>
            </a:r>
          </a:p>
        </p:txBody>
      </p:sp>
      <p:cxnSp>
        <p:nvCxnSpPr>
          <p:cNvPr id="4" name="Straight Connector 3"/>
          <p:cNvCxnSpPr/>
          <p:nvPr/>
        </p:nvCxnSpPr>
        <p:spPr>
          <a:xfrm flipV="1">
            <a:off x="2362200" y="3885511"/>
            <a:ext cx="3886200" cy="1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Straight Connector 8"/>
          <p:cNvCxnSpPr/>
          <p:nvPr/>
        </p:nvCxnSpPr>
        <p:spPr>
          <a:xfrm flipV="1">
            <a:off x="4293476" y="2249270"/>
            <a:ext cx="0" cy="3352799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6" name="TextBox 65"/>
          <p:cNvSpPr txBox="1"/>
          <p:nvPr/>
        </p:nvSpPr>
        <p:spPr>
          <a:xfrm>
            <a:off x="228600" y="3584138"/>
            <a:ext cx="16764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/>
              <a:t>LIMITE  ENTRE LOS MEDIOS</a:t>
            </a:r>
          </a:p>
        </p:txBody>
      </p:sp>
      <p:sp>
        <p:nvSpPr>
          <p:cNvPr id="62" name="Block Arc 61"/>
          <p:cNvSpPr/>
          <p:nvPr/>
        </p:nvSpPr>
        <p:spPr>
          <a:xfrm rot="8498244">
            <a:off x="2138659" y="1830170"/>
            <a:ext cx="914400" cy="838200"/>
          </a:xfrm>
          <a:prstGeom prst="blockArc">
            <a:avLst>
              <a:gd name="adj1" fmla="val 13183574"/>
              <a:gd name="adj2" fmla="val 18334138"/>
              <a:gd name="adj3" fmla="val 3633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68" name="Block Arc 67"/>
          <p:cNvSpPr/>
          <p:nvPr/>
        </p:nvSpPr>
        <p:spPr>
          <a:xfrm rot="8498244">
            <a:off x="2291059" y="1982570"/>
            <a:ext cx="914400" cy="838200"/>
          </a:xfrm>
          <a:prstGeom prst="blockArc">
            <a:avLst>
              <a:gd name="adj1" fmla="val 13183574"/>
              <a:gd name="adj2" fmla="val 18334138"/>
              <a:gd name="adj3" fmla="val 3633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69" name="Block Arc 68"/>
          <p:cNvSpPr/>
          <p:nvPr/>
        </p:nvSpPr>
        <p:spPr>
          <a:xfrm rot="8498244">
            <a:off x="2443459" y="2134970"/>
            <a:ext cx="914400" cy="838200"/>
          </a:xfrm>
          <a:prstGeom prst="blockArc">
            <a:avLst>
              <a:gd name="adj1" fmla="val 13183574"/>
              <a:gd name="adj2" fmla="val 18334138"/>
              <a:gd name="adj3" fmla="val 3633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70" name="Block Arc 69"/>
          <p:cNvSpPr/>
          <p:nvPr/>
        </p:nvSpPr>
        <p:spPr>
          <a:xfrm rot="8498244">
            <a:off x="2595859" y="2287370"/>
            <a:ext cx="914400" cy="838200"/>
          </a:xfrm>
          <a:prstGeom prst="blockArc">
            <a:avLst>
              <a:gd name="adj1" fmla="val 13183574"/>
              <a:gd name="adj2" fmla="val 18334138"/>
              <a:gd name="adj3" fmla="val 3633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71" name="Block Arc 70"/>
          <p:cNvSpPr/>
          <p:nvPr/>
        </p:nvSpPr>
        <p:spPr>
          <a:xfrm rot="8498244">
            <a:off x="2748259" y="2439770"/>
            <a:ext cx="914400" cy="838200"/>
          </a:xfrm>
          <a:prstGeom prst="blockArc">
            <a:avLst>
              <a:gd name="adj1" fmla="val 13183574"/>
              <a:gd name="adj2" fmla="val 18334138"/>
              <a:gd name="adj3" fmla="val 3633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72" name="Block Arc 71"/>
          <p:cNvSpPr/>
          <p:nvPr/>
        </p:nvSpPr>
        <p:spPr>
          <a:xfrm rot="8498244">
            <a:off x="2900659" y="2592170"/>
            <a:ext cx="914400" cy="838200"/>
          </a:xfrm>
          <a:prstGeom prst="blockArc">
            <a:avLst>
              <a:gd name="adj1" fmla="val 13183574"/>
              <a:gd name="adj2" fmla="val 18334138"/>
              <a:gd name="adj3" fmla="val 3633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73" name="Block Arc 72"/>
          <p:cNvSpPr/>
          <p:nvPr/>
        </p:nvSpPr>
        <p:spPr>
          <a:xfrm rot="8498244">
            <a:off x="3053059" y="2744570"/>
            <a:ext cx="914400" cy="838200"/>
          </a:xfrm>
          <a:prstGeom prst="blockArc">
            <a:avLst>
              <a:gd name="adj1" fmla="val 13183574"/>
              <a:gd name="adj2" fmla="val 18334138"/>
              <a:gd name="adj3" fmla="val 3633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75" name="Block Arc 74"/>
          <p:cNvSpPr/>
          <p:nvPr/>
        </p:nvSpPr>
        <p:spPr>
          <a:xfrm rot="3467804">
            <a:off x="3996750" y="3357555"/>
            <a:ext cx="914400" cy="838200"/>
          </a:xfrm>
          <a:prstGeom prst="blockArc">
            <a:avLst>
              <a:gd name="adj1" fmla="val 13183574"/>
              <a:gd name="adj2" fmla="val 18334138"/>
              <a:gd name="adj3" fmla="val 3633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82" name="Block Arc 81"/>
          <p:cNvSpPr/>
          <p:nvPr/>
        </p:nvSpPr>
        <p:spPr>
          <a:xfrm rot="3467804">
            <a:off x="4158875" y="3244569"/>
            <a:ext cx="914400" cy="838200"/>
          </a:xfrm>
          <a:prstGeom prst="blockArc">
            <a:avLst>
              <a:gd name="adj1" fmla="val 13183574"/>
              <a:gd name="adj2" fmla="val 18334138"/>
              <a:gd name="adj3" fmla="val 3633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83" name="Block Arc 82"/>
          <p:cNvSpPr/>
          <p:nvPr/>
        </p:nvSpPr>
        <p:spPr>
          <a:xfrm rot="3467804">
            <a:off x="4301550" y="3126184"/>
            <a:ext cx="914400" cy="838200"/>
          </a:xfrm>
          <a:prstGeom prst="blockArc">
            <a:avLst>
              <a:gd name="adj1" fmla="val 13183574"/>
              <a:gd name="adj2" fmla="val 18334138"/>
              <a:gd name="adj3" fmla="val 3633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84" name="Block Arc 83"/>
          <p:cNvSpPr/>
          <p:nvPr/>
        </p:nvSpPr>
        <p:spPr>
          <a:xfrm rot="3467804">
            <a:off x="4470724" y="3021173"/>
            <a:ext cx="914400" cy="838200"/>
          </a:xfrm>
          <a:prstGeom prst="blockArc">
            <a:avLst>
              <a:gd name="adj1" fmla="val 13183574"/>
              <a:gd name="adj2" fmla="val 18334138"/>
              <a:gd name="adj3" fmla="val 3633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85" name="Block Arc 84"/>
          <p:cNvSpPr/>
          <p:nvPr/>
        </p:nvSpPr>
        <p:spPr>
          <a:xfrm rot="3467804">
            <a:off x="4632849" y="2908187"/>
            <a:ext cx="914400" cy="838200"/>
          </a:xfrm>
          <a:prstGeom prst="blockArc">
            <a:avLst>
              <a:gd name="adj1" fmla="val 13183574"/>
              <a:gd name="adj2" fmla="val 18334138"/>
              <a:gd name="adj3" fmla="val 3633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86" name="Block Arc 85"/>
          <p:cNvSpPr/>
          <p:nvPr/>
        </p:nvSpPr>
        <p:spPr>
          <a:xfrm rot="3467804">
            <a:off x="4775524" y="2789802"/>
            <a:ext cx="914400" cy="838200"/>
          </a:xfrm>
          <a:prstGeom prst="blockArc">
            <a:avLst>
              <a:gd name="adj1" fmla="val 13183574"/>
              <a:gd name="adj2" fmla="val 18334138"/>
              <a:gd name="adj3" fmla="val 3633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87" name="Block Arc 86"/>
          <p:cNvSpPr/>
          <p:nvPr/>
        </p:nvSpPr>
        <p:spPr>
          <a:xfrm rot="3467804">
            <a:off x="4926329" y="2668985"/>
            <a:ext cx="914400" cy="838200"/>
          </a:xfrm>
          <a:prstGeom prst="blockArc">
            <a:avLst>
              <a:gd name="adj1" fmla="val 13183574"/>
              <a:gd name="adj2" fmla="val 18334138"/>
              <a:gd name="adj3" fmla="val 3633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88" name="Block Arc 87"/>
          <p:cNvSpPr/>
          <p:nvPr/>
        </p:nvSpPr>
        <p:spPr>
          <a:xfrm rot="3467804">
            <a:off x="5088454" y="2555999"/>
            <a:ext cx="914400" cy="838200"/>
          </a:xfrm>
          <a:prstGeom prst="blockArc">
            <a:avLst>
              <a:gd name="adj1" fmla="val 13183574"/>
              <a:gd name="adj2" fmla="val 18334138"/>
              <a:gd name="adj3" fmla="val 3633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89" name="Block Arc 88"/>
          <p:cNvSpPr/>
          <p:nvPr/>
        </p:nvSpPr>
        <p:spPr>
          <a:xfrm rot="3467804">
            <a:off x="5231129" y="2437614"/>
            <a:ext cx="914400" cy="838200"/>
          </a:xfrm>
          <a:prstGeom prst="blockArc">
            <a:avLst>
              <a:gd name="adj1" fmla="val 13183574"/>
              <a:gd name="adj2" fmla="val 18334138"/>
              <a:gd name="adj3" fmla="val 3633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96" name="Block Arc 95"/>
          <p:cNvSpPr/>
          <p:nvPr/>
        </p:nvSpPr>
        <p:spPr>
          <a:xfrm rot="9248461">
            <a:off x="3926381" y="3665474"/>
            <a:ext cx="914400" cy="838200"/>
          </a:xfrm>
          <a:prstGeom prst="blockArc">
            <a:avLst>
              <a:gd name="adj1" fmla="val 13183574"/>
              <a:gd name="adj2" fmla="val 18334138"/>
              <a:gd name="adj3" fmla="val 3633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97" name="Block Arc 96"/>
          <p:cNvSpPr/>
          <p:nvPr/>
        </p:nvSpPr>
        <p:spPr>
          <a:xfrm rot="9248461">
            <a:off x="3992684" y="3850019"/>
            <a:ext cx="914400" cy="838200"/>
          </a:xfrm>
          <a:prstGeom prst="blockArc">
            <a:avLst>
              <a:gd name="adj1" fmla="val 13183574"/>
              <a:gd name="adj2" fmla="val 18334138"/>
              <a:gd name="adj3" fmla="val 3633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98" name="Block Arc 97"/>
          <p:cNvSpPr/>
          <p:nvPr/>
        </p:nvSpPr>
        <p:spPr>
          <a:xfrm rot="9248461">
            <a:off x="4088345" y="3996822"/>
            <a:ext cx="914400" cy="838200"/>
          </a:xfrm>
          <a:prstGeom prst="blockArc">
            <a:avLst>
              <a:gd name="adj1" fmla="val 13183574"/>
              <a:gd name="adj2" fmla="val 18334138"/>
              <a:gd name="adj3" fmla="val 3633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99" name="Block Arc 98"/>
          <p:cNvSpPr/>
          <p:nvPr/>
        </p:nvSpPr>
        <p:spPr>
          <a:xfrm rot="9248461">
            <a:off x="4175830" y="4171439"/>
            <a:ext cx="914400" cy="838200"/>
          </a:xfrm>
          <a:prstGeom prst="blockArc">
            <a:avLst>
              <a:gd name="adj1" fmla="val 13183574"/>
              <a:gd name="adj2" fmla="val 18334138"/>
              <a:gd name="adj3" fmla="val 3633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100" name="Block Arc 99"/>
          <p:cNvSpPr/>
          <p:nvPr/>
        </p:nvSpPr>
        <p:spPr>
          <a:xfrm rot="9248461">
            <a:off x="4272275" y="4348502"/>
            <a:ext cx="914400" cy="838200"/>
          </a:xfrm>
          <a:prstGeom prst="blockArc">
            <a:avLst>
              <a:gd name="adj1" fmla="val 13183574"/>
              <a:gd name="adj2" fmla="val 18334138"/>
              <a:gd name="adj3" fmla="val 3633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101" name="Block Arc 100"/>
          <p:cNvSpPr/>
          <p:nvPr/>
        </p:nvSpPr>
        <p:spPr>
          <a:xfrm rot="9248461">
            <a:off x="4367264" y="4511354"/>
            <a:ext cx="914400" cy="838200"/>
          </a:xfrm>
          <a:prstGeom prst="blockArc">
            <a:avLst>
              <a:gd name="adj1" fmla="val 13183574"/>
              <a:gd name="adj2" fmla="val 18334138"/>
              <a:gd name="adj3" fmla="val 3633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grpSp>
        <p:nvGrpSpPr>
          <p:cNvPr id="105" name="Group 104"/>
          <p:cNvGrpSpPr/>
          <p:nvPr/>
        </p:nvGrpSpPr>
        <p:grpSpPr>
          <a:xfrm>
            <a:off x="7154244" y="2869361"/>
            <a:ext cx="1193724" cy="638666"/>
            <a:chOff x="7154244" y="2525092"/>
            <a:chExt cx="1193724" cy="638666"/>
          </a:xfrm>
        </p:grpSpPr>
        <p:sp>
          <p:nvSpPr>
            <p:cNvPr id="104" name="Rectangle 103"/>
            <p:cNvSpPr/>
            <p:nvPr/>
          </p:nvSpPr>
          <p:spPr>
            <a:xfrm>
              <a:off x="7154244" y="2525092"/>
              <a:ext cx="1193724" cy="638666"/>
            </a:xfrm>
            <a:prstGeom prst="rect">
              <a:avLst/>
            </a:prstGeom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grpSp>
          <p:nvGrpSpPr>
            <p:cNvPr id="67" name="Group 66"/>
            <p:cNvGrpSpPr/>
            <p:nvPr/>
          </p:nvGrpSpPr>
          <p:grpSpPr>
            <a:xfrm>
              <a:off x="7154244" y="2596026"/>
              <a:ext cx="1193724" cy="461665"/>
              <a:chOff x="7154244" y="2596026"/>
              <a:chExt cx="1193724" cy="461665"/>
            </a:xfrm>
          </p:grpSpPr>
          <mc:AlternateContent xmlns:mc="http://schemas.openxmlformats.org/markup-compatibility/2006" xmlns:a14="http://schemas.microsoft.com/office/drawing/2010/main">
            <mc:Choice Requires="a14">
              <p:sp>
                <p:nvSpPr>
                  <p:cNvPr id="102" name="TextBox 101"/>
                  <p:cNvSpPr txBox="1"/>
                  <p:nvPr/>
                </p:nvSpPr>
                <p:spPr>
                  <a:xfrm>
                    <a:off x="7154244" y="2596026"/>
                    <a:ext cx="551369" cy="461665"/>
                  </a:xfrm>
                  <a:prstGeom prst="rect">
                    <a:avLst/>
                  </a:prstGeom>
                  <a:noFill/>
                </p:spPr>
                <p:txBody>
                  <a:bodyPr wrap="none" rtlCol="0">
                    <a:spAutoFit/>
                  </a:bodyPr>
                  <a:lstStyle/>
                  <a:p>
                    <a:pPr/>
                    <a14:m>
                      <m:oMathPara xmlns:m="http://schemas.openxmlformats.org/officeDocument/2006/math">
                        <m:oMathParaPr>
                          <m:jc m:val="centerGroup"/>
                        </m:oMathParaPr>
                        <m:oMath xmlns:m="http://schemas.openxmlformats.org/officeDocument/2006/math">
                          <m:sSub>
                            <m:sSubPr>
                              <m:ctrlPr>
                                <a:rPr lang="en-US" sz="2400" i="1" smtClean="0">
                                  <a:solidFill>
                                    <a:srgbClr val="00B050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n-US" sz="2400" i="1" smtClean="0">
                                  <a:solidFill>
                                    <a:srgbClr val="00B050"/>
                                  </a:solidFill>
                                  <a:latin typeface="Cambria Math"/>
                                  <a:ea typeface="Cambria Math"/>
                                </a:rPr>
                                <m:t>𝜃</m:t>
                              </m:r>
                            </m:e>
                            <m:sub>
                              <m:r>
                                <a:rPr lang="en-US" sz="2400" b="0" i="1" smtClean="0">
                                  <a:solidFill>
                                    <a:srgbClr val="00B050"/>
                                  </a:solidFill>
                                  <a:latin typeface="Cambria Math"/>
                                </a:rPr>
                                <m:t>1</m:t>
                              </m:r>
                            </m:sub>
                          </m:sSub>
                        </m:oMath>
                      </m:oMathPara>
                    </a14:m>
                    <a:endParaRPr lang="en-US" sz="2400" dirty="0">
                      <a:solidFill>
                        <a:srgbClr val="00B050"/>
                      </a:solidFill>
                    </a:endParaRPr>
                  </a:p>
                </p:txBody>
              </p:sp>
            </mc:Choice>
            <mc:Fallback xmlns="">
              <p:sp>
                <p:nvSpPr>
                  <p:cNvPr id="102" name="TextBox 101"/>
                  <p:cNvSpPr txBox="1">
                    <a:spLocks noRot="1" noChangeAspect="1" noMove="1" noResize="1" noEditPoints="1" noAdjustHandles="1" noChangeArrowheads="1" noChangeShapeType="1" noTextEdit="1"/>
                  </p:cNvSpPr>
                  <p:nvPr/>
                </p:nvSpPr>
                <p:spPr>
                  <a:xfrm>
                    <a:off x="7154244" y="2596026"/>
                    <a:ext cx="551369" cy="461665"/>
                  </a:xfrm>
                  <a:prstGeom prst="rect">
                    <a:avLst/>
                  </a:prstGeom>
                  <a:blipFill rotWithShape="1">
                    <a:blip r:embed="rId6"/>
                    <a:stretch>
                      <a:fillRect/>
                    </a:stretch>
                  </a:blipFill>
                </p:spPr>
                <p:txBody>
                  <a:bodyPr/>
                  <a:lstStyle/>
                  <a:p>
                    <a:r>
                      <a:rPr lang="en-US">
                        <a:noFill/>
                      </a:rPr>
                      <a:t> </a:t>
                    </a:r>
                  </a:p>
                </p:txBody>
              </p:sp>
            </mc:Fallback>
          </mc:AlternateContent>
          <mc:AlternateContent xmlns:mc="http://schemas.openxmlformats.org/markup-compatibility/2006" xmlns:a14="http://schemas.microsoft.com/office/drawing/2010/main">
            <mc:Choice Requires="a14">
              <p:sp>
                <p:nvSpPr>
                  <p:cNvPr id="103" name="TextBox 102"/>
                  <p:cNvSpPr txBox="1"/>
                  <p:nvPr/>
                </p:nvSpPr>
                <p:spPr>
                  <a:xfrm>
                    <a:off x="7705613" y="2596026"/>
                    <a:ext cx="642355" cy="461665"/>
                  </a:xfrm>
                  <a:prstGeom prst="rect">
                    <a:avLst/>
                  </a:prstGeom>
                  <a:noFill/>
                </p:spPr>
                <p:txBody>
                  <a:bodyPr wrap="none" rtlCol="0">
                    <a:spAutoFit/>
                  </a:bodyPr>
                  <a:lstStyle/>
                  <a:p>
                    <a:pPr/>
                    <a14:m>
                      <m:oMathPara xmlns:m="http://schemas.openxmlformats.org/officeDocument/2006/math">
                        <m:oMathParaPr>
                          <m:jc m:val="centerGroup"/>
                        </m:oMathParaPr>
                        <m:oMath xmlns:m="http://schemas.openxmlformats.org/officeDocument/2006/math">
                          <m:sSub>
                            <m:sSubPr>
                              <m:ctrlPr>
                                <a:rPr lang="en-US" sz="2400" i="1" smtClean="0">
                                  <a:solidFill>
                                    <a:srgbClr val="00B050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n-US" sz="2400" i="1" smtClean="0">
                                  <a:solidFill>
                                    <a:srgbClr val="00B050"/>
                                  </a:solidFill>
                                  <a:latin typeface="Cambria Math"/>
                                  <a:ea typeface="Cambria Math"/>
                                </a:rPr>
                                <m:t>𝜃</m:t>
                              </m:r>
                              <m:r>
                                <a:rPr lang="en-US" sz="2400" b="0" i="1" smtClean="0">
                                  <a:solidFill>
                                    <a:srgbClr val="00B050"/>
                                  </a:solidFill>
                                  <a:latin typeface="Cambria Math"/>
                                  <a:ea typeface="Cambria Math"/>
                                </a:rPr>
                                <m:t>′</m:t>
                              </m:r>
                            </m:e>
                            <m:sub>
                              <m:r>
                                <a:rPr lang="en-US" sz="2400" b="0" i="1" smtClean="0">
                                  <a:solidFill>
                                    <a:srgbClr val="00B050"/>
                                  </a:solidFill>
                                  <a:latin typeface="Cambria Math"/>
                                </a:rPr>
                                <m:t>1</m:t>
                              </m:r>
                            </m:sub>
                          </m:sSub>
                        </m:oMath>
                      </m:oMathPara>
                    </a14:m>
                    <a:endParaRPr lang="en-US" sz="2400" dirty="0">
                      <a:solidFill>
                        <a:srgbClr val="00B050"/>
                      </a:solidFill>
                    </a:endParaRPr>
                  </a:p>
                </p:txBody>
              </p:sp>
            </mc:Choice>
            <mc:Fallback xmlns="">
              <p:sp>
                <p:nvSpPr>
                  <p:cNvPr id="103" name="TextBox 102"/>
                  <p:cNvSpPr txBox="1">
                    <a:spLocks noRot="1" noChangeAspect="1" noMove="1" noResize="1" noEditPoints="1" noAdjustHandles="1" noChangeArrowheads="1" noChangeShapeType="1" noTextEdit="1"/>
                  </p:cNvSpPr>
                  <p:nvPr/>
                </p:nvSpPr>
                <p:spPr>
                  <a:xfrm>
                    <a:off x="7705613" y="2596026"/>
                    <a:ext cx="642355" cy="461665"/>
                  </a:xfrm>
                  <a:prstGeom prst="rect">
                    <a:avLst/>
                  </a:prstGeom>
                  <a:blipFill rotWithShape="1">
                    <a:blip r:embed="rId7"/>
                    <a:stretch>
                      <a:fillRect/>
                    </a:stretch>
                  </a:blipFill>
                </p:spPr>
                <p:txBody>
                  <a:bodyPr/>
                  <a:lstStyle/>
                  <a:p>
                    <a:r>
                      <a:rPr lang="en-US">
                        <a:noFill/>
                      </a:rPr>
                      <a:t> </a:t>
                    </a:r>
                  </a:p>
                </p:txBody>
              </p:sp>
            </mc:Fallback>
          </mc:AlternateContent>
          <p:sp>
            <p:nvSpPr>
              <p:cNvPr id="63" name="TextBox 62"/>
              <p:cNvSpPr txBox="1"/>
              <p:nvPr/>
            </p:nvSpPr>
            <p:spPr>
              <a:xfrm>
                <a:off x="7553213" y="2642192"/>
                <a:ext cx="304800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dirty="0"/>
                  <a:t>=</a:t>
                </a:r>
              </a:p>
            </p:txBody>
          </p:sp>
        </p:grpSp>
      </p:grpSp>
      <p:sp>
        <p:nvSpPr>
          <p:cNvPr id="108" name="TextBox 107"/>
          <p:cNvSpPr txBox="1"/>
          <p:nvPr/>
        </p:nvSpPr>
        <p:spPr>
          <a:xfrm>
            <a:off x="7047186" y="3528633"/>
            <a:ext cx="140784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rgbClr val="C00000"/>
                </a:solidFill>
              </a:rPr>
              <a:t>LEY DE REFLEXION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10" name="TextBox 109"/>
              <p:cNvSpPr txBox="1"/>
              <p:nvPr/>
            </p:nvSpPr>
            <p:spPr>
              <a:xfrm>
                <a:off x="5706124" y="3423846"/>
                <a:ext cx="565411" cy="461665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sz="2400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sz="2400" b="0" i="1" smtClean="0">
                              <a:solidFill>
                                <a:schemeClr val="tx1"/>
                              </a:solidFill>
                              <a:latin typeface="Cambria Math"/>
                              <a:ea typeface="Cambria Math"/>
                            </a:rPr>
                            <m:t>𝑛</m:t>
                          </m:r>
                        </m:e>
                        <m:sub>
                          <m:r>
                            <a:rPr lang="en-US" sz="2400" b="0" i="1" smtClean="0">
                              <a:solidFill>
                                <a:schemeClr val="tx1"/>
                              </a:solidFill>
                              <a:latin typeface="Cambria Math"/>
                            </a:rPr>
                            <m:t>1</m:t>
                          </m:r>
                        </m:sub>
                      </m:sSub>
                    </m:oMath>
                  </m:oMathPara>
                </a14:m>
                <a:endParaRPr lang="en-US" sz="2400" dirty="0">
                  <a:solidFill>
                    <a:schemeClr val="tx1"/>
                  </a:solidFill>
                </a:endParaRPr>
              </a:p>
            </p:txBody>
          </p:sp>
        </mc:Choice>
        <mc:Fallback xmlns="">
          <p:sp>
            <p:nvSpPr>
              <p:cNvPr id="110" name="TextBox 10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706124" y="3423846"/>
                <a:ext cx="565411" cy="461665"/>
              </a:xfrm>
              <a:prstGeom prst="rect">
                <a:avLst/>
              </a:prstGeom>
              <a:blipFill rotWithShape="1">
                <a:blip r:embed="rId8"/>
                <a:stretch>
                  <a:fillRect b="-1333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11" name="TextBox 110"/>
              <p:cNvSpPr txBox="1"/>
              <p:nvPr/>
            </p:nvSpPr>
            <p:spPr>
              <a:xfrm>
                <a:off x="5715000" y="3912873"/>
                <a:ext cx="572528" cy="461665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sz="2400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sz="2400" b="0" i="1" smtClean="0">
                              <a:solidFill>
                                <a:srgbClr val="0070C0"/>
                              </a:solidFill>
                              <a:latin typeface="Cambria Math"/>
                              <a:ea typeface="Cambria Math"/>
                            </a:rPr>
                            <m:t>𝑛</m:t>
                          </m:r>
                        </m:e>
                        <m:sub>
                          <m:r>
                            <a:rPr lang="en-US" sz="2400" b="0" i="1" smtClean="0">
                              <a:solidFill>
                                <a:srgbClr val="0070C0"/>
                              </a:solidFill>
                              <a:latin typeface="Cambria Math"/>
                            </a:rPr>
                            <m:t>2</m:t>
                          </m:r>
                        </m:sub>
                      </m:sSub>
                    </m:oMath>
                  </m:oMathPara>
                </a14:m>
                <a:endParaRPr lang="en-US" sz="2400" dirty="0">
                  <a:solidFill>
                    <a:srgbClr val="0070C0"/>
                  </a:solidFill>
                </a:endParaRPr>
              </a:p>
            </p:txBody>
          </p:sp>
        </mc:Choice>
        <mc:Fallback xmlns="">
          <p:sp>
            <p:nvSpPr>
              <p:cNvPr id="111" name="TextBox 11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715000" y="3912873"/>
                <a:ext cx="572528" cy="461665"/>
              </a:xfrm>
              <a:prstGeom prst="rect">
                <a:avLst/>
              </a:prstGeom>
              <a:blipFill rotWithShape="1">
                <a:blip r:embed="rId9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grpSp>
        <p:nvGrpSpPr>
          <p:cNvPr id="113" name="Group 112"/>
          <p:cNvGrpSpPr/>
          <p:nvPr/>
        </p:nvGrpSpPr>
        <p:grpSpPr>
          <a:xfrm>
            <a:off x="6577843" y="4624932"/>
            <a:ext cx="2258945" cy="1129537"/>
            <a:chOff x="6577843" y="4079864"/>
            <a:chExt cx="2258945" cy="1129537"/>
          </a:xfrm>
        </p:grpSpPr>
        <p:sp>
          <p:nvSpPr>
            <p:cNvPr id="109" name="Rounded Rectangle 108"/>
            <p:cNvSpPr/>
            <p:nvPr/>
          </p:nvSpPr>
          <p:spPr>
            <a:xfrm>
              <a:off x="6753113" y="4092764"/>
              <a:ext cx="1905000" cy="393011"/>
            </a:xfrm>
            <a:prstGeom prst="roundRect">
              <a:avLst/>
            </a:prstGeom>
            <a:solidFill>
              <a:srgbClr val="FFFF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grpSp>
          <p:nvGrpSpPr>
            <p:cNvPr id="107" name="Group 106"/>
            <p:cNvGrpSpPr/>
            <p:nvPr/>
          </p:nvGrpSpPr>
          <p:grpSpPr>
            <a:xfrm>
              <a:off x="6665424" y="4435691"/>
              <a:ext cx="2171364" cy="404378"/>
              <a:chOff x="6665424" y="4243822"/>
              <a:chExt cx="2171364" cy="404378"/>
            </a:xfrm>
          </p:grpSpPr>
          <p:sp>
            <p:nvSpPr>
              <p:cNvPr id="112" name="Rectangle 111"/>
              <p:cNvSpPr/>
              <p:nvPr/>
            </p:nvSpPr>
            <p:spPr>
              <a:xfrm>
                <a:off x="6672208" y="4243822"/>
                <a:ext cx="2056759" cy="404378"/>
              </a:xfrm>
              <a:prstGeom prst="rect">
                <a:avLst/>
              </a:prstGeom>
              <a:solidFill>
                <a:schemeClr val="bg1"/>
              </a:solidFill>
            </p:spPr>
            <p:style>
              <a:lnRef idx="2">
                <a:schemeClr val="dk1"/>
              </a:lnRef>
              <a:fillRef idx="1">
                <a:schemeClr val="lt1"/>
              </a:fillRef>
              <a:effectRef idx="0">
                <a:schemeClr val="dk1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mc:AlternateContent xmlns:mc="http://schemas.openxmlformats.org/markup-compatibility/2006" xmlns:a14="http://schemas.microsoft.com/office/drawing/2010/main">
            <mc:Choice Requires="a14">
              <p:sp>
                <p:nvSpPr>
                  <p:cNvPr id="106" name="TextBox 105"/>
                  <p:cNvSpPr txBox="1"/>
                  <p:nvPr/>
                </p:nvSpPr>
                <p:spPr>
                  <a:xfrm>
                    <a:off x="6665424" y="4272795"/>
                    <a:ext cx="2171364" cy="369332"/>
                  </a:xfrm>
                  <a:prstGeom prst="rect">
                    <a:avLst/>
                  </a:prstGeom>
                  <a:noFill/>
                </p:spPr>
                <p:txBody>
                  <a:bodyPr wrap="none" rtlCol="0">
                    <a:spAutoFit/>
                  </a:bodyPr>
                  <a:lstStyle/>
                  <a:p>
                    <a:pPr/>
                    <a14:m>
                      <m:oMathPara xmlns:m="http://schemas.openxmlformats.org/officeDocument/2006/math">
                        <m:oMathParaPr>
                          <m:jc m:val="centerGroup"/>
                        </m:oMathParaPr>
                        <m:oMath xmlns:m="http://schemas.openxmlformats.org/officeDocument/2006/math">
                          <m:func>
                            <m:funcPr>
                              <m:ctrlPr>
                                <a:rPr lang="en-US" i="1" smtClean="0">
                                  <a:latin typeface="Cambria Math" panose="02040503050406030204" pitchFamily="18" charset="0"/>
                                </a:rPr>
                              </m:ctrlPr>
                            </m:funcPr>
                            <m:fName>
                              <m:sSub>
                                <m:sSubPr>
                                  <m:ctrlPr>
                                    <a:rPr lang="en-US" i="1" smtClean="0">
                                      <a:latin typeface="Cambria Math" panose="02040503050406030204" pitchFamily="18" charset="0"/>
                                    </a:rPr>
                                  </m:ctrlPr>
                                </m:sSubPr>
                                <m:e>
                                  <m:r>
                                    <a:rPr lang="en-US" b="0" i="1" smtClean="0">
                                      <a:latin typeface="Cambria Math"/>
                                    </a:rPr>
                                    <m:t>𝑛</m:t>
                                  </m:r>
                                </m:e>
                                <m:sub>
                                  <m:r>
                                    <a:rPr lang="en-US" b="0" i="1" smtClean="0">
                                      <a:latin typeface="Cambria Math"/>
                                    </a:rPr>
                                    <m:t>2</m:t>
                                  </m:r>
                                </m:sub>
                              </m:sSub>
                              <m:r>
                                <m:rPr>
                                  <m:sty m:val="p"/>
                                </m:rPr>
                                <a:rPr lang="en-US" i="0" smtClean="0">
                                  <a:latin typeface="Cambria Math"/>
                                </a:rPr>
                                <m:t>sin</m:t>
                              </m:r>
                            </m:fName>
                            <m:e>
                              <m:sSub>
                                <m:sSubPr>
                                  <m:ctrlPr>
                                    <a:rPr lang="en-US" i="1" smtClean="0">
                                      <a:latin typeface="Cambria Math" panose="02040503050406030204" pitchFamily="18" charset="0"/>
                                    </a:rPr>
                                  </m:ctrlPr>
                                </m:sSubPr>
                                <m:e>
                                  <m:r>
                                    <a:rPr lang="en-US" i="1" smtClean="0">
                                      <a:latin typeface="Cambria Math"/>
                                      <a:ea typeface="Cambria Math"/>
                                    </a:rPr>
                                    <m:t>𝜃</m:t>
                                  </m:r>
                                </m:e>
                                <m:sub>
                                  <m:r>
                                    <a:rPr lang="en-US" b="0" i="1" smtClean="0">
                                      <a:latin typeface="Cambria Math"/>
                                    </a:rPr>
                                    <m:t>2</m:t>
                                  </m:r>
                                </m:sub>
                              </m:sSub>
                              <m:r>
                                <a:rPr lang="en-US" b="0" i="1" smtClean="0">
                                  <a:latin typeface="Cambria Math"/>
                                </a:rPr>
                                <m:t>=</m:t>
                              </m:r>
                              <m:sSub>
                                <m:sSubPr>
                                  <m:ctrlPr>
                                    <a:rPr lang="en-US" b="0" i="1" smtClean="0">
                                      <a:latin typeface="Cambria Math" panose="02040503050406030204" pitchFamily="18" charset="0"/>
                                    </a:rPr>
                                  </m:ctrlPr>
                                </m:sSubPr>
                                <m:e>
                                  <m:r>
                                    <a:rPr lang="en-US" b="0" i="1" smtClean="0">
                                      <a:latin typeface="Cambria Math"/>
                                    </a:rPr>
                                    <m:t>𝑛</m:t>
                                  </m:r>
                                </m:e>
                                <m:sub>
                                  <m:r>
                                    <a:rPr lang="en-US" b="0" i="1" smtClean="0">
                                      <a:latin typeface="Cambria Math"/>
                                    </a:rPr>
                                    <m:t>1</m:t>
                                  </m:r>
                                </m:sub>
                              </m:sSub>
                              <m:func>
                                <m:funcPr>
                                  <m:ctrlPr>
                                    <a:rPr lang="en-US" b="0" i="1" smtClean="0">
                                      <a:latin typeface="Cambria Math" panose="02040503050406030204" pitchFamily="18" charset="0"/>
                                    </a:rPr>
                                  </m:ctrlPr>
                                </m:funcPr>
                                <m:fName>
                                  <m:r>
                                    <m:rPr>
                                      <m:sty m:val="p"/>
                                    </m:rPr>
                                    <a:rPr lang="en-US" b="0" i="0" smtClean="0">
                                      <a:latin typeface="Cambria Math"/>
                                    </a:rPr>
                                    <m:t>sin</m:t>
                                  </m:r>
                                </m:fName>
                                <m:e>
                                  <m:sSub>
                                    <m:sSubPr>
                                      <m:ctrlPr>
                                        <a:rPr lang="en-US" b="0" i="1" smtClean="0">
                                          <a:latin typeface="Cambria Math" panose="02040503050406030204" pitchFamily="18" charset="0"/>
                                        </a:rPr>
                                      </m:ctrlPr>
                                    </m:sSubPr>
                                    <m:e>
                                      <m:r>
                                        <a:rPr lang="en-US" b="0" i="1" smtClean="0">
                                          <a:latin typeface="Cambria Math"/>
                                          <a:ea typeface="Cambria Math"/>
                                        </a:rPr>
                                        <m:t>𝜃</m:t>
                                      </m:r>
                                    </m:e>
                                    <m:sub>
                                      <m:r>
                                        <a:rPr lang="en-US" b="0" i="1" smtClean="0">
                                          <a:latin typeface="Cambria Math"/>
                                        </a:rPr>
                                        <m:t>1</m:t>
                                      </m:r>
                                    </m:sub>
                                  </m:sSub>
                                </m:e>
                              </m:func>
                            </m:e>
                          </m:func>
                        </m:oMath>
                      </m:oMathPara>
                    </a14:m>
                    <a:endParaRPr lang="en-US" dirty="0"/>
                  </a:p>
                </p:txBody>
              </p:sp>
            </mc:Choice>
            <mc:Fallback xmlns="">
              <p:sp>
                <p:nvSpPr>
                  <p:cNvPr id="106" name="TextBox 105"/>
                  <p:cNvSpPr txBox="1">
                    <a:spLocks noRot="1" noChangeAspect="1" noMove="1" noResize="1" noEditPoints="1" noAdjustHandles="1" noChangeArrowheads="1" noChangeShapeType="1" noTextEdit="1"/>
                  </p:cNvSpPr>
                  <p:nvPr/>
                </p:nvSpPr>
                <p:spPr>
                  <a:xfrm>
                    <a:off x="6665424" y="4272795"/>
                    <a:ext cx="2171364" cy="369332"/>
                  </a:xfrm>
                  <a:prstGeom prst="rect">
                    <a:avLst/>
                  </a:prstGeom>
                  <a:blipFill rotWithShape="1">
                    <a:blip r:embed="rId10"/>
                    <a:stretch>
                      <a:fillRect/>
                    </a:stretch>
                  </a:blipFill>
                </p:spPr>
                <p:txBody>
                  <a:bodyPr/>
                  <a:lstStyle/>
                  <a:p>
                    <a:r>
                      <a:rPr lang="en-US">
                        <a:noFill/>
                      </a:rPr>
                      <a:t> </a:t>
                    </a:r>
                  </a:p>
                </p:txBody>
              </p:sp>
            </mc:Fallback>
          </mc:AlternateContent>
        </p:grpSp>
        <p:sp>
          <p:nvSpPr>
            <p:cNvPr id="114" name="TextBox 113"/>
            <p:cNvSpPr txBox="1"/>
            <p:nvPr/>
          </p:nvSpPr>
          <p:spPr>
            <a:xfrm>
              <a:off x="6591300" y="4840069"/>
              <a:ext cx="2245488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dirty="0">
                  <a:solidFill>
                    <a:srgbClr val="C00000"/>
                  </a:solidFill>
                </a:rPr>
                <a:t>LEY DE REFRACCIÓN</a:t>
              </a:r>
            </a:p>
          </p:txBody>
        </p:sp>
        <p:sp>
          <p:nvSpPr>
            <p:cNvPr id="116" name="TextBox 115"/>
            <p:cNvSpPr txBox="1"/>
            <p:nvPr/>
          </p:nvSpPr>
          <p:spPr>
            <a:xfrm>
              <a:off x="6577843" y="4079864"/>
              <a:ext cx="2245488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dirty="0">
                  <a:solidFill>
                    <a:srgbClr val="C00000"/>
                  </a:solidFill>
                </a:rPr>
                <a:t>LEY DE SNELL</a:t>
              </a:r>
            </a:p>
          </p:txBody>
        </p:sp>
      </p:grpSp>
      <p:sp>
        <p:nvSpPr>
          <p:cNvPr id="118" name="Bent Arrow 117"/>
          <p:cNvSpPr/>
          <p:nvPr/>
        </p:nvSpPr>
        <p:spPr>
          <a:xfrm rot="5400000" flipV="1">
            <a:off x="4317415" y="979893"/>
            <a:ext cx="993819" cy="1370932"/>
          </a:xfrm>
          <a:prstGeom prst="bentArrow">
            <a:avLst>
              <a:gd name="adj1" fmla="val 12540"/>
              <a:gd name="adj2" fmla="val 15895"/>
              <a:gd name="adj3" fmla="val 19249"/>
              <a:gd name="adj4" fmla="val 43750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119" name="TextBox 118"/>
          <p:cNvSpPr txBox="1"/>
          <p:nvPr/>
        </p:nvSpPr>
        <p:spPr>
          <a:xfrm>
            <a:off x="5486401" y="1062365"/>
            <a:ext cx="156078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rgbClr val="0070C0"/>
                </a:solidFill>
              </a:rPr>
              <a:t>EJE NORMAL</a:t>
            </a:r>
          </a:p>
        </p:txBody>
      </p:sp>
    </p:spTree>
    <p:extLst>
      <p:ext uri="{BB962C8B-B14F-4D97-AF65-F5344CB8AC3E}">
        <p14:creationId xmlns:p14="http://schemas.microsoft.com/office/powerpoint/2010/main" val="384182941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" name="Rounded Rectangle 38"/>
          <p:cNvSpPr/>
          <p:nvPr/>
        </p:nvSpPr>
        <p:spPr>
          <a:xfrm>
            <a:off x="228600" y="4057943"/>
            <a:ext cx="4419600" cy="2337800"/>
          </a:xfrm>
          <a:prstGeom prst="roundRect">
            <a:avLst>
              <a:gd name="adj" fmla="val 7192"/>
            </a:avLst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TextBox 5"/>
          <p:cNvSpPr txBox="1"/>
          <p:nvPr/>
        </p:nvSpPr>
        <p:spPr>
          <a:xfrm>
            <a:off x="609600" y="0"/>
            <a:ext cx="79248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i="1" dirty="0"/>
              <a:t>INDICE DE REFRACIÓN</a:t>
            </a:r>
          </a:p>
        </p:txBody>
      </p:sp>
      <p:sp>
        <p:nvSpPr>
          <p:cNvPr id="37" name="Rectangle 14"/>
          <p:cNvSpPr txBox="1">
            <a:spLocks noChangeArrowheads="1"/>
          </p:cNvSpPr>
          <p:nvPr/>
        </p:nvSpPr>
        <p:spPr>
          <a:xfrm rot="21600000">
            <a:off x="538884" y="857233"/>
            <a:ext cx="7890768" cy="2340542"/>
          </a:xfrm>
          <a:prstGeom prst="rect">
            <a:avLst/>
          </a:prstGeom>
        </p:spPr>
        <p:txBody>
          <a:bodyPr vert="horz" lIns="91440" tIns="45720" rIns="91440" bIns="45720" rtlCol="0">
            <a:normAutofit fontScale="92500" lnSpcReduction="10000"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457200" indent="-457200" algn="l">
              <a:buFont typeface="Arial" pitchFamily="34" charset="0"/>
              <a:buChar char="•"/>
            </a:pPr>
            <a:r>
              <a:rPr lang="en-US" dirty="0">
                <a:solidFill>
                  <a:schemeClr val="tx1"/>
                </a:solidFill>
                <a:sym typeface="Symbol" pitchFamily="18" charset="2"/>
              </a:rPr>
              <a:t></a:t>
            </a:r>
            <a:r>
              <a:rPr lang="en-US" dirty="0">
                <a:solidFill>
                  <a:schemeClr val="tx1"/>
                </a:solidFill>
              </a:rPr>
              <a:t>  =  Velocidad de la onda en el medio de     propagación.</a:t>
            </a:r>
          </a:p>
          <a:p>
            <a:pPr marL="914400" lvl="1" indent="-457200" algn="l">
              <a:buFont typeface="Arial" pitchFamily="34" charset="0"/>
              <a:buChar char="•"/>
            </a:pPr>
            <a:r>
              <a:rPr lang="en-US" i="1" dirty="0">
                <a:solidFill>
                  <a:schemeClr val="tx1"/>
                </a:solidFill>
              </a:rPr>
              <a:t>f</a:t>
            </a:r>
            <a:r>
              <a:rPr lang="en-US" dirty="0">
                <a:solidFill>
                  <a:schemeClr val="tx1"/>
                </a:solidFill>
              </a:rPr>
              <a:t> y la </a:t>
            </a:r>
            <a:r>
              <a:rPr lang="el-GR" i="1" dirty="0">
                <a:solidFill>
                  <a:schemeClr val="tx1"/>
                </a:solidFill>
              </a:rPr>
              <a:t>λ</a:t>
            </a:r>
            <a:r>
              <a:rPr lang="en-US" dirty="0">
                <a:solidFill>
                  <a:schemeClr val="tx1"/>
                </a:solidFill>
              </a:rPr>
              <a:t> se relacionan por:   </a:t>
            </a:r>
            <a:r>
              <a:rPr lang="en-US" sz="3000" i="1" dirty="0">
                <a:solidFill>
                  <a:schemeClr val="tx1"/>
                </a:solidFill>
                <a:sym typeface="Symbol" pitchFamily="18" charset="2"/>
              </a:rPr>
              <a:t></a:t>
            </a:r>
            <a:r>
              <a:rPr lang="en-US" sz="3000" i="1" dirty="0">
                <a:solidFill>
                  <a:schemeClr val="tx1"/>
                </a:solidFill>
              </a:rPr>
              <a:t> = f </a:t>
            </a:r>
            <a:r>
              <a:rPr lang="el-GR" sz="3000" i="1" dirty="0">
                <a:solidFill>
                  <a:schemeClr val="tx1"/>
                </a:solidFill>
              </a:rPr>
              <a:t>λ</a:t>
            </a:r>
            <a:endParaRPr lang="en-US" i="1" dirty="0">
              <a:solidFill>
                <a:schemeClr val="tx1"/>
              </a:solidFill>
            </a:endParaRPr>
          </a:p>
          <a:p>
            <a:pPr marL="914400" lvl="1" indent="-457200" algn="l">
              <a:buFont typeface="Arial" pitchFamily="34" charset="0"/>
              <a:buChar char="•"/>
            </a:pPr>
            <a:r>
              <a:rPr lang="el-GR" dirty="0">
                <a:solidFill>
                  <a:schemeClr val="tx1"/>
                </a:solidFill>
              </a:rPr>
              <a:t>ν</a:t>
            </a:r>
            <a:r>
              <a:rPr lang="en-US" dirty="0">
                <a:solidFill>
                  <a:schemeClr val="tx1"/>
                </a:solidFill>
              </a:rPr>
              <a:t> = c = 3 x 10</a:t>
            </a:r>
            <a:r>
              <a:rPr lang="en-US" baseline="30000" dirty="0">
                <a:solidFill>
                  <a:schemeClr val="tx1"/>
                </a:solidFill>
              </a:rPr>
              <a:t>8</a:t>
            </a:r>
            <a:r>
              <a:rPr lang="en-US" dirty="0">
                <a:solidFill>
                  <a:schemeClr val="tx1"/>
                </a:solidFill>
              </a:rPr>
              <a:t> m/s en el vacío</a:t>
            </a:r>
          </a:p>
          <a:p>
            <a:pPr marL="914400" lvl="1" indent="-457200" algn="l">
              <a:buFont typeface="Arial" pitchFamily="34" charset="0"/>
              <a:buChar char="•"/>
            </a:pPr>
            <a:r>
              <a:rPr lang="el-GR" dirty="0">
                <a:solidFill>
                  <a:schemeClr val="tx1"/>
                </a:solidFill>
              </a:rPr>
              <a:t>ν</a:t>
            </a:r>
            <a:r>
              <a:rPr lang="en-US" dirty="0">
                <a:solidFill>
                  <a:schemeClr val="tx1"/>
                </a:solidFill>
              </a:rPr>
              <a:t> ≤ c en cualquier medio (todos)</a:t>
            </a:r>
          </a:p>
        </p:txBody>
      </p:sp>
      <p:pic>
        <p:nvPicPr>
          <p:cNvPr id="38" name="Picture 15" descr="~AUT0017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4800" y="4114800"/>
            <a:ext cx="4267200" cy="22240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0" name="Rounded Rectangle 39"/>
          <p:cNvSpPr/>
          <p:nvPr/>
        </p:nvSpPr>
        <p:spPr>
          <a:xfrm>
            <a:off x="4876800" y="4057943"/>
            <a:ext cx="3733800" cy="2337800"/>
          </a:xfrm>
          <a:prstGeom prst="roundRect">
            <a:avLst>
              <a:gd name="adj" fmla="val 7192"/>
            </a:avLst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2" name="Rounded Rectangle 41"/>
          <p:cNvSpPr/>
          <p:nvPr/>
        </p:nvSpPr>
        <p:spPr>
          <a:xfrm>
            <a:off x="457160" y="3393567"/>
            <a:ext cx="2614642" cy="381000"/>
          </a:xfrm>
          <a:prstGeom prst="roundRect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INDICE DE REFRACCIÓN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8" name="TextBox 17"/>
              <p:cNvSpPr txBox="1"/>
              <p:nvPr/>
            </p:nvSpPr>
            <p:spPr>
              <a:xfrm>
                <a:off x="5715000" y="3285836"/>
                <a:ext cx="1543756" cy="613501"/>
              </a:xfrm>
              <a:prstGeom prst="rect">
                <a:avLst/>
              </a:prstGeom>
            </p:spPr>
            <p:style>
              <a:lnRef idx="1">
                <a:schemeClr val="accent2"/>
              </a:lnRef>
              <a:fillRef idx="2">
                <a:schemeClr val="accent2"/>
              </a:fillRef>
              <a:effectRef idx="1">
                <a:schemeClr val="accent2"/>
              </a:effectRef>
              <a:fontRef idx="minor">
                <a:schemeClr val="dk1"/>
              </a:fontRef>
            </p:style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b="0" i="1" smtClean="0">
                          <a:latin typeface="Cambria Math"/>
                        </a:rPr>
                        <m:t>𝑛</m:t>
                      </m:r>
                      <m:r>
                        <a:rPr lang="en-US" b="0" i="1" smtClean="0">
                          <a:latin typeface="Cambria Math"/>
                        </a:rPr>
                        <m:t>= </m:t>
                      </m:r>
                      <m:f>
                        <m:fPr>
                          <m:ctrlPr>
                            <a:rPr lang="en-US" b="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US" b="0" i="1" smtClean="0">
                              <a:latin typeface="Cambria Math"/>
                            </a:rPr>
                            <m:t>𝑐</m:t>
                          </m:r>
                        </m:num>
                        <m:den>
                          <m:sSub>
                            <m:sSubPr>
                              <m:ctrlPr>
                                <a:rPr lang="en-US" b="0" i="1" smtClean="0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n-US" b="0" i="1" smtClean="0">
                                  <a:latin typeface="Cambria Math"/>
                                </a:rPr>
                                <m:t>𝑣</m:t>
                              </m:r>
                            </m:e>
                            <m:sub>
                              <m:r>
                                <a:rPr lang="en-US" b="0" i="1" smtClean="0">
                                  <a:latin typeface="Cambria Math"/>
                                </a:rPr>
                                <m:t>𝑚𝑒𝑑𝑖𝑢𝑚</m:t>
                              </m:r>
                            </m:sub>
                          </m:sSub>
                        </m:den>
                      </m:f>
                    </m:oMath>
                  </m:oMathPara>
                </a14:m>
                <a:endParaRPr lang="en-US" dirty="0"/>
              </a:p>
            </p:txBody>
          </p:sp>
        </mc:Choice>
        <mc:Fallback xmlns="">
          <p:sp>
            <p:nvSpPr>
              <p:cNvPr id="18" name="TextBox 1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715000" y="3285836"/>
                <a:ext cx="1543756" cy="613501"/>
              </a:xfrm>
              <a:prstGeom prst="rect">
                <a:avLst/>
              </a:prstGeom>
              <a:blipFill rotWithShape="1">
                <a:blip r:embed="rId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 dirty="0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3" name="Right Arrow 22"/>
          <p:cNvSpPr/>
          <p:nvPr/>
        </p:nvSpPr>
        <p:spPr>
          <a:xfrm>
            <a:off x="3297684" y="3393567"/>
            <a:ext cx="2209800" cy="367225"/>
          </a:xfrm>
          <a:prstGeom prst="rightArrow">
            <a:avLst/>
          </a:prstGeom>
        </p:spPr>
        <p:style>
          <a:lnRef idx="0">
            <a:schemeClr val="dk1"/>
          </a:lnRef>
          <a:fillRef idx="3">
            <a:schemeClr val="dk1"/>
          </a:fillRef>
          <a:effectRef idx="3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15" name="Picture 2" descr="C:\Users\shorr\Desktop\Dispersive_Prism_Illustration_by_Spigget.jpg"/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888" t="19909" r="22376" b="18276"/>
          <a:stretch/>
        </p:blipFill>
        <p:spPr bwMode="auto">
          <a:xfrm>
            <a:off x="4920343" y="4100914"/>
            <a:ext cx="3657600" cy="2335276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4345769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609600" y="0"/>
            <a:ext cx="79248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i="1" u="sng" dirty="0"/>
              <a:t>ESPEJISMOS CAUSADOS POR REFRACCION</a:t>
            </a:r>
          </a:p>
        </p:txBody>
      </p:sp>
      <p:pic>
        <p:nvPicPr>
          <p:cNvPr id="97" name="Picture 96" descr="Inferior Mirage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" y="1200329"/>
            <a:ext cx="4336056" cy="25146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Picture 2" descr="http://homepage.usask.ca/~dln136/refraction/graphics/pencil_in_water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29325" y="1447800"/>
            <a:ext cx="2505075" cy="396240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2" descr="C:\Users\shorr\Desktop\fshrefrin.gif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59670" y="3829957"/>
            <a:ext cx="4771571" cy="269421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818287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609600" y="0"/>
            <a:ext cx="79248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i="1" dirty="0" err="1">
                <a:latin typeface="+mj-lt"/>
              </a:rPr>
              <a:t>Distancia</a:t>
            </a:r>
            <a:r>
              <a:rPr lang="en-US" sz="4000" i="1" dirty="0">
                <a:latin typeface="+mj-lt"/>
              </a:rPr>
              <a:t> de Radar(LOS)</a:t>
            </a:r>
          </a:p>
        </p:txBody>
      </p:sp>
      <p:grpSp>
        <p:nvGrpSpPr>
          <p:cNvPr id="131" name="Group 130"/>
          <p:cNvGrpSpPr/>
          <p:nvPr/>
        </p:nvGrpSpPr>
        <p:grpSpPr>
          <a:xfrm>
            <a:off x="1055255" y="4693555"/>
            <a:ext cx="1359695" cy="635581"/>
            <a:chOff x="1063668" y="5158216"/>
            <a:chExt cx="1359695" cy="635581"/>
          </a:xfrm>
        </p:grpSpPr>
        <p:pic>
          <p:nvPicPr>
            <p:cNvPr id="132" name="Picture 131"/>
            <p:cNvPicPr>
              <a:picLocks noChangeAspect="1"/>
            </p:cNvPicPr>
            <p:nvPr/>
          </p:nvPicPr>
          <p:blipFill>
            <a:blip r:embed="rId3">
              <a:extLst>
                <a:ext uri="{BEBA8EAE-BF5A-486C-A8C5-ECC9F3942E4B}">
                  <a14:imgProps xmlns:a14="http://schemas.microsoft.com/office/drawing/2010/main">
                    <a14:imgLayer r:embed="rId4">
                      <a14:imgEffect>
                        <a14:backgroundRemoval t="10000" b="90000" l="10000" r="9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21385765">
              <a:off x="1063668" y="5211635"/>
              <a:ext cx="676369" cy="523948"/>
            </a:xfrm>
            <a:prstGeom prst="rect">
              <a:avLst/>
            </a:prstGeom>
          </p:spPr>
        </p:pic>
        <p:pic>
          <p:nvPicPr>
            <p:cNvPr id="133" name="Picture 2" descr="http://t3.gstatic.com/images?q=tbn:ANd9GcR95wgA8zrmJe-jSgpCjyts68TjCUTBTjXQ_j1kKdH9W1VGWyR8EQ"/>
            <p:cNvPicPr>
              <a:picLocks noChangeAspect="1" noChangeArrowheads="1"/>
            </p:cNvPicPr>
            <p:nvPr/>
          </p:nvPicPr>
          <p:blipFill>
            <a:blip r:embed="rId5" cstate="screen">
              <a:extLst>
                <a:ext uri="{BEBA8EAE-BF5A-486C-A8C5-ECC9F3942E4B}">
                  <a14:imgProps xmlns:a14="http://schemas.microsoft.com/office/drawing/2010/main">
                    <a14:imgLayer r:embed="rId6">
                      <a14:imgEffect>
                        <a14:backgroundRemoval t="10000" b="90000" l="10000" r="9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468255" y="5158216"/>
              <a:ext cx="955108" cy="635581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sp>
        <p:nvSpPr>
          <p:cNvPr id="134" name="Chord 133"/>
          <p:cNvSpPr/>
          <p:nvPr/>
        </p:nvSpPr>
        <p:spPr>
          <a:xfrm rot="5400000">
            <a:off x="2827589" y="434970"/>
            <a:ext cx="3994146" cy="8839199"/>
          </a:xfrm>
          <a:prstGeom prst="chord">
            <a:avLst>
              <a:gd name="adj1" fmla="val 6296467"/>
              <a:gd name="adj2" fmla="val 15354674"/>
            </a:avLst>
          </a:prstGeom>
          <a:solidFill>
            <a:schemeClr val="accent3">
              <a:lumMod val="60000"/>
              <a:lumOff val="40000"/>
            </a:schemeClr>
          </a:solidFill>
          <a:ln>
            <a:solidFill>
              <a:schemeClr val="accent3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135" name="Group 134"/>
          <p:cNvGrpSpPr/>
          <p:nvPr/>
        </p:nvGrpSpPr>
        <p:grpSpPr>
          <a:xfrm rot="19918208">
            <a:off x="1176152" y="3198537"/>
            <a:ext cx="255237" cy="469884"/>
            <a:chOff x="900906" y="4119605"/>
            <a:chExt cx="636587" cy="1282920"/>
          </a:xfrm>
        </p:grpSpPr>
        <p:sp>
          <p:nvSpPr>
            <p:cNvPr id="136" name="Rectangle 1053"/>
            <p:cNvSpPr>
              <a:spLocks noChangeArrowheads="1"/>
            </p:cNvSpPr>
            <p:nvPr/>
          </p:nvSpPr>
          <p:spPr bwMode="auto">
            <a:xfrm>
              <a:off x="900906" y="5040575"/>
              <a:ext cx="636587" cy="361950"/>
            </a:xfrm>
            <a:prstGeom prst="rect">
              <a:avLst/>
            </a:prstGeom>
            <a:solidFill>
              <a:schemeClr val="tx1">
                <a:lumMod val="50000"/>
                <a:lumOff val="50000"/>
              </a:schemeClr>
            </a:solidFill>
            <a:ln w="12700">
              <a:solidFill>
                <a:srgbClr val="000000"/>
              </a:solidFill>
              <a:miter lim="800000"/>
              <a:headEnd/>
              <a:tailEnd/>
            </a:ln>
            <a:ex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37" name="Isosceles Triangle 136"/>
            <p:cNvSpPr/>
            <p:nvPr/>
          </p:nvSpPr>
          <p:spPr>
            <a:xfrm>
              <a:off x="1143000" y="4527740"/>
              <a:ext cx="152400" cy="501460"/>
            </a:xfrm>
            <a:prstGeom prst="triangle">
              <a:avLst/>
            </a:prstGeom>
            <a:solidFill>
              <a:schemeClr val="tx1">
                <a:lumMod val="50000"/>
                <a:lumOff val="50000"/>
              </a:schemeClr>
            </a:solidFill>
            <a:ln w="952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grpSp>
          <p:nvGrpSpPr>
            <p:cNvPr id="138" name="Group 137"/>
            <p:cNvGrpSpPr/>
            <p:nvPr/>
          </p:nvGrpSpPr>
          <p:grpSpPr>
            <a:xfrm rot="4225469">
              <a:off x="873511" y="4362063"/>
              <a:ext cx="803275" cy="318360"/>
              <a:chOff x="1500215" y="3997414"/>
              <a:chExt cx="803275" cy="318360"/>
            </a:xfrm>
            <a:solidFill>
              <a:schemeClr val="tx1">
                <a:lumMod val="50000"/>
                <a:lumOff val="50000"/>
              </a:schemeClr>
            </a:solidFill>
          </p:grpSpPr>
          <p:sp>
            <p:nvSpPr>
              <p:cNvPr id="139" name="Freeform 1029"/>
              <p:cNvSpPr>
                <a:spLocks/>
              </p:cNvSpPr>
              <p:nvPr/>
            </p:nvSpPr>
            <p:spPr bwMode="auto">
              <a:xfrm rot="172415">
                <a:off x="1500233" y="4042724"/>
                <a:ext cx="802788" cy="273050"/>
              </a:xfrm>
              <a:custGeom>
                <a:avLst/>
                <a:gdLst>
                  <a:gd name="T0" fmla="*/ 0 w 337"/>
                  <a:gd name="T1" fmla="*/ 12 h 90"/>
                  <a:gd name="T2" fmla="*/ 10 w 337"/>
                  <a:gd name="T3" fmla="*/ 28 h 90"/>
                  <a:gd name="T4" fmla="*/ 20 w 337"/>
                  <a:gd name="T5" fmla="*/ 42 h 90"/>
                  <a:gd name="T6" fmla="*/ 33 w 337"/>
                  <a:gd name="T7" fmla="*/ 56 h 90"/>
                  <a:gd name="T8" fmla="*/ 48 w 337"/>
                  <a:gd name="T9" fmla="*/ 70 h 90"/>
                  <a:gd name="T10" fmla="*/ 61 w 337"/>
                  <a:gd name="T11" fmla="*/ 82 h 90"/>
                  <a:gd name="T12" fmla="*/ 78 w 337"/>
                  <a:gd name="T13" fmla="*/ 89 h 90"/>
                  <a:gd name="T14" fmla="*/ 96 w 337"/>
                  <a:gd name="T15" fmla="*/ 98 h 90"/>
                  <a:gd name="T16" fmla="*/ 112 w 337"/>
                  <a:gd name="T17" fmla="*/ 106 h 90"/>
                  <a:gd name="T18" fmla="*/ 131 w 337"/>
                  <a:gd name="T19" fmla="*/ 110 h 90"/>
                  <a:gd name="T20" fmla="*/ 149 w 337"/>
                  <a:gd name="T21" fmla="*/ 111 h 90"/>
                  <a:gd name="T22" fmla="*/ 168 w 337"/>
                  <a:gd name="T23" fmla="*/ 114 h 90"/>
                  <a:gd name="T24" fmla="*/ 188 w 337"/>
                  <a:gd name="T25" fmla="*/ 112 h 90"/>
                  <a:gd name="T26" fmla="*/ 207 w 337"/>
                  <a:gd name="T27" fmla="*/ 111 h 90"/>
                  <a:gd name="T28" fmla="*/ 226 w 337"/>
                  <a:gd name="T29" fmla="*/ 106 h 90"/>
                  <a:gd name="T30" fmla="*/ 246 w 337"/>
                  <a:gd name="T31" fmla="*/ 101 h 90"/>
                  <a:gd name="T32" fmla="*/ 264 w 337"/>
                  <a:gd name="T33" fmla="*/ 95 h 90"/>
                  <a:gd name="T34" fmla="*/ 282 w 337"/>
                  <a:gd name="T35" fmla="*/ 84 h 90"/>
                  <a:gd name="T36" fmla="*/ 300 w 337"/>
                  <a:gd name="T37" fmla="*/ 74 h 90"/>
                  <a:gd name="T38" fmla="*/ 317 w 337"/>
                  <a:gd name="T39" fmla="*/ 61 h 90"/>
                  <a:gd name="T40" fmla="*/ 332 w 337"/>
                  <a:gd name="T41" fmla="*/ 49 h 90"/>
                  <a:gd name="T42" fmla="*/ 346 w 337"/>
                  <a:gd name="T43" fmla="*/ 33 h 90"/>
                  <a:gd name="T44" fmla="*/ 362 w 337"/>
                  <a:gd name="T45" fmla="*/ 18 h 90"/>
                  <a:gd name="T46" fmla="*/ 373 w 337"/>
                  <a:gd name="T47" fmla="*/ 1 h 90"/>
                  <a:gd name="T48" fmla="*/ 374 w 337"/>
                  <a:gd name="T49" fmla="*/ 0 h 90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w 337"/>
                  <a:gd name="T76" fmla="*/ 0 h 90"/>
                  <a:gd name="T77" fmla="*/ 337 w 337"/>
                  <a:gd name="T78" fmla="*/ 90 h 90"/>
                </a:gdLst>
                <a:ahLst/>
                <a:cxnLst>
                  <a:cxn ang="T50">
                    <a:pos x="T0" y="T1"/>
                  </a:cxn>
                  <a:cxn ang="T51">
                    <a:pos x="T2" y="T3"/>
                  </a:cxn>
                  <a:cxn ang="T52">
                    <a:pos x="T4" y="T5"/>
                  </a:cxn>
                  <a:cxn ang="T53">
                    <a:pos x="T6" y="T7"/>
                  </a:cxn>
                  <a:cxn ang="T54">
                    <a:pos x="T8" y="T9"/>
                  </a:cxn>
                  <a:cxn ang="T55">
                    <a:pos x="T10" y="T11"/>
                  </a:cxn>
                  <a:cxn ang="T56">
                    <a:pos x="T12" y="T13"/>
                  </a:cxn>
                  <a:cxn ang="T57">
                    <a:pos x="T14" y="T15"/>
                  </a:cxn>
                  <a:cxn ang="T58">
                    <a:pos x="T16" y="T17"/>
                  </a:cxn>
                  <a:cxn ang="T59">
                    <a:pos x="T18" y="T19"/>
                  </a:cxn>
                  <a:cxn ang="T60">
                    <a:pos x="T20" y="T21"/>
                  </a:cxn>
                  <a:cxn ang="T61">
                    <a:pos x="T22" y="T23"/>
                  </a:cxn>
                  <a:cxn ang="T62">
                    <a:pos x="T24" y="T25"/>
                  </a:cxn>
                  <a:cxn ang="T63">
                    <a:pos x="T26" y="T27"/>
                  </a:cxn>
                  <a:cxn ang="T64">
                    <a:pos x="T28" y="T29"/>
                  </a:cxn>
                  <a:cxn ang="T65">
                    <a:pos x="T30" y="T31"/>
                  </a:cxn>
                  <a:cxn ang="T66">
                    <a:pos x="T32" y="T33"/>
                  </a:cxn>
                  <a:cxn ang="T67">
                    <a:pos x="T34" y="T35"/>
                  </a:cxn>
                  <a:cxn ang="T68">
                    <a:pos x="T36" y="T37"/>
                  </a:cxn>
                  <a:cxn ang="T69">
                    <a:pos x="T38" y="T39"/>
                  </a:cxn>
                  <a:cxn ang="T70">
                    <a:pos x="T40" y="T41"/>
                  </a:cxn>
                  <a:cxn ang="T71">
                    <a:pos x="T42" y="T43"/>
                  </a:cxn>
                  <a:cxn ang="T72">
                    <a:pos x="T44" y="T45"/>
                  </a:cxn>
                  <a:cxn ang="T73">
                    <a:pos x="T46" y="T47"/>
                  </a:cxn>
                  <a:cxn ang="T74">
                    <a:pos x="T48" y="T49"/>
                  </a:cxn>
                </a:cxnLst>
                <a:rect l="T75" t="T76" r="T77" b="T78"/>
                <a:pathLst>
                  <a:path w="337" h="90">
                    <a:moveTo>
                      <a:pt x="0" y="9"/>
                    </a:moveTo>
                    <a:lnTo>
                      <a:pt x="9" y="22"/>
                    </a:lnTo>
                    <a:lnTo>
                      <a:pt x="18" y="33"/>
                    </a:lnTo>
                    <a:lnTo>
                      <a:pt x="30" y="44"/>
                    </a:lnTo>
                    <a:lnTo>
                      <a:pt x="43" y="55"/>
                    </a:lnTo>
                    <a:lnTo>
                      <a:pt x="55" y="64"/>
                    </a:lnTo>
                    <a:lnTo>
                      <a:pt x="70" y="70"/>
                    </a:lnTo>
                    <a:lnTo>
                      <a:pt x="86" y="77"/>
                    </a:lnTo>
                    <a:lnTo>
                      <a:pt x="101" y="83"/>
                    </a:lnTo>
                    <a:lnTo>
                      <a:pt x="118" y="86"/>
                    </a:lnTo>
                    <a:lnTo>
                      <a:pt x="134" y="87"/>
                    </a:lnTo>
                    <a:lnTo>
                      <a:pt x="151" y="89"/>
                    </a:lnTo>
                    <a:lnTo>
                      <a:pt x="169" y="88"/>
                    </a:lnTo>
                    <a:lnTo>
                      <a:pt x="186" y="87"/>
                    </a:lnTo>
                    <a:lnTo>
                      <a:pt x="203" y="83"/>
                    </a:lnTo>
                    <a:lnTo>
                      <a:pt x="221" y="79"/>
                    </a:lnTo>
                    <a:lnTo>
                      <a:pt x="237" y="74"/>
                    </a:lnTo>
                    <a:lnTo>
                      <a:pt x="253" y="66"/>
                    </a:lnTo>
                    <a:lnTo>
                      <a:pt x="270" y="58"/>
                    </a:lnTo>
                    <a:lnTo>
                      <a:pt x="285" y="48"/>
                    </a:lnTo>
                    <a:lnTo>
                      <a:pt x="298" y="38"/>
                    </a:lnTo>
                    <a:lnTo>
                      <a:pt x="311" y="26"/>
                    </a:lnTo>
                    <a:lnTo>
                      <a:pt x="325" y="14"/>
                    </a:lnTo>
                    <a:lnTo>
                      <a:pt x="335" y="1"/>
                    </a:lnTo>
                    <a:lnTo>
                      <a:pt x="336" y="0"/>
                    </a:lnTo>
                  </a:path>
                </a:pathLst>
              </a:custGeom>
              <a:grpFill/>
              <a:ln w="12700" cap="rnd">
                <a:solidFill>
                  <a:srgbClr val="000000"/>
                </a:solidFill>
                <a:round/>
                <a:headEnd/>
                <a:tailEnd/>
              </a:ln>
              <a:extLst/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40" name="Oval 1054"/>
              <p:cNvSpPr>
                <a:spLocks noChangeArrowheads="1"/>
              </p:cNvSpPr>
              <p:nvPr/>
            </p:nvSpPr>
            <p:spPr bwMode="auto">
              <a:xfrm>
                <a:off x="1500215" y="3997414"/>
                <a:ext cx="803275" cy="92075"/>
              </a:xfrm>
              <a:prstGeom prst="ellipse">
                <a:avLst/>
              </a:prstGeom>
              <a:grpFill/>
              <a:ln w="12700">
                <a:solidFill>
                  <a:srgbClr val="000000"/>
                </a:solidFill>
                <a:round/>
                <a:headEnd/>
                <a:tailEnd/>
              </a:ln>
              <a:extLst/>
            </p:spPr>
            <p:txBody>
              <a:bodyPr wrap="none" anchor="ctr"/>
              <a:lstStyle/>
              <a:p>
                <a:endParaRPr lang="en-US"/>
              </a:p>
            </p:txBody>
          </p:sp>
        </p:grpSp>
      </p:grpSp>
      <p:sp>
        <p:nvSpPr>
          <p:cNvPr id="141" name="Freeform 140"/>
          <p:cNvSpPr/>
          <p:nvPr/>
        </p:nvSpPr>
        <p:spPr>
          <a:xfrm>
            <a:off x="1314280" y="2274471"/>
            <a:ext cx="6764122" cy="1024370"/>
          </a:xfrm>
          <a:custGeom>
            <a:avLst/>
            <a:gdLst>
              <a:gd name="connsiteX0" fmla="*/ 0 w 6102350"/>
              <a:gd name="connsiteY0" fmla="*/ 3238500 h 3238500"/>
              <a:gd name="connsiteX1" fmla="*/ 2584450 w 6102350"/>
              <a:gd name="connsiteY1" fmla="*/ 1943100 h 3238500"/>
              <a:gd name="connsiteX2" fmla="*/ 6102350 w 6102350"/>
              <a:gd name="connsiteY2" fmla="*/ 1644650 h 3238500"/>
              <a:gd name="connsiteX3" fmla="*/ 5981700 w 6102350"/>
              <a:gd name="connsiteY3" fmla="*/ 0 h 3238500"/>
              <a:gd name="connsiteX4" fmla="*/ 2279650 w 6102350"/>
              <a:gd name="connsiteY4" fmla="*/ 1009650 h 3238500"/>
              <a:gd name="connsiteX5" fmla="*/ 0 w 6102350"/>
              <a:gd name="connsiteY5" fmla="*/ 3238500 h 3238500"/>
              <a:gd name="connsiteX0" fmla="*/ 0 w 6102350"/>
              <a:gd name="connsiteY0" fmla="*/ 3238500 h 3238500"/>
              <a:gd name="connsiteX1" fmla="*/ 2584450 w 6102350"/>
              <a:gd name="connsiteY1" fmla="*/ 1943100 h 3238500"/>
              <a:gd name="connsiteX2" fmla="*/ 6102350 w 6102350"/>
              <a:gd name="connsiteY2" fmla="*/ 1644650 h 3238500"/>
              <a:gd name="connsiteX3" fmla="*/ 5981700 w 6102350"/>
              <a:gd name="connsiteY3" fmla="*/ 0 h 3238500"/>
              <a:gd name="connsiteX4" fmla="*/ 2279650 w 6102350"/>
              <a:gd name="connsiteY4" fmla="*/ 1009650 h 3238500"/>
              <a:gd name="connsiteX5" fmla="*/ 0 w 6102350"/>
              <a:gd name="connsiteY5" fmla="*/ 3238500 h 3238500"/>
              <a:gd name="connsiteX0" fmla="*/ 0 w 6102350"/>
              <a:gd name="connsiteY0" fmla="*/ 3238500 h 3238500"/>
              <a:gd name="connsiteX1" fmla="*/ 2584450 w 6102350"/>
              <a:gd name="connsiteY1" fmla="*/ 1943100 h 3238500"/>
              <a:gd name="connsiteX2" fmla="*/ 6102350 w 6102350"/>
              <a:gd name="connsiteY2" fmla="*/ 1644650 h 3238500"/>
              <a:gd name="connsiteX3" fmla="*/ 5981700 w 6102350"/>
              <a:gd name="connsiteY3" fmla="*/ 0 h 3238500"/>
              <a:gd name="connsiteX4" fmla="*/ 2279650 w 6102350"/>
              <a:gd name="connsiteY4" fmla="*/ 1009650 h 3238500"/>
              <a:gd name="connsiteX5" fmla="*/ 0 w 6102350"/>
              <a:gd name="connsiteY5" fmla="*/ 3238500 h 3238500"/>
              <a:gd name="connsiteX0" fmla="*/ 0 w 6102350"/>
              <a:gd name="connsiteY0" fmla="*/ 3238500 h 3238500"/>
              <a:gd name="connsiteX1" fmla="*/ 2584450 w 6102350"/>
              <a:gd name="connsiteY1" fmla="*/ 1943100 h 3238500"/>
              <a:gd name="connsiteX2" fmla="*/ 6102350 w 6102350"/>
              <a:gd name="connsiteY2" fmla="*/ 1644650 h 3238500"/>
              <a:gd name="connsiteX3" fmla="*/ 5981700 w 6102350"/>
              <a:gd name="connsiteY3" fmla="*/ 0 h 3238500"/>
              <a:gd name="connsiteX4" fmla="*/ 2279650 w 6102350"/>
              <a:gd name="connsiteY4" fmla="*/ 1009650 h 3238500"/>
              <a:gd name="connsiteX5" fmla="*/ 0 w 6102350"/>
              <a:gd name="connsiteY5" fmla="*/ 3238500 h 3238500"/>
              <a:gd name="connsiteX0" fmla="*/ 0 w 6102350"/>
              <a:gd name="connsiteY0" fmla="*/ 3238500 h 3238500"/>
              <a:gd name="connsiteX1" fmla="*/ 2584450 w 6102350"/>
              <a:gd name="connsiteY1" fmla="*/ 1943100 h 3238500"/>
              <a:gd name="connsiteX2" fmla="*/ 6102350 w 6102350"/>
              <a:gd name="connsiteY2" fmla="*/ 1644650 h 3238500"/>
              <a:gd name="connsiteX3" fmla="*/ 5981700 w 6102350"/>
              <a:gd name="connsiteY3" fmla="*/ 0 h 3238500"/>
              <a:gd name="connsiteX4" fmla="*/ 2279650 w 6102350"/>
              <a:gd name="connsiteY4" fmla="*/ 1009650 h 3238500"/>
              <a:gd name="connsiteX5" fmla="*/ 0 w 6102350"/>
              <a:gd name="connsiteY5" fmla="*/ 3238500 h 3238500"/>
              <a:gd name="connsiteX0" fmla="*/ 0 w 6102350"/>
              <a:gd name="connsiteY0" fmla="*/ 3238500 h 3238500"/>
              <a:gd name="connsiteX1" fmla="*/ 2584450 w 6102350"/>
              <a:gd name="connsiteY1" fmla="*/ 1943100 h 3238500"/>
              <a:gd name="connsiteX2" fmla="*/ 6102350 w 6102350"/>
              <a:gd name="connsiteY2" fmla="*/ 1644650 h 3238500"/>
              <a:gd name="connsiteX3" fmla="*/ 5981700 w 6102350"/>
              <a:gd name="connsiteY3" fmla="*/ 0 h 3238500"/>
              <a:gd name="connsiteX4" fmla="*/ 2279650 w 6102350"/>
              <a:gd name="connsiteY4" fmla="*/ 1009650 h 3238500"/>
              <a:gd name="connsiteX5" fmla="*/ 0 w 6102350"/>
              <a:gd name="connsiteY5" fmla="*/ 3238500 h 3238500"/>
              <a:gd name="connsiteX0" fmla="*/ 0 w 6102350"/>
              <a:gd name="connsiteY0" fmla="*/ 3238500 h 3238500"/>
              <a:gd name="connsiteX1" fmla="*/ 2584450 w 6102350"/>
              <a:gd name="connsiteY1" fmla="*/ 1943100 h 3238500"/>
              <a:gd name="connsiteX2" fmla="*/ 6102350 w 6102350"/>
              <a:gd name="connsiteY2" fmla="*/ 1644650 h 3238500"/>
              <a:gd name="connsiteX3" fmla="*/ 5981700 w 6102350"/>
              <a:gd name="connsiteY3" fmla="*/ 0 h 3238500"/>
              <a:gd name="connsiteX4" fmla="*/ 2279650 w 6102350"/>
              <a:gd name="connsiteY4" fmla="*/ 1009650 h 3238500"/>
              <a:gd name="connsiteX5" fmla="*/ 0 w 6102350"/>
              <a:gd name="connsiteY5" fmla="*/ 3238500 h 3238500"/>
              <a:gd name="connsiteX0" fmla="*/ 0 w 6102350"/>
              <a:gd name="connsiteY0" fmla="*/ 3238500 h 3238500"/>
              <a:gd name="connsiteX1" fmla="*/ 2584450 w 6102350"/>
              <a:gd name="connsiteY1" fmla="*/ 1943100 h 3238500"/>
              <a:gd name="connsiteX2" fmla="*/ 6102350 w 6102350"/>
              <a:gd name="connsiteY2" fmla="*/ 1644650 h 3238500"/>
              <a:gd name="connsiteX3" fmla="*/ 5981700 w 6102350"/>
              <a:gd name="connsiteY3" fmla="*/ 0 h 3238500"/>
              <a:gd name="connsiteX4" fmla="*/ 2279650 w 6102350"/>
              <a:gd name="connsiteY4" fmla="*/ 1009650 h 3238500"/>
              <a:gd name="connsiteX5" fmla="*/ 0 w 6102350"/>
              <a:gd name="connsiteY5" fmla="*/ 3238500 h 3238500"/>
              <a:gd name="connsiteX0" fmla="*/ 0 w 6102350"/>
              <a:gd name="connsiteY0" fmla="*/ 3238500 h 3238500"/>
              <a:gd name="connsiteX1" fmla="*/ 2584450 w 6102350"/>
              <a:gd name="connsiteY1" fmla="*/ 1943100 h 3238500"/>
              <a:gd name="connsiteX2" fmla="*/ 6102350 w 6102350"/>
              <a:gd name="connsiteY2" fmla="*/ 1644650 h 3238500"/>
              <a:gd name="connsiteX3" fmla="*/ 5981700 w 6102350"/>
              <a:gd name="connsiteY3" fmla="*/ 0 h 3238500"/>
              <a:gd name="connsiteX4" fmla="*/ 2279650 w 6102350"/>
              <a:gd name="connsiteY4" fmla="*/ 1009650 h 3238500"/>
              <a:gd name="connsiteX5" fmla="*/ 0 w 6102350"/>
              <a:gd name="connsiteY5" fmla="*/ 3238500 h 3238500"/>
              <a:gd name="connsiteX0" fmla="*/ 0 w 5930900"/>
              <a:gd name="connsiteY0" fmla="*/ 1343025 h 2022092"/>
              <a:gd name="connsiteX1" fmla="*/ 2413000 w 5930900"/>
              <a:gd name="connsiteY1" fmla="*/ 1943100 h 2022092"/>
              <a:gd name="connsiteX2" fmla="*/ 5930900 w 5930900"/>
              <a:gd name="connsiteY2" fmla="*/ 1644650 h 2022092"/>
              <a:gd name="connsiteX3" fmla="*/ 5810250 w 5930900"/>
              <a:gd name="connsiteY3" fmla="*/ 0 h 2022092"/>
              <a:gd name="connsiteX4" fmla="*/ 2108200 w 5930900"/>
              <a:gd name="connsiteY4" fmla="*/ 1009650 h 2022092"/>
              <a:gd name="connsiteX5" fmla="*/ 0 w 5930900"/>
              <a:gd name="connsiteY5" fmla="*/ 1343025 h 2022092"/>
              <a:gd name="connsiteX0" fmla="*/ 0 w 5930900"/>
              <a:gd name="connsiteY0" fmla="*/ 1482514 h 2161581"/>
              <a:gd name="connsiteX1" fmla="*/ 2413000 w 5930900"/>
              <a:gd name="connsiteY1" fmla="*/ 2082589 h 2161581"/>
              <a:gd name="connsiteX2" fmla="*/ 5930900 w 5930900"/>
              <a:gd name="connsiteY2" fmla="*/ 1784139 h 2161581"/>
              <a:gd name="connsiteX3" fmla="*/ 5810250 w 5930900"/>
              <a:gd name="connsiteY3" fmla="*/ 139489 h 2161581"/>
              <a:gd name="connsiteX4" fmla="*/ 2841625 w 5930900"/>
              <a:gd name="connsiteY4" fmla="*/ 272839 h 2161581"/>
              <a:gd name="connsiteX5" fmla="*/ 0 w 5930900"/>
              <a:gd name="connsiteY5" fmla="*/ 1482514 h 2161581"/>
              <a:gd name="connsiteX0" fmla="*/ 0 w 5930900"/>
              <a:gd name="connsiteY0" fmla="*/ 1343025 h 2022092"/>
              <a:gd name="connsiteX1" fmla="*/ 2413000 w 5930900"/>
              <a:gd name="connsiteY1" fmla="*/ 1943100 h 2022092"/>
              <a:gd name="connsiteX2" fmla="*/ 5930900 w 5930900"/>
              <a:gd name="connsiteY2" fmla="*/ 1644650 h 2022092"/>
              <a:gd name="connsiteX3" fmla="*/ 5810250 w 5930900"/>
              <a:gd name="connsiteY3" fmla="*/ 0 h 2022092"/>
              <a:gd name="connsiteX4" fmla="*/ 2841625 w 5930900"/>
              <a:gd name="connsiteY4" fmla="*/ 133350 h 2022092"/>
              <a:gd name="connsiteX5" fmla="*/ 0 w 5930900"/>
              <a:gd name="connsiteY5" fmla="*/ 1343025 h 2022092"/>
              <a:gd name="connsiteX0" fmla="*/ 0 w 5930900"/>
              <a:gd name="connsiteY0" fmla="*/ 1343025 h 2022092"/>
              <a:gd name="connsiteX1" fmla="*/ 2413000 w 5930900"/>
              <a:gd name="connsiteY1" fmla="*/ 1943100 h 2022092"/>
              <a:gd name="connsiteX2" fmla="*/ 5930900 w 5930900"/>
              <a:gd name="connsiteY2" fmla="*/ 1644650 h 2022092"/>
              <a:gd name="connsiteX3" fmla="*/ 5810250 w 5930900"/>
              <a:gd name="connsiteY3" fmla="*/ 0 h 2022092"/>
              <a:gd name="connsiteX4" fmla="*/ 2841625 w 5930900"/>
              <a:gd name="connsiteY4" fmla="*/ 133350 h 2022092"/>
              <a:gd name="connsiteX5" fmla="*/ 0 w 5930900"/>
              <a:gd name="connsiteY5" fmla="*/ 1343025 h 2022092"/>
              <a:gd name="connsiteX0" fmla="*/ 0 w 5930900"/>
              <a:gd name="connsiteY0" fmla="*/ 1343025 h 2043378"/>
              <a:gd name="connsiteX1" fmla="*/ 2413000 w 5930900"/>
              <a:gd name="connsiteY1" fmla="*/ 1943100 h 2043378"/>
              <a:gd name="connsiteX2" fmla="*/ 5930900 w 5930900"/>
              <a:gd name="connsiteY2" fmla="*/ 1644650 h 2043378"/>
              <a:gd name="connsiteX3" fmla="*/ 5810250 w 5930900"/>
              <a:gd name="connsiteY3" fmla="*/ 0 h 2043378"/>
              <a:gd name="connsiteX4" fmla="*/ 2841625 w 5930900"/>
              <a:gd name="connsiteY4" fmla="*/ 133350 h 2043378"/>
              <a:gd name="connsiteX5" fmla="*/ 0 w 5930900"/>
              <a:gd name="connsiteY5" fmla="*/ 1343025 h 2043378"/>
              <a:gd name="connsiteX0" fmla="*/ 0 w 5930900"/>
              <a:gd name="connsiteY0" fmla="*/ 1343025 h 2043378"/>
              <a:gd name="connsiteX1" fmla="*/ 2413000 w 5930900"/>
              <a:gd name="connsiteY1" fmla="*/ 1943100 h 2043378"/>
              <a:gd name="connsiteX2" fmla="*/ 5930900 w 5930900"/>
              <a:gd name="connsiteY2" fmla="*/ 1644650 h 2043378"/>
              <a:gd name="connsiteX3" fmla="*/ 5810250 w 5930900"/>
              <a:gd name="connsiteY3" fmla="*/ 0 h 2043378"/>
              <a:gd name="connsiteX4" fmla="*/ 2841625 w 5930900"/>
              <a:gd name="connsiteY4" fmla="*/ 133350 h 2043378"/>
              <a:gd name="connsiteX5" fmla="*/ 0 w 5930900"/>
              <a:gd name="connsiteY5" fmla="*/ 1343025 h 2043378"/>
              <a:gd name="connsiteX0" fmla="*/ 0 w 5930900"/>
              <a:gd name="connsiteY0" fmla="*/ 1374726 h 2075079"/>
              <a:gd name="connsiteX1" fmla="*/ 2413000 w 5930900"/>
              <a:gd name="connsiteY1" fmla="*/ 1974801 h 2075079"/>
              <a:gd name="connsiteX2" fmla="*/ 5930900 w 5930900"/>
              <a:gd name="connsiteY2" fmla="*/ 1676351 h 2075079"/>
              <a:gd name="connsiteX3" fmla="*/ 5810250 w 5930900"/>
              <a:gd name="connsiteY3" fmla="*/ 31701 h 2075079"/>
              <a:gd name="connsiteX4" fmla="*/ 2841625 w 5930900"/>
              <a:gd name="connsiteY4" fmla="*/ 165051 h 2075079"/>
              <a:gd name="connsiteX5" fmla="*/ 0 w 5930900"/>
              <a:gd name="connsiteY5" fmla="*/ 1374726 h 2075079"/>
              <a:gd name="connsiteX0" fmla="*/ 0 w 5930900"/>
              <a:gd name="connsiteY0" fmla="*/ 1346768 h 2047121"/>
              <a:gd name="connsiteX1" fmla="*/ 2413000 w 5930900"/>
              <a:gd name="connsiteY1" fmla="*/ 1946843 h 2047121"/>
              <a:gd name="connsiteX2" fmla="*/ 5930900 w 5930900"/>
              <a:gd name="connsiteY2" fmla="*/ 1648393 h 2047121"/>
              <a:gd name="connsiteX3" fmla="*/ 5810250 w 5930900"/>
              <a:gd name="connsiteY3" fmla="*/ 3743 h 2047121"/>
              <a:gd name="connsiteX4" fmla="*/ 2794000 w 5930900"/>
              <a:gd name="connsiteY4" fmla="*/ 441893 h 2047121"/>
              <a:gd name="connsiteX5" fmla="*/ 0 w 5930900"/>
              <a:gd name="connsiteY5" fmla="*/ 1346768 h 2047121"/>
              <a:gd name="connsiteX0" fmla="*/ 0 w 5953125"/>
              <a:gd name="connsiteY0" fmla="*/ 1043003 h 1743356"/>
              <a:gd name="connsiteX1" fmla="*/ 2413000 w 5953125"/>
              <a:gd name="connsiteY1" fmla="*/ 1643078 h 1743356"/>
              <a:gd name="connsiteX2" fmla="*/ 5930900 w 5953125"/>
              <a:gd name="connsiteY2" fmla="*/ 1344628 h 1743356"/>
              <a:gd name="connsiteX3" fmla="*/ 5953125 w 5953125"/>
              <a:gd name="connsiteY3" fmla="*/ 52403 h 1743356"/>
              <a:gd name="connsiteX4" fmla="*/ 2794000 w 5953125"/>
              <a:gd name="connsiteY4" fmla="*/ 138128 h 1743356"/>
              <a:gd name="connsiteX5" fmla="*/ 0 w 5953125"/>
              <a:gd name="connsiteY5" fmla="*/ 1043003 h 1743356"/>
              <a:gd name="connsiteX0" fmla="*/ 0 w 5953125"/>
              <a:gd name="connsiteY0" fmla="*/ 1043003 h 1743356"/>
              <a:gd name="connsiteX1" fmla="*/ 2413000 w 5953125"/>
              <a:gd name="connsiteY1" fmla="*/ 1643078 h 1743356"/>
              <a:gd name="connsiteX2" fmla="*/ 5930900 w 5953125"/>
              <a:gd name="connsiteY2" fmla="*/ 1344628 h 1743356"/>
              <a:gd name="connsiteX3" fmla="*/ 5953125 w 5953125"/>
              <a:gd name="connsiteY3" fmla="*/ 52403 h 1743356"/>
              <a:gd name="connsiteX4" fmla="*/ 2794000 w 5953125"/>
              <a:gd name="connsiteY4" fmla="*/ 138128 h 1743356"/>
              <a:gd name="connsiteX5" fmla="*/ 0 w 5953125"/>
              <a:gd name="connsiteY5" fmla="*/ 1043003 h 1743356"/>
              <a:gd name="connsiteX0" fmla="*/ 0 w 5953125"/>
              <a:gd name="connsiteY0" fmla="*/ 1043003 h 1746875"/>
              <a:gd name="connsiteX1" fmla="*/ 2413000 w 5953125"/>
              <a:gd name="connsiteY1" fmla="*/ 1643078 h 1746875"/>
              <a:gd name="connsiteX2" fmla="*/ 5930900 w 5953125"/>
              <a:gd name="connsiteY2" fmla="*/ 1344628 h 1746875"/>
              <a:gd name="connsiteX3" fmla="*/ 5953125 w 5953125"/>
              <a:gd name="connsiteY3" fmla="*/ 52403 h 1746875"/>
              <a:gd name="connsiteX4" fmla="*/ 2794000 w 5953125"/>
              <a:gd name="connsiteY4" fmla="*/ 138128 h 1746875"/>
              <a:gd name="connsiteX5" fmla="*/ 0 w 5953125"/>
              <a:gd name="connsiteY5" fmla="*/ 1043003 h 1746875"/>
              <a:gd name="connsiteX0" fmla="*/ 0 w 5953125"/>
              <a:gd name="connsiteY0" fmla="*/ 1043003 h 1344640"/>
              <a:gd name="connsiteX1" fmla="*/ 2794000 w 5953125"/>
              <a:gd name="connsiteY1" fmla="*/ 662003 h 1344640"/>
              <a:gd name="connsiteX2" fmla="*/ 5930900 w 5953125"/>
              <a:gd name="connsiteY2" fmla="*/ 1344628 h 1344640"/>
              <a:gd name="connsiteX3" fmla="*/ 5953125 w 5953125"/>
              <a:gd name="connsiteY3" fmla="*/ 52403 h 1344640"/>
              <a:gd name="connsiteX4" fmla="*/ 2794000 w 5953125"/>
              <a:gd name="connsiteY4" fmla="*/ 138128 h 1344640"/>
              <a:gd name="connsiteX5" fmla="*/ 0 w 5953125"/>
              <a:gd name="connsiteY5" fmla="*/ 1043003 h 1344640"/>
              <a:gd name="connsiteX0" fmla="*/ 0 w 5953125"/>
              <a:gd name="connsiteY0" fmla="*/ 1043003 h 1344640"/>
              <a:gd name="connsiteX1" fmla="*/ 2794000 w 5953125"/>
              <a:gd name="connsiteY1" fmla="*/ 662003 h 1344640"/>
              <a:gd name="connsiteX2" fmla="*/ 5930900 w 5953125"/>
              <a:gd name="connsiteY2" fmla="*/ 1344628 h 1344640"/>
              <a:gd name="connsiteX3" fmla="*/ 5953125 w 5953125"/>
              <a:gd name="connsiteY3" fmla="*/ 52403 h 1344640"/>
              <a:gd name="connsiteX4" fmla="*/ 2794000 w 5953125"/>
              <a:gd name="connsiteY4" fmla="*/ 138128 h 1344640"/>
              <a:gd name="connsiteX5" fmla="*/ 0 w 5953125"/>
              <a:gd name="connsiteY5" fmla="*/ 1043003 h 1344640"/>
              <a:gd name="connsiteX0" fmla="*/ 0 w 5953125"/>
              <a:gd name="connsiteY0" fmla="*/ 1043003 h 1344646"/>
              <a:gd name="connsiteX1" fmla="*/ 2794000 w 5953125"/>
              <a:gd name="connsiteY1" fmla="*/ 662003 h 1344646"/>
              <a:gd name="connsiteX2" fmla="*/ 5930900 w 5953125"/>
              <a:gd name="connsiteY2" fmla="*/ 1344628 h 1344646"/>
              <a:gd name="connsiteX3" fmla="*/ 5953125 w 5953125"/>
              <a:gd name="connsiteY3" fmla="*/ 52403 h 1344646"/>
              <a:gd name="connsiteX4" fmla="*/ 2794000 w 5953125"/>
              <a:gd name="connsiteY4" fmla="*/ 138128 h 1344646"/>
              <a:gd name="connsiteX5" fmla="*/ 0 w 5953125"/>
              <a:gd name="connsiteY5" fmla="*/ 1043003 h 1344646"/>
              <a:gd name="connsiteX0" fmla="*/ 0 w 5953125"/>
              <a:gd name="connsiteY0" fmla="*/ 1043003 h 1043003"/>
              <a:gd name="connsiteX1" fmla="*/ 2794000 w 5953125"/>
              <a:gd name="connsiteY1" fmla="*/ 662003 h 1043003"/>
              <a:gd name="connsiteX2" fmla="*/ 5902325 w 5953125"/>
              <a:gd name="connsiteY2" fmla="*/ 896953 h 1043003"/>
              <a:gd name="connsiteX3" fmla="*/ 5953125 w 5953125"/>
              <a:gd name="connsiteY3" fmla="*/ 52403 h 1043003"/>
              <a:gd name="connsiteX4" fmla="*/ 2794000 w 5953125"/>
              <a:gd name="connsiteY4" fmla="*/ 138128 h 1043003"/>
              <a:gd name="connsiteX5" fmla="*/ 0 w 5953125"/>
              <a:gd name="connsiteY5" fmla="*/ 1043003 h 1043003"/>
              <a:gd name="connsiteX0" fmla="*/ 0 w 5953125"/>
              <a:gd name="connsiteY0" fmla="*/ 1043003 h 1043003"/>
              <a:gd name="connsiteX1" fmla="*/ 2794000 w 5953125"/>
              <a:gd name="connsiteY1" fmla="*/ 662003 h 1043003"/>
              <a:gd name="connsiteX2" fmla="*/ 5902325 w 5953125"/>
              <a:gd name="connsiteY2" fmla="*/ 896953 h 1043003"/>
              <a:gd name="connsiteX3" fmla="*/ 5953125 w 5953125"/>
              <a:gd name="connsiteY3" fmla="*/ 52403 h 1043003"/>
              <a:gd name="connsiteX4" fmla="*/ 2794000 w 5953125"/>
              <a:gd name="connsiteY4" fmla="*/ 138128 h 1043003"/>
              <a:gd name="connsiteX5" fmla="*/ 0 w 5953125"/>
              <a:gd name="connsiteY5" fmla="*/ 1043003 h 1043003"/>
              <a:gd name="connsiteX0" fmla="*/ 0 w 5953125"/>
              <a:gd name="connsiteY0" fmla="*/ 1024370 h 1024370"/>
              <a:gd name="connsiteX1" fmla="*/ 2794000 w 5953125"/>
              <a:gd name="connsiteY1" fmla="*/ 643370 h 1024370"/>
              <a:gd name="connsiteX2" fmla="*/ 5902325 w 5953125"/>
              <a:gd name="connsiteY2" fmla="*/ 878320 h 1024370"/>
              <a:gd name="connsiteX3" fmla="*/ 5953125 w 5953125"/>
              <a:gd name="connsiteY3" fmla="*/ 33770 h 1024370"/>
              <a:gd name="connsiteX4" fmla="*/ 2794000 w 5953125"/>
              <a:gd name="connsiteY4" fmla="*/ 119495 h 1024370"/>
              <a:gd name="connsiteX5" fmla="*/ 0 w 5953125"/>
              <a:gd name="connsiteY5" fmla="*/ 1024370 h 1024370"/>
              <a:gd name="connsiteX0" fmla="*/ 0 w 5953125"/>
              <a:gd name="connsiteY0" fmla="*/ 1024370 h 1024370"/>
              <a:gd name="connsiteX1" fmla="*/ 2794000 w 5953125"/>
              <a:gd name="connsiteY1" fmla="*/ 643370 h 1024370"/>
              <a:gd name="connsiteX2" fmla="*/ 5902325 w 5953125"/>
              <a:gd name="connsiteY2" fmla="*/ 878320 h 1024370"/>
              <a:gd name="connsiteX3" fmla="*/ 5953125 w 5953125"/>
              <a:gd name="connsiteY3" fmla="*/ 33770 h 1024370"/>
              <a:gd name="connsiteX4" fmla="*/ 2794000 w 5953125"/>
              <a:gd name="connsiteY4" fmla="*/ 119495 h 1024370"/>
              <a:gd name="connsiteX5" fmla="*/ 0 w 5953125"/>
              <a:gd name="connsiteY5" fmla="*/ 1024370 h 1024370"/>
              <a:gd name="connsiteX0" fmla="*/ 0 w 5953125"/>
              <a:gd name="connsiteY0" fmla="*/ 1024370 h 1024370"/>
              <a:gd name="connsiteX1" fmla="*/ 2794000 w 5953125"/>
              <a:gd name="connsiteY1" fmla="*/ 643370 h 1024370"/>
              <a:gd name="connsiteX2" fmla="*/ 5902325 w 5953125"/>
              <a:gd name="connsiteY2" fmla="*/ 878320 h 1024370"/>
              <a:gd name="connsiteX3" fmla="*/ 5953125 w 5953125"/>
              <a:gd name="connsiteY3" fmla="*/ 33770 h 1024370"/>
              <a:gd name="connsiteX4" fmla="*/ 2794000 w 5953125"/>
              <a:gd name="connsiteY4" fmla="*/ 119495 h 1024370"/>
              <a:gd name="connsiteX5" fmla="*/ 0 w 5953125"/>
              <a:gd name="connsiteY5" fmla="*/ 1024370 h 102437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5953125" h="1024370">
                <a:moveTo>
                  <a:pt x="0" y="1024370"/>
                </a:moveTo>
                <a:cubicBezTo>
                  <a:pt x="1450445" y="733857"/>
                  <a:pt x="1634067" y="744970"/>
                  <a:pt x="2794000" y="643370"/>
                </a:cubicBezTo>
                <a:cubicBezTo>
                  <a:pt x="4903258" y="589924"/>
                  <a:pt x="4950355" y="682528"/>
                  <a:pt x="5902325" y="878320"/>
                </a:cubicBezTo>
                <a:lnTo>
                  <a:pt x="5953125" y="33770"/>
                </a:lnTo>
                <a:cubicBezTo>
                  <a:pt x="4226983" y="-4330"/>
                  <a:pt x="4432830" y="-44018"/>
                  <a:pt x="2794000" y="119495"/>
                </a:cubicBezTo>
                <a:cubicBezTo>
                  <a:pt x="1634067" y="322695"/>
                  <a:pt x="1556808" y="303645"/>
                  <a:pt x="0" y="1024370"/>
                </a:cubicBezTo>
                <a:close/>
              </a:path>
            </a:pathLst>
          </a:custGeom>
          <a:gradFill flip="none" rotWithShape="1">
            <a:gsLst>
              <a:gs pos="0">
                <a:schemeClr val="accent1">
                  <a:lumMod val="50000"/>
                </a:schemeClr>
              </a:gs>
              <a:gs pos="75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42" name="Picture 5" descr="C:\Users\shorr\Desktop\SU-35_Fighter_1.jpg"/>
          <p:cNvPicPr>
            <a:picLocks noChangeAspect="1" noChangeArrowheads="1"/>
          </p:cNvPicPr>
          <p:nvPr/>
        </p:nvPicPr>
        <p:blipFill>
          <a:blip r:embed="rId7" cstate="screen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backgroundRemoval t="17620" b="77346" l="462" r="99077">
                        <a14:foregroundMark x1="40923" y1="43936" x2="36462" y2="42792"/>
                        <a14:foregroundMark x1="16923" y1="48513" x2="22615" y2="45995"/>
                        <a14:foregroundMark x1="24154" y1="45080" x2="28462" y2="42563"/>
                        <a14:foregroundMark x1="29385" y1="42792" x2="34154" y2="42334"/>
                        <a14:foregroundMark x1="29385" y1="42334" x2="31077" y2="42105"/>
                        <a14:foregroundMark x1="28769" y1="42563" x2="16615" y2="48513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882692">
            <a:off x="7416683" y="2670434"/>
            <a:ext cx="1109956" cy="7838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143" name="Group 142"/>
          <p:cNvGrpSpPr/>
          <p:nvPr/>
        </p:nvGrpSpPr>
        <p:grpSpPr>
          <a:xfrm>
            <a:off x="1134903" y="3257513"/>
            <a:ext cx="909063" cy="662476"/>
            <a:chOff x="1491841" y="6042136"/>
            <a:chExt cx="909063" cy="662476"/>
          </a:xfrm>
        </p:grpSpPr>
        <p:sp>
          <p:nvSpPr>
            <p:cNvPr id="144" name="Line 56"/>
            <p:cNvSpPr>
              <a:spLocks noChangeShapeType="1"/>
            </p:cNvSpPr>
            <p:nvPr/>
          </p:nvSpPr>
          <p:spPr bwMode="auto">
            <a:xfrm flipH="1">
              <a:off x="1491841" y="6042136"/>
              <a:ext cx="304800" cy="152400"/>
            </a:xfrm>
            <a:prstGeom prst="line">
              <a:avLst/>
            </a:prstGeom>
            <a:noFill/>
            <a:ln w="28575">
              <a:solidFill>
                <a:srgbClr val="FF0000"/>
              </a:solidFill>
              <a:round/>
              <a:headEnd/>
              <a:tailEnd/>
            </a:ln>
            <a:effectLst>
              <a:glow rad="101600">
                <a:srgbClr val="FFFF00">
                  <a:alpha val="60000"/>
                </a:srgbClr>
              </a:glow>
              <a:outerShdw dist="35921" dir="2700000" algn="ctr" rotWithShape="0">
                <a:schemeClr val="bg2"/>
              </a:outerShdw>
            </a:effectLst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>
                <a:solidFill>
                  <a:schemeClr val="accent1">
                    <a:lumMod val="50000"/>
                  </a:schemeClr>
                </a:solidFill>
              </a:endParaRPr>
            </a:p>
          </p:txBody>
        </p:sp>
        <p:sp>
          <p:nvSpPr>
            <p:cNvPr id="145" name="Line 58"/>
            <p:cNvSpPr>
              <a:spLocks noChangeShapeType="1"/>
            </p:cNvSpPr>
            <p:nvPr/>
          </p:nvSpPr>
          <p:spPr bwMode="auto">
            <a:xfrm>
              <a:off x="1644241" y="6118336"/>
              <a:ext cx="191450" cy="322616"/>
            </a:xfrm>
            <a:prstGeom prst="line">
              <a:avLst/>
            </a:prstGeom>
            <a:noFill/>
            <a:ln w="28575">
              <a:solidFill>
                <a:srgbClr val="FF0000"/>
              </a:solidFill>
              <a:round/>
              <a:headEnd type="triangle" w="med" len="med"/>
              <a:tailEnd type="triangle" w="med" len="med"/>
            </a:ln>
            <a:effectLst>
              <a:glow rad="101600">
                <a:srgbClr val="FFFF00">
                  <a:alpha val="60000"/>
                </a:srgbClr>
              </a:glow>
              <a:outerShdw dist="35921" dir="2700000" algn="ctr" rotWithShape="0">
                <a:schemeClr val="bg2"/>
              </a:outerShdw>
            </a:effectLst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>
                <a:solidFill>
                  <a:schemeClr val="accent1">
                    <a:lumMod val="50000"/>
                  </a:schemeClr>
                </a:solidFill>
              </a:endParaRPr>
            </a:p>
          </p:txBody>
        </p:sp>
        <p:sp>
          <p:nvSpPr>
            <p:cNvPr id="146" name="Text Box 59"/>
            <p:cNvSpPr txBox="1">
              <a:spLocks noChangeArrowheads="1"/>
            </p:cNvSpPr>
            <p:nvPr/>
          </p:nvSpPr>
          <p:spPr bwMode="auto">
            <a:xfrm>
              <a:off x="1977390" y="6242947"/>
              <a:ext cx="423514" cy="461665"/>
            </a:xfrm>
            <a:prstGeom prst="rect">
              <a:avLst/>
            </a:prstGeom>
            <a:noFill/>
            <a:ln w="28575" algn="ctr">
              <a:noFill/>
              <a:miter lim="800000"/>
              <a:headEnd/>
              <a:tailEnd/>
            </a:ln>
            <a:effectLst>
              <a:glow rad="101600">
                <a:srgbClr val="FFFF00">
                  <a:alpha val="60000"/>
                </a:srgbClr>
              </a:glow>
              <a:outerShdw dist="35921" dir="2700000" algn="ctr" rotWithShape="0">
                <a:schemeClr val="bg2"/>
              </a:outerShdw>
            </a:effectLst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 sz="2400" b="1">
                  <a:solidFill>
                    <a:schemeClr val="tx1"/>
                  </a:solidFill>
                  <a:latin typeface="Times New Roman" pitchFamily="18" charset="0"/>
                </a:defRPr>
              </a:lvl1pPr>
              <a:lvl2pPr marL="742950" indent="-285750" eaLnBrk="0" hangingPunct="0">
                <a:defRPr sz="2400" b="1">
                  <a:solidFill>
                    <a:schemeClr val="tx1"/>
                  </a:solidFill>
                  <a:latin typeface="Times New Roman" pitchFamily="18" charset="0"/>
                </a:defRPr>
              </a:lvl2pPr>
              <a:lvl3pPr marL="1143000" indent="-228600" eaLnBrk="0" hangingPunct="0">
                <a:defRPr sz="2400" b="1">
                  <a:solidFill>
                    <a:schemeClr val="tx1"/>
                  </a:solidFill>
                  <a:latin typeface="Times New Roman" pitchFamily="18" charset="0"/>
                </a:defRPr>
              </a:lvl3pPr>
              <a:lvl4pPr marL="1600200" indent="-228600" eaLnBrk="0" hangingPunct="0">
                <a:defRPr sz="2400" b="1">
                  <a:solidFill>
                    <a:schemeClr val="tx1"/>
                  </a:solidFill>
                  <a:latin typeface="Times New Roman" pitchFamily="18" charset="0"/>
                </a:defRPr>
              </a:lvl4pPr>
              <a:lvl5pPr marL="2057400" indent="-228600" eaLnBrk="0" hangingPunct="0">
                <a:defRPr sz="2400" b="1">
                  <a:solidFill>
                    <a:schemeClr val="tx1"/>
                  </a:solidFill>
                  <a:latin typeface="Times New Roman" pitchFamily="18" charset="0"/>
                </a:defRPr>
              </a:lvl5pPr>
              <a:lvl6pPr marL="25146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chemeClr val="tx1"/>
                  </a:solidFill>
                  <a:latin typeface="Times New Roman" pitchFamily="18" charset="0"/>
                </a:defRPr>
              </a:lvl6pPr>
              <a:lvl7pPr marL="29718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chemeClr val="tx1"/>
                  </a:solidFill>
                  <a:latin typeface="Times New Roman" pitchFamily="18" charset="0"/>
                </a:defRPr>
              </a:lvl7pPr>
              <a:lvl8pPr marL="34290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chemeClr val="tx1"/>
                  </a:solidFill>
                  <a:latin typeface="Times New Roman" pitchFamily="18" charset="0"/>
                </a:defRPr>
              </a:lvl8pPr>
              <a:lvl9pPr marL="38862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chemeClr val="tx1"/>
                  </a:solidFill>
                  <a:latin typeface="Times New Roman" pitchFamily="18" charset="0"/>
                </a:defRPr>
              </a:lvl9pPr>
            </a:lstStyle>
            <a:p>
              <a:pPr eaLnBrk="1" hangingPunct="1"/>
              <a:r>
                <a:rPr lang="en-US" dirty="0" err="1">
                  <a:solidFill>
                    <a:srgbClr val="FF0000"/>
                  </a:solidFill>
                  <a:effectLst>
                    <a:glow rad="127000">
                      <a:srgbClr val="FFFF00"/>
                    </a:glow>
                  </a:effectLst>
                  <a:latin typeface="+mj-lt"/>
                </a:rPr>
                <a:t>h</a:t>
              </a:r>
              <a:r>
                <a:rPr lang="en-US" baseline="-25000" dirty="0" err="1">
                  <a:solidFill>
                    <a:srgbClr val="FF0000"/>
                  </a:solidFill>
                  <a:effectLst>
                    <a:glow rad="127000">
                      <a:srgbClr val="FFFF00"/>
                    </a:glow>
                  </a:effectLst>
                  <a:latin typeface="+mj-lt"/>
                </a:rPr>
                <a:t>r</a:t>
              </a:r>
              <a:endParaRPr lang="en-US" baseline="-25000" dirty="0">
                <a:solidFill>
                  <a:srgbClr val="FF0000"/>
                </a:solidFill>
                <a:effectLst>
                  <a:glow rad="127000">
                    <a:srgbClr val="FFFF00"/>
                  </a:glow>
                </a:effectLst>
                <a:latin typeface="+mj-lt"/>
              </a:endParaRPr>
            </a:p>
          </p:txBody>
        </p:sp>
      </p:grpSp>
      <p:grpSp>
        <p:nvGrpSpPr>
          <p:cNvPr id="147" name="Group 146"/>
          <p:cNvGrpSpPr/>
          <p:nvPr/>
        </p:nvGrpSpPr>
        <p:grpSpPr>
          <a:xfrm>
            <a:off x="7531469" y="3036029"/>
            <a:ext cx="882412" cy="916192"/>
            <a:chOff x="7888407" y="5820652"/>
            <a:chExt cx="882412" cy="916192"/>
          </a:xfrm>
        </p:grpSpPr>
        <p:sp>
          <p:nvSpPr>
            <p:cNvPr id="148" name="Text Box 63"/>
            <p:cNvSpPr txBox="1">
              <a:spLocks noChangeArrowheads="1"/>
            </p:cNvSpPr>
            <p:nvPr/>
          </p:nvSpPr>
          <p:spPr bwMode="auto">
            <a:xfrm>
              <a:off x="7963786" y="6279644"/>
              <a:ext cx="422275" cy="45720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FF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 sz="2400" b="1">
                  <a:solidFill>
                    <a:schemeClr val="tx1"/>
                  </a:solidFill>
                  <a:latin typeface="Times New Roman" pitchFamily="18" charset="0"/>
                </a:defRPr>
              </a:lvl1pPr>
              <a:lvl2pPr marL="742950" indent="-285750" eaLnBrk="0" hangingPunct="0">
                <a:defRPr sz="2400" b="1">
                  <a:solidFill>
                    <a:schemeClr val="tx1"/>
                  </a:solidFill>
                  <a:latin typeface="Times New Roman" pitchFamily="18" charset="0"/>
                </a:defRPr>
              </a:lvl2pPr>
              <a:lvl3pPr marL="1143000" indent="-228600" eaLnBrk="0" hangingPunct="0">
                <a:defRPr sz="2400" b="1">
                  <a:solidFill>
                    <a:schemeClr val="tx1"/>
                  </a:solidFill>
                  <a:latin typeface="Times New Roman" pitchFamily="18" charset="0"/>
                </a:defRPr>
              </a:lvl3pPr>
              <a:lvl4pPr marL="1600200" indent="-228600" eaLnBrk="0" hangingPunct="0">
                <a:defRPr sz="2400" b="1">
                  <a:solidFill>
                    <a:schemeClr val="tx1"/>
                  </a:solidFill>
                  <a:latin typeface="Times New Roman" pitchFamily="18" charset="0"/>
                </a:defRPr>
              </a:lvl4pPr>
              <a:lvl5pPr marL="2057400" indent="-228600" eaLnBrk="0" hangingPunct="0">
                <a:defRPr sz="2400" b="1">
                  <a:solidFill>
                    <a:schemeClr val="tx1"/>
                  </a:solidFill>
                  <a:latin typeface="Times New Roman" pitchFamily="18" charset="0"/>
                </a:defRPr>
              </a:lvl5pPr>
              <a:lvl6pPr marL="25146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chemeClr val="tx1"/>
                  </a:solidFill>
                  <a:latin typeface="Times New Roman" pitchFamily="18" charset="0"/>
                </a:defRPr>
              </a:lvl6pPr>
              <a:lvl7pPr marL="29718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chemeClr val="tx1"/>
                  </a:solidFill>
                  <a:latin typeface="Times New Roman" pitchFamily="18" charset="0"/>
                </a:defRPr>
              </a:lvl7pPr>
              <a:lvl8pPr marL="34290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chemeClr val="tx1"/>
                  </a:solidFill>
                  <a:latin typeface="Times New Roman" pitchFamily="18" charset="0"/>
                </a:defRPr>
              </a:lvl8pPr>
              <a:lvl9pPr marL="38862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chemeClr val="tx1"/>
                  </a:solidFill>
                  <a:latin typeface="Times New Roman" pitchFamily="18" charset="0"/>
                </a:defRPr>
              </a:lvl9pPr>
            </a:lstStyle>
            <a:p>
              <a:pPr eaLnBrk="1" hangingPunct="1"/>
              <a:r>
                <a:rPr lang="en-US" dirty="0" err="1">
                  <a:solidFill>
                    <a:srgbClr val="FF0000"/>
                  </a:solidFill>
                  <a:effectLst>
                    <a:glow rad="101600">
                      <a:srgbClr val="FFFF00">
                        <a:alpha val="60000"/>
                      </a:srgbClr>
                    </a:glow>
                  </a:effectLst>
                  <a:latin typeface="+mj-lt"/>
                </a:rPr>
                <a:t>h</a:t>
              </a:r>
              <a:r>
                <a:rPr lang="en-US" baseline="-25000" dirty="0" err="1">
                  <a:solidFill>
                    <a:srgbClr val="FF0000"/>
                  </a:solidFill>
                  <a:effectLst>
                    <a:glow rad="101600">
                      <a:srgbClr val="FFFF00">
                        <a:alpha val="60000"/>
                      </a:srgbClr>
                    </a:glow>
                  </a:effectLst>
                  <a:latin typeface="+mj-lt"/>
                </a:rPr>
                <a:t>t</a:t>
              </a:r>
              <a:endParaRPr lang="en-US" baseline="-25000" dirty="0">
                <a:solidFill>
                  <a:srgbClr val="FF0000"/>
                </a:solidFill>
                <a:effectLst>
                  <a:glow rad="101600">
                    <a:srgbClr val="FFFF00">
                      <a:alpha val="60000"/>
                    </a:srgbClr>
                  </a:glow>
                </a:effectLst>
                <a:latin typeface="+mj-lt"/>
              </a:endParaRPr>
            </a:p>
          </p:txBody>
        </p:sp>
        <p:sp>
          <p:nvSpPr>
            <p:cNvPr id="149" name="Line 64"/>
            <p:cNvSpPr>
              <a:spLocks noChangeShapeType="1"/>
            </p:cNvSpPr>
            <p:nvPr/>
          </p:nvSpPr>
          <p:spPr bwMode="auto">
            <a:xfrm rot="270307" flipH="1" flipV="1">
              <a:off x="7888407" y="5820652"/>
              <a:ext cx="882412" cy="285632"/>
            </a:xfrm>
            <a:prstGeom prst="line">
              <a:avLst/>
            </a:prstGeom>
            <a:noFill/>
            <a:ln w="28575">
              <a:solidFill>
                <a:srgbClr val="FF0000"/>
              </a:solidFill>
              <a:round/>
              <a:headEnd/>
              <a:tailEnd/>
            </a:ln>
            <a:effectLst>
              <a:glow rad="101600">
                <a:srgbClr val="FFFF00">
                  <a:alpha val="60000"/>
                </a:srgbClr>
              </a:glow>
              <a:outerShdw dist="35921" dir="2700000" algn="ctr" rotWithShape="0">
                <a:schemeClr val="bg2"/>
              </a:outerShdw>
            </a:effectLst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50" name="Line 62"/>
            <p:cNvSpPr>
              <a:spLocks noChangeShapeType="1"/>
            </p:cNvSpPr>
            <p:nvPr/>
          </p:nvSpPr>
          <p:spPr bwMode="auto">
            <a:xfrm rot="270307" flipH="1">
              <a:off x="8264905" y="5978942"/>
              <a:ext cx="110034" cy="287511"/>
            </a:xfrm>
            <a:prstGeom prst="line">
              <a:avLst/>
            </a:prstGeom>
            <a:noFill/>
            <a:ln w="19050">
              <a:solidFill>
                <a:srgbClr val="FF0000"/>
              </a:solidFill>
              <a:round/>
              <a:headEnd type="triangle" w="med" len="med"/>
              <a:tailEnd type="triangle" w="med" len="med"/>
            </a:ln>
            <a:effectLst>
              <a:glow rad="101600">
                <a:srgbClr val="FFFF00">
                  <a:alpha val="60000"/>
                </a:srgbClr>
              </a:glow>
              <a:outerShdw dist="35921" dir="2700000" algn="ctr" rotWithShape="0">
                <a:schemeClr val="bg2"/>
              </a:outerShdw>
            </a:effectLst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</p:grpSp>
      <p:sp>
        <p:nvSpPr>
          <p:cNvPr id="151" name="Text Box 54"/>
          <p:cNvSpPr txBox="1">
            <a:spLocks noChangeArrowheads="1"/>
          </p:cNvSpPr>
          <p:nvPr/>
        </p:nvSpPr>
        <p:spPr bwMode="auto">
          <a:xfrm>
            <a:off x="648379" y="1571612"/>
            <a:ext cx="5777415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FF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 sz="2400" b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 b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 b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 b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 b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/>
            <a:r>
              <a:rPr lang="en-US" dirty="0">
                <a:solidFill>
                  <a:schemeClr val="tx2"/>
                </a:solidFill>
                <a:latin typeface="+mj-lt"/>
              </a:rPr>
              <a:t>La </a:t>
            </a:r>
            <a:r>
              <a:rPr lang="en-US" dirty="0" err="1">
                <a:solidFill>
                  <a:schemeClr val="tx2"/>
                </a:solidFill>
                <a:latin typeface="+mj-lt"/>
              </a:rPr>
              <a:t>onda</a:t>
            </a:r>
            <a:r>
              <a:rPr lang="en-US" dirty="0">
                <a:solidFill>
                  <a:schemeClr val="tx2"/>
                </a:solidFill>
                <a:latin typeface="+mj-lt"/>
              </a:rPr>
              <a:t> EM de radar se </a:t>
            </a:r>
            <a:r>
              <a:rPr lang="en-US" dirty="0" err="1">
                <a:solidFill>
                  <a:schemeClr val="tx2"/>
                </a:solidFill>
                <a:latin typeface="+mj-lt"/>
              </a:rPr>
              <a:t>curva</a:t>
            </a:r>
            <a:r>
              <a:rPr lang="en-US" dirty="0">
                <a:solidFill>
                  <a:schemeClr val="tx2"/>
                </a:solidFill>
                <a:latin typeface="+mj-lt"/>
              </a:rPr>
              <a:t> </a:t>
            </a:r>
            <a:r>
              <a:rPr lang="en-US" dirty="0" err="1">
                <a:solidFill>
                  <a:schemeClr val="tx2"/>
                </a:solidFill>
                <a:latin typeface="+mj-lt"/>
              </a:rPr>
              <a:t>por</a:t>
            </a:r>
            <a:r>
              <a:rPr lang="en-US" dirty="0">
                <a:solidFill>
                  <a:schemeClr val="tx2"/>
                </a:solidFill>
                <a:latin typeface="+mj-lt"/>
              </a:rPr>
              <a:t> </a:t>
            </a:r>
            <a:r>
              <a:rPr lang="en-US" dirty="0" err="1">
                <a:solidFill>
                  <a:schemeClr val="tx2"/>
                </a:solidFill>
                <a:latin typeface="+mj-lt"/>
              </a:rPr>
              <a:t>refracción</a:t>
            </a:r>
            <a:endParaRPr lang="en-US" dirty="0">
              <a:solidFill>
                <a:schemeClr val="tx2"/>
              </a:solidFill>
              <a:latin typeface="+mj-lt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52" name="TextBox 151"/>
              <p:cNvSpPr txBox="1"/>
              <p:nvPr/>
            </p:nvSpPr>
            <p:spPr>
              <a:xfrm>
                <a:off x="2878220" y="3438581"/>
                <a:ext cx="3284041" cy="428002"/>
              </a:xfrm>
              <a:prstGeom prst="rect">
                <a:avLst/>
              </a:prstGeom>
              <a:solidFill>
                <a:schemeClr val="accent1">
                  <a:lumMod val="20000"/>
                  <a:lumOff val="80000"/>
                </a:schemeClr>
              </a:solidFill>
              <a:ln w="19050">
                <a:solidFill>
                  <a:schemeClr val="tx1"/>
                </a:solidFill>
              </a:ln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b="1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b="1" i="1" smtClean="0">
                              <a:latin typeface="Cambria Math"/>
                            </a:rPr>
                            <m:t>𝑹</m:t>
                          </m:r>
                        </m:e>
                        <m:sub>
                          <m:r>
                            <a:rPr lang="en-US" b="1" i="1" smtClean="0">
                              <a:latin typeface="Cambria Math"/>
                            </a:rPr>
                            <m:t>𝑳𝑶𝑺</m:t>
                          </m:r>
                          <m:r>
                            <a:rPr lang="en-US" b="1" i="1" smtClean="0">
                              <a:latin typeface="Cambria Math"/>
                            </a:rPr>
                            <m:t>−</m:t>
                          </m:r>
                          <m:r>
                            <a:rPr lang="en-US" b="1" i="1" smtClean="0">
                              <a:latin typeface="Cambria Math"/>
                            </a:rPr>
                            <m:t>𝑹𝒂𝒅𝒂𝒓</m:t>
                          </m:r>
                        </m:sub>
                      </m:sSub>
                      <m:r>
                        <a:rPr lang="en-US" b="1" i="1" smtClean="0">
                          <a:latin typeface="Cambria Math"/>
                        </a:rPr>
                        <m:t>=</m:t>
                      </m:r>
                      <m:rad>
                        <m:radPr>
                          <m:degHide m:val="on"/>
                          <m:ctrlPr>
                            <a:rPr lang="en-US" b="1" i="1" smtClean="0">
                              <a:latin typeface="Cambria Math" panose="02040503050406030204" pitchFamily="18" charset="0"/>
                            </a:rPr>
                          </m:ctrlPr>
                        </m:radPr>
                        <m:deg/>
                        <m:e>
                          <m:r>
                            <a:rPr lang="en-US" b="1" i="1" smtClean="0">
                              <a:latin typeface="Cambria Math"/>
                            </a:rPr>
                            <m:t>𝟏𝟕</m:t>
                          </m:r>
                          <m:sSub>
                            <m:sSubPr>
                              <m:ctrlPr>
                                <a:rPr lang="en-US" b="1" i="1" smtClean="0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n-US" b="1" i="1" smtClean="0">
                                  <a:latin typeface="Cambria Math"/>
                                </a:rPr>
                                <m:t>𝒉</m:t>
                              </m:r>
                            </m:e>
                            <m:sub>
                              <m:r>
                                <a:rPr lang="en-US" b="1" i="1" smtClean="0">
                                  <a:latin typeface="Cambria Math"/>
                                </a:rPr>
                                <m:t>𝒕</m:t>
                              </m:r>
                            </m:sub>
                          </m:sSub>
                        </m:e>
                      </m:rad>
                      <m:r>
                        <a:rPr lang="en-US" b="1" i="1" smtClean="0">
                          <a:latin typeface="Cambria Math"/>
                        </a:rPr>
                        <m:t>+</m:t>
                      </m:r>
                      <m:rad>
                        <m:radPr>
                          <m:degHide m:val="on"/>
                          <m:ctrlPr>
                            <a:rPr lang="en-US" b="1" i="1" smtClean="0">
                              <a:latin typeface="Cambria Math" panose="02040503050406030204" pitchFamily="18" charset="0"/>
                            </a:rPr>
                          </m:ctrlPr>
                        </m:radPr>
                        <m:deg/>
                        <m:e>
                          <m:r>
                            <a:rPr lang="en-US" b="1" i="1" smtClean="0">
                              <a:latin typeface="Cambria Math"/>
                            </a:rPr>
                            <m:t>𝟏𝟕</m:t>
                          </m:r>
                          <m:sSub>
                            <m:sSubPr>
                              <m:ctrlPr>
                                <a:rPr lang="en-US" b="1" i="1" smtClean="0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n-US" b="1" i="1" smtClean="0">
                                  <a:latin typeface="Cambria Math"/>
                                </a:rPr>
                                <m:t>𝒉</m:t>
                              </m:r>
                            </m:e>
                            <m:sub>
                              <m:r>
                                <a:rPr lang="en-US" b="1" i="1" smtClean="0">
                                  <a:latin typeface="Cambria Math"/>
                                </a:rPr>
                                <m:t>𝒓</m:t>
                              </m:r>
                            </m:sub>
                          </m:sSub>
                        </m:e>
                      </m:rad>
                    </m:oMath>
                  </m:oMathPara>
                </a14:m>
                <a:endParaRPr lang="en-US" b="1" dirty="0"/>
              </a:p>
            </p:txBody>
          </p:sp>
        </mc:Choice>
        <mc:Fallback xmlns="">
          <p:sp>
            <p:nvSpPr>
              <p:cNvPr id="152" name="TextBox 15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878220" y="3438581"/>
                <a:ext cx="3284041" cy="428002"/>
              </a:xfrm>
              <a:prstGeom prst="rect">
                <a:avLst/>
              </a:prstGeom>
              <a:blipFill rotWithShape="1">
                <a:blip r:embed="rId11"/>
                <a:stretch>
                  <a:fillRect/>
                </a:stretch>
              </a:blipFill>
              <a:ln w="19050">
                <a:solidFill>
                  <a:schemeClr val="tx1"/>
                </a:solidFill>
              </a:ln>
            </p:spPr>
            <p:txBody>
              <a:bodyPr/>
              <a:lstStyle/>
              <a:p>
                <a:r>
                  <a:rPr lang="en-US" dirty="0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53" name="Chord 152"/>
          <p:cNvSpPr/>
          <p:nvPr/>
        </p:nvSpPr>
        <p:spPr>
          <a:xfrm rot="5400000">
            <a:off x="2818027" y="2593669"/>
            <a:ext cx="3994146" cy="8839199"/>
          </a:xfrm>
          <a:prstGeom prst="chord">
            <a:avLst>
              <a:gd name="adj1" fmla="val 6296467"/>
              <a:gd name="adj2" fmla="val 15354674"/>
            </a:avLst>
          </a:prstGeom>
          <a:solidFill>
            <a:schemeClr val="accent3">
              <a:lumMod val="60000"/>
              <a:lumOff val="40000"/>
            </a:schemeClr>
          </a:solidFill>
          <a:ln>
            <a:solidFill>
              <a:schemeClr val="accent3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54" name="Picture 5" descr="C:\Users\shorr\Desktop\SU-35_Fighter_1.jpg"/>
          <p:cNvPicPr>
            <a:picLocks noChangeAspect="1" noChangeArrowheads="1"/>
          </p:cNvPicPr>
          <p:nvPr/>
        </p:nvPicPr>
        <p:blipFill>
          <a:blip r:embed="rId7" cstate="screen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backgroundRemoval t="17620" b="77346" l="462" r="99077">
                        <a14:foregroundMark x1="40923" y1="43936" x2="36462" y2="42792"/>
                        <a14:foregroundMark x1="16923" y1="48513" x2="22615" y2="45995"/>
                        <a14:foregroundMark x1="24154" y1="45080" x2="28462" y2="42563"/>
                        <a14:foregroundMark x1="29385" y1="42792" x2="34154" y2="42334"/>
                        <a14:foregroundMark x1="29385" y1="42334" x2="31077" y2="42105"/>
                        <a14:foregroundMark x1="28769" y1="42563" x2="16615" y2="48513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882692">
            <a:off x="6898149" y="4505054"/>
            <a:ext cx="1109956" cy="7838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155" name="Group 154"/>
          <p:cNvGrpSpPr/>
          <p:nvPr/>
        </p:nvGrpSpPr>
        <p:grpSpPr>
          <a:xfrm>
            <a:off x="6916169" y="4830144"/>
            <a:ext cx="882412" cy="961912"/>
            <a:chOff x="7941747" y="5774932"/>
            <a:chExt cx="882412" cy="961912"/>
          </a:xfrm>
        </p:grpSpPr>
        <p:sp>
          <p:nvSpPr>
            <p:cNvPr id="156" name="Text Box 63"/>
            <p:cNvSpPr txBox="1">
              <a:spLocks noChangeArrowheads="1"/>
            </p:cNvSpPr>
            <p:nvPr/>
          </p:nvSpPr>
          <p:spPr bwMode="auto">
            <a:xfrm>
              <a:off x="7963786" y="6279644"/>
              <a:ext cx="422275" cy="45720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FF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 sz="2400" b="1">
                  <a:solidFill>
                    <a:schemeClr val="tx1"/>
                  </a:solidFill>
                  <a:latin typeface="Times New Roman" pitchFamily="18" charset="0"/>
                </a:defRPr>
              </a:lvl1pPr>
              <a:lvl2pPr marL="742950" indent="-285750" eaLnBrk="0" hangingPunct="0">
                <a:defRPr sz="2400" b="1">
                  <a:solidFill>
                    <a:schemeClr val="tx1"/>
                  </a:solidFill>
                  <a:latin typeface="Times New Roman" pitchFamily="18" charset="0"/>
                </a:defRPr>
              </a:lvl2pPr>
              <a:lvl3pPr marL="1143000" indent="-228600" eaLnBrk="0" hangingPunct="0">
                <a:defRPr sz="2400" b="1">
                  <a:solidFill>
                    <a:schemeClr val="tx1"/>
                  </a:solidFill>
                  <a:latin typeface="Times New Roman" pitchFamily="18" charset="0"/>
                </a:defRPr>
              </a:lvl3pPr>
              <a:lvl4pPr marL="1600200" indent="-228600" eaLnBrk="0" hangingPunct="0">
                <a:defRPr sz="2400" b="1">
                  <a:solidFill>
                    <a:schemeClr val="tx1"/>
                  </a:solidFill>
                  <a:latin typeface="Times New Roman" pitchFamily="18" charset="0"/>
                </a:defRPr>
              </a:lvl4pPr>
              <a:lvl5pPr marL="2057400" indent="-228600" eaLnBrk="0" hangingPunct="0">
                <a:defRPr sz="2400" b="1">
                  <a:solidFill>
                    <a:schemeClr val="tx1"/>
                  </a:solidFill>
                  <a:latin typeface="Times New Roman" pitchFamily="18" charset="0"/>
                </a:defRPr>
              </a:lvl5pPr>
              <a:lvl6pPr marL="25146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chemeClr val="tx1"/>
                  </a:solidFill>
                  <a:latin typeface="Times New Roman" pitchFamily="18" charset="0"/>
                </a:defRPr>
              </a:lvl6pPr>
              <a:lvl7pPr marL="29718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chemeClr val="tx1"/>
                  </a:solidFill>
                  <a:latin typeface="Times New Roman" pitchFamily="18" charset="0"/>
                </a:defRPr>
              </a:lvl7pPr>
              <a:lvl8pPr marL="34290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chemeClr val="tx1"/>
                  </a:solidFill>
                  <a:latin typeface="Times New Roman" pitchFamily="18" charset="0"/>
                </a:defRPr>
              </a:lvl8pPr>
              <a:lvl9pPr marL="38862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chemeClr val="tx1"/>
                  </a:solidFill>
                  <a:latin typeface="Times New Roman" pitchFamily="18" charset="0"/>
                </a:defRPr>
              </a:lvl9pPr>
            </a:lstStyle>
            <a:p>
              <a:pPr eaLnBrk="1" hangingPunct="1"/>
              <a:r>
                <a:rPr lang="en-US" dirty="0" err="1">
                  <a:solidFill>
                    <a:srgbClr val="FF0000"/>
                  </a:solidFill>
                  <a:effectLst>
                    <a:glow rad="101600">
                      <a:srgbClr val="FFFF00">
                        <a:alpha val="60000"/>
                      </a:srgbClr>
                    </a:glow>
                  </a:effectLst>
                  <a:latin typeface="+mj-lt"/>
                </a:rPr>
                <a:t>h</a:t>
              </a:r>
              <a:r>
                <a:rPr lang="en-US" baseline="-25000" dirty="0" err="1">
                  <a:solidFill>
                    <a:srgbClr val="FF0000"/>
                  </a:solidFill>
                  <a:effectLst>
                    <a:glow rad="101600">
                      <a:srgbClr val="FFFF00">
                        <a:alpha val="60000"/>
                      </a:srgbClr>
                    </a:glow>
                  </a:effectLst>
                  <a:latin typeface="+mj-lt"/>
                </a:rPr>
                <a:t>t</a:t>
              </a:r>
              <a:endParaRPr lang="en-US" baseline="-25000" dirty="0">
                <a:solidFill>
                  <a:srgbClr val="FF0000"/>
                </a:solidFill>
                <a:effectLst>
                  <a:glow rad="101600">
                    <a:srgbClr val="FFFF00">
                      <a:alpha val="60000"/>
                    </a:srgbClr>
                  </a:glow>
                </a:effectLst>
                <a:latin typeface="+mj-lt"/>
              </a:endParaRPr>
            </a:p>
          </p:txBody>
        </p:sp>
        <p:sp>
          <p:nvSpPr>
            <p:cNvPr id="157" name="Line 64"/>
            <p:cNvSpPr>
              <a:spLocks noChangeShapeType="1"/>
            </p:cNvSpPr>
            <p:nvPr/>
          </p:nvSpPr>
          <p:spPr bwMode="auto">
            <a:xfrm rot="270307" flipH="1" flipV="1">
              <a:off x="7941747" y="5774932"/>
              <a:ext cx="882412" cy="285632"/>
            </a:xfrm>
            <a:prstGeom prst="line">
              <a:avLst/>
            </a:prstGeom>
            <a:noFill/>
            <a:ln w="28575">
              <a:solidFill>
                <a:srgbClr val="FF0000"/>
              </a:solidFill>
              <a:round/>
              <a:headEnd/>
              <a:tailEnd/>
            </a:ln>
            <a:effectLst>
              <a:glow rad="101600">
                <a:srgbClr val="FFFF00">
                  <a:alpha val="60000"/>
                </a:srgbClr>
              </a:glow>
              <a:outerShdw dist="35921" dir="2700000" algn="ctr" rotWithShape="0">
                <a:schemeClr val="bg2"/>
              </a:outerShdw>
            </a:effectLst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58" name="Line 62"/>
            <p:cNvSpPr>
              <a:spLocks noChangeShapeType="1"/>
            </p:cNvSpPr>
            <p:nvPr/>
          </p:nvSpPr>
          <p:spPr bwMode="auto">
            <a:xfrm rot="270307" flipH="1">
              <a:off x="8267194" y="5920736"/>
              <a:ext cx="105456" cy="345627"/>
            </a:xfrm>
            <a:prstGeom prst="line">
              <a:avLst/>
            </a:prstGeom>
            <a:noFill/>
            <a:ln w="19050">
              <a:solidFill>
                <a:srgbClr val="FF0000"/>
              </a:solidFill>
              <a:round/>
              <a:headEnd type="triangle" w="med" len="med"/>
              <a:tailEnd type="triangle" w="med" len="med"/>
            </a:ln>
            <a:effectLst>
              <a:glow rad="101600">
                <a:srgbClr val="FFFF00">
                  <a:alpha val="60000"/>
                </a:srgbClr>
              </a:glow>
              <a:outerShdw dist="35921" dir="2700000" algn="ctr" rotWithShape="0">
                <a:schemeClr val="bg2"/>
              </a:outerShdw>
            </a:effectLst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</p:grpSp>
      <p:sp>
        <p:nvSpPr>
          <p:cNvPr id="159" name="Text Box 54"/>
          <p:cNvSpPr txBox="1">
            <a:spLocks noChangeArrowheads="1"/>
          </p:cNvSpPr>
          <p:nvPr/>
        </p:nvSpPr>
        <p:spPr bwMode="auto">
          <a:xfrm>
            <a:off x="373147" y="4417406"/>
            <a:ext cx="5767926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FF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 sz="2400" b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 b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 b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 b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 b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/>
            <a:r>
              <a:rPr lang="en-US" dirty="0">
                <a:solidFill>
                  <a:schemeClr val="tx2"/>
                </a:solidFill>
              </a:rPr>
              <a:t>La </a:t>
            </a:r>
            <a:r>
              <a:rPr lang="en-US" dirty="0" err="1">
                <a:solidFill>
                  <a:schemeClr val="tx2"/>
                </a:solidFill>
              </a:rPr>
              <a:t>onda</a:t>
            </a:r>
            <a:r>
              <a:rPr lang="en-US" dirty="0">
                <a:solidFill>
                  <a:schemeClr val="tx2"/>
                </a:solidFill>
              </a:rPr>
              <a:t> EM </a:t>
            </a:r>
            <a:r>
              <a:rPr lang="en-US" dirty="0" err="1">
                <a:solidFill>
                  <a:schemeClr val="tx2"/>
                </a:solidFill>
              </a:rPr>
              <a:t>óptica</a:t>
            </a:r>
            <a:r>
              <a:rPr lang="en-US" dirty="0">
                <a:solidFill>
                  <a:schemeClr val="tx2"/>
                </a:solidFill>
              </a:rPr>
              <a:t> se </a:t>
            </a:r>
            <a:r>
              <a:rPr lang="en-US" dirty="0" err="1">
                <a:solidFill>
                  <a:schemeClr val="tx2"/>
                </a:solidFill>
              </a:rPr>
              <a:t>curva</a:t>
            </a:r>
            <a:r>
              <a:rPr lang="en-US" dirty="0">
                <a:solidFill>
                  <a:schemeClr val="tx2"/>
                </a:solidFill>
              </a:rPr>
              <a:t> mucho </a:t>
            </a:r>
            <a:r>
              <a:rPr lang="en-US" dirty="0" err="1">
                <a:solidFill>
                  <a:schemeClr val="tx2"/>
                </a:solidFill>
              </a:rPr>
              <a:t>menos</a:t>
            </a:r>
            <a:endParaRPr lang="en-US" dirty="0">
              <a:solidFill>
                <a:schemeClr val="tx2"/>
              </a:solidFill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60" name="TextBox 159"/>
              <p:cNvSpPr txBox="1"/>
              <p:nvPr/>
            </p:nvSpPr>
            <p:spPr>
              <a:xfrm>
                <a:off x="3115918" y="5510534"/>
                <a:ext cx="3398366" cy="439095"/>
              </a:xfrm>
              <a:prstGeom prst="rect">
                <a:avLst/>
              </a:prstGeom>
              <a:solidFill>
                <a:schemeClr val="accent1">
                  <a:lumMod val="20000"/>
                  <a:lumOff val="80000"/>
                </a:schemeClr>
              </a:solidFill>
              <a:ln w="19050">
                <a:solidFill>
                  <a:schemeClr val="tx1"/>
                </a:solidFill>
              </a:ln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b="1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b="1" i="1" smtClean="0">
                              <a:latin typeface="Cambria Math"/>
                            </a:rPr>
                            <m:t>𝑹</m:t>
                          </m:r>
                        </m:e>
                        <m:sub>
                          <m:r>
                            <a:rPr lang="en-US" b="1" i="1" smtClean="0">
                              <a:latin typeface="Cambria Math"/>
                            </a:rPr>
                            <m:t>𝑳𝑶𝑺</m:t>
                          </m:r>
                          <m:r>
                            <a:rPr lang="en-US" b="1" i="1" smtClean="0">
                              <a:latin typeface="Cambria Math"/>
                            </a:rPr>
                            <m:t>−</m:t>
                          </m:r>
                          <m:r>
                            <a:rPr lang="en-US" b="1" i="1" smtClean="0">
                              <a:latin typeface="Cambria Math"/>
                            </a:rPr>
                            <m:t>𝑶𝒑𝒕𝒊𝒄𝒂𝒍</m:t>
                          </m:r>
                        </m:sub>
                      </m:sSub>
                      <m:r>
                        <a:rPr lang="en-US" b="1" i="1" smtClean="0">
                          <a:latin typeface="Cambria Math"/>
                        </a:rPr>
                        <m:t>=</m:t>
                      </m:r>
                      <m:rad>
                        <m:radPr>
                          <m:degHide m:val="on"/>
                          <m:ctrlPr>
                            <a:rPr lang="en-US" b="1" i="1" smtClean="0">
                              <a:latin typeface="Cambria Math" panose="02040503050406030204" pitchFamily="18" charset="0"/>
                            </a:rPr>
                          </m:ctrlPr>
                        </m:radPr>
                        <m:deg/>
                        <m:e>
                          <m:r>
                            <a:rPr lang="en-US" b="1" i="1" smtClean="0">
                              <a:latin typeface="Cambria Math"/>
                            </a:rPr>
                            <m:t>𝟏𝟑</m:t>
                          </m:r>
                          <m:sSub>
                            <m:sSubPr>
                              <m:ctrlPr>
                                <a:rPr lang="en-US" b="1" i="1" smtClean="0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n-US" b="1" i="1" smtClean="0">
                                  <a:latin typeface="Cambria Math"/>
                                </a:rPr>
                                <m:t>𝒉</m:t>
                              </m:r>
                            </m:e>
                            <m:sub>
                              <m:r>
                                <a:rPr lang="en-US" b="1" i="1" smtClean="0">
                                  <a:latin typeface="Cambria Math"/>
                                </a:rPr>
                                <m:t>𝒕</m:t>
                              </m:r>
                            </m:sub>
                          </m:sSub>
                        </m:e>
                      </m:rad>
                      <m:r>
                        <a:rPr lang="en-US" b="1" i="1" smtClean="0">
                          <a:latin typeface="Cambria Math"/>
                        </a:rPr>
                        <m:t>+</m:t>
                      </m:r>
                      <m:rad>
                        <m:radPr>
                          <m:degHide m:val="on"/>
                          <m:ctrlPr>
                            <a:rPr lang="en-US" b="1" i="1" smtClean="0">
                              <a:latin typeface="Cambria Math" panose="02040503050406030204" pitchFamily="18" charset="0"/>
                            </a:rPr>
                          </m:ctrlPr>
                        </m:radPr>
                        <m:deg/>
                        <m:e>
                          <m:r>
                            <a:rPr lang="en-US" b="1" i="1" smtClean="0">
                              <a:latin typeface="Cambria Math"/>
                            </a:rPr>
                            <m:t>𝟏𝟑</m:t>
                          </m:r>
                          <m:sSub>
                            <m:sSubPr>
                              <m:ctrlPr>
                                <a:rPr lang="en-US" b="1" i="1" smtClean="0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n-US" b="1" i="1" smtClean="0">
                                  <a:latin typeface="Cambria Math"/>
                                </a:rPr>
                                <m:t>𝒉</m:t>
                              </m:r>
                            </m:e>
                            <m:sub>
                              <m:r>
                                <a:rPr lang="en-US" b="1" i="1" smtClean="0">
                                  <a:latin typeface="Cambria Math"/>
                                </a:rPr>
                                <m:t>𝒓</m:t>
                              </m:r>
                            </m:sub>
                          </m:sSub>
                        </m:e>
                      </m:rad>
                    </m:oMath>
                  </m:oMathPara>
                </a14:m>
                <a:endParaRPr lang="en-US" b="1" dirty="0"/>
              </a:p>
            </p:txBody>
          </p:sp>
        </mc:Choice>
        <mc:Fallback xmlns="">
          <p:sp>
            <p:nvSpPr>
              <p:cNvPr id="160" name="TextBox 15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115918" y="5510534"/>
                <a:ext cx="3398366" cy="439095"/>
              </a:xfrm>
              <a:prstGeom prst="rect">
                <a:avLst/>
              </a:prstGeom>
              <a:blipFill rotWithShape="1">
                <a:blip r:embed="rId12"/>
                <a:stretch>
                  <a:fillRect b="-5333"/>
                </a:stretch>
              </a:blipFill>
              <a:ln w="19050">
                <a:solidFill>
                  <a:schemeClr val="tx1"/>
                </a:solidFill>
              </a:ln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161" name="Straight Connector 160"/>
          <p:cNvCxnSpPr/>
          <p:nvPr/>
        </p:nvCxnSpPr>
        <p:spPr>
          <a:xfrm flipV="1">
            <a:off x="2187315" y="4964895"/>
            <a:ext cx="5238000" cy="61938"/>
          </a:xfrm>
          <a:prstGeom prst="line">
            <a:avLst/>
          </a:prstGeom>
          <a:ln w="19050">
            <a:solidFill>
              <a:schemeClr val="tx1"/>
            </a:solidFill>
            <a:prstDash val="lg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62" name="Group 161"/>
          <p:cNvGrpSpPr/>
          <p:nvPr/>
        </p:nvGrpSpPr>
        <p:grpSpPr>
          <a:xfrm>
            <a:off x="1884295" y="4995864"/>
            <a:ext cx="909063" cy="662476"/>
            <a:chOff x="1491841" y="6042136"/>
            <a:chExt cx="909063" cy="662476"/>
          </a:xfrm>
        </p:grpSpPr>
        <p:sp>
          <p:nvSpPr>
            <p:cNvPr id="163" name="Line 56"/>
            <p:cNvSpPr>
              <a:spLocks noChangeShapeType="1"/>
            </p:cNvSpPr>
            <p:nvPr/>
          </p:nvSpPr>
          <p:spPr bwMode="auto">
            <a:xfrm flipH="1">
              <a:off x="1491841" y="6042136"/>
              <a:ext cx="304800" cy="152400"/>
            </a:xfrm>
            <a:prstGeom prst="line">
              <a:avLst/>
            </a:prstGeom>
            <a:noFill/>
            <a:ln w="28575">
              <a:solidFill>
                <a:srgbClr val="FF0000"/>
              </a:solidFill>
              <a:round/>
              <a:headEnd/>
              <a:tailEnd/>
            </a:ln>
            <a:effectLst>
              <a:glow rad="101600">
                <a:srgbClr val="FFFF00">
                  <a:alpha val="60000"/>
                </a:srgbClr>
              </a:glow>
              <a:outerShdw dist="35921" dir="2700000" algn="ctr" rotWithShape="0">
                <a:schemeClr val="bg2"/>
              </a:outerShdw>
            </a:effectLst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>
                <a:solidFill>
                  <a:schemeClr val="accent1">
                    <a:lumMod val="50000"/>
                  </a:schemeClr>
                </a:solidFill>
              </a:endParaRPr>
            </a:p>
          </p:txBody>
        </p:sp>
        <p:sp>
          <p:nvSpPr>
            <p:cNvPr id="164" name="Line 58"/>
            <p:cNvSpPr>
              <a:spLocks noChangeShapeType="1"/>
            </p:cNvSpPr>
            <p:nvPr/>
          </p:nvSpPr>
          <p:spPr bwMode="auto">
            <a:xfrm>
              <a:off x="1644241" y="6118336"/>
              <a:ext cx="191450" cy="322616"/>
            </a:xfrm>
            <a:prstGeom prst="line">
              <a:avLst/>
            </a:prstGeom>
            <a:noFill/>
            <a:ln w="28575">
              <a:solidFill>
                <a:srgbClr val="FF0000"/>
              </a:solidFill>
              <a:round/>
              <a:headEnd type="triangle" w="med" len="med"/>
              <a:tailEnd type="triangle" w="med" len="med"/>
            </a:ln>
            <a:effectLst>
              <a:glow rad="101600">
                <a:srgbClr val="FFFF00">
                  <a:alpha val="60000"/>
                </a:srgbClr>
              </a:glow>
              <a:outerShdw dist="35921" dir="2700000" algn="ctr" rotWithShape="0">
                <a:schemeClr val="bg2"/>
              </a:outerShdw>
            </a:effectLst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>
                <a:solidFill>
                  <a:schemeClr val="accent1">
                    <a:lumMod val="50000"/>
                  </a:schemeClr>
                </a:solidFill>
              </a:endParaRPr>
            </a:p>
          </p:txBody>
        </p:sp>
        <p:sp>
          <p:nvSpPr>
            <p:cNvPr id="165" name="Text Box 59"/>
            <p:cNvSpPr txBox="1">
              <a:spLocks noChangeArrowheads="1"/>
            </p:cNvSpPr>
            <p:nvPr/>
          </p:nvSpPr>
          <p:spPr bwMode="auto">
            <a:xfrm>
              <a:off x="1977390" y="6242947"/>
              <a:ext cx="423514" cy="461665"/>
            </a:xfrm>
            <a:prstGeom prst="rect">
              <a:avLst/>
            </a:prstGeom>
            <a:noFill/>
            <a:ln w="28575" algn="ctr">
              <a:noFill/>
              <a:miter lim="800000"/>
              <a:headEnd/>
              <a:tailEnd/>
            </a:ln>
            <a:effectLst>
              <a:glow rad="101600">
                <a:srgbClr val="FFFF00">
                  <a:alpha val="60000"/>
                </a:srgbClr>
              </a:glow>
              <a:outerShdw dist="35921" dir="2700000" algn="ctr" rotWithShape="0">
                <a:schemeClr val="bg2"/>
              </a:outerShdw>
            </a:effectLst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 sz="2400" b="1">
                  <a:solidFill>
                    <a:schemeClr val="tx1"/>
                  </a:solidFill>
                  <a:latin typeface="Times New Roman" pitchFamily="18" charset="0"/>
                </a:defRPr>
              </a:lvl1pPr>
              <a:lvl2pPr marL="742950" indent="-285750" eaLnBrk="0" hangingPunct="0">
                <a:defRPr sz="2400" b="1">
                  <a:solidFill>
                    <a:schemeClr val="tx1"/>
                  </a:solidFill>
                  <a:latin typeface="Times New Roman" pitchFamily="18" charset="0"/>
                </a:defRPr>
              </a:lvl2pPr>
              <a:lvl3pPr marL="1143000" indent="-228600" eaLnBrk="0" hangingPunct="0">
                <a:defRPr sz="2400" b="1">
                  <a:solidFill>
                    <a:schemeClr val="tx1"/>
                  </a:solidFill>
                  <a:latin typeface="Times New Roman" pitchFamily="18" charset="0"/>
                </a:defRPr>
              </a:lvl3pPr>
              <a:lvl4pPr marL="1600200" indent="-228600" eaLnBrk="0" hangingPunct="0">
                <a:defRPr sz="2400" b="1">
                  <a:solidFill>
                    <a:schemeClr val="tx1"/>
                  </a:solidFill>
                  <a:latin typeface="Times New Roman" pitchFamily="18" charset="0"/>
                </a:defRPr>
              </a:lvl4pPr>
              <a:lvl5pPr marL="2057400" indent="-228600" eaLnBrk="0" hangingPunct="0">
                <a:defRPr sz="2400" b="1">
                  <a:solidFill>
                    <a:schemeClr val="tx1"/>
                  </a:solidFill>
                  <a:latin typeface="Times New Roman" pitchFamily="18" charset="0"/>
                </a:defRPr>
              </a:lvl5pPr>
              <a:lvl6pPr marL="25146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chemeClr val="tx1"/>
                  </a:solidFill>
                  <a:latin typeface="Times New Roman" pitchFamily="18" charset="0"/>
                </a:defRPr>
              </a:lvl6pPr>
              <a:lvl7pPr marL="29718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chemeClr val="tx1"/>
                  </a:solidFill>
                  <a:latin typeface="Times New Roman" pitchFamily="18" charset="0"/>
                </a:defRPr>
              </a:lvl7pPr>
              <a:lvl8pPr marL="34290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chemeClr val="tx1"/>
                  </a:solidFill>
                  <a:latin typeface="Times New Roman" pitchFamily="18" charset="0"/>
                </a:defRPr>
              </a:lvl8pPr>
              <a:lvl9pPr marL="38862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chemeClr val="tx1"/>
                  </a:solidFill>
                  <a:latin typeface="Times New Roman" pitchFamily="18" charset="0"/>
                </a:defRPr>
              </a:lvl9pPr>
            </a:lstStyle>
            <a:p>
              <a:pPr eaLnBrk="1" hangingPunct="1"/>
              <a:r>
                <a:rPr lang="en-US" dirty="0" err="1">
                  <a:solidFill>
                    <a:srgbClr val="FF0000"/>
                  </a:solidFill>
                  <a:effectLst>
                    <a:glow rad="127000">
                      <a:srgbClr val="FFFF00"/>
                    </a:glow>
                  </a:effectLst>
                  <a:latin typeface="+mj-lt"/>
                </a:rPr>
                <a:t>h</a:t>
              </a:r>
              <a:r>
                <a:rPr lang="en-US" baseline="-25000" dirty="0" err="1">
                  <a:solidFill>
                    <a:srgbClr val="FF0000"/>
                  </a:solidFill>
                  <a:effectLst>
                    <a:glow rad="127000">
                      <a:srgbClr val="FFFF00"/>
                    </a:glow>
                  </a:effectLst>
                  <a:latin typeface="+mj-lt"/>
                </a:rPr>
                <a:t>r</a:t>
              </a:r>
              <a:endParaRPr lang="en-US" baseline="-25000" dirty="0">
                <a:solidFill>
                  <a:srgbClr val="FF0000"/>
                </a:solidFill>
                <a:effectLst>
                  <a:glow rad="127000">
                    <a:srgbClr val="FFFF00"/>
                  </a:glow>
                </a:effectLst>
                <a:latin typeface="+mj-lt"/>
              </a:endParaRPr>
            </a:p>
          </p:txBody>
        </p:sp>
      </p:grpSp>
      <p:sp>
        <p:nvSpPr>
          <p:cNvPr id="166" name="Rectangle 3"/>
          <p:cNvSpPr txBox="1">
            <a:spLocks noChangeArrowheads="1"/>
          </p:cNvSpPr>
          <p:nvPr/>
        </p:nvSpPr>
        <p:spPr>
          <a:xfrm rot="21600000">
            <a:off x="267493" y="714357"/>
            <a:ext cx="8609014" cy="119270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137160">
              <a:buClr>
                <a:schemeClr val="tx1">
                  <a:shade val="95000"/>
                </a:schemeClr>
              </a:buClr>
              <a:defRPr/>
            </a:pPr>
            <a:r>
              <a:rPr lang="es-CL" sz="2000" dirty="0">
                <a:solidFill>
                  <a:schemeClr val="tx1">
                    <a:lumMod val="85000"/>
                    <a:lumOff val="15000"/>
                  </a:schemeClr>
                </a:solidFill>
                <a:cs typeface="Times New Roman" pitchFamily="18" charset="0"/>
              </a:rPr>
              <a:t>Para calcular la máxima distancia a un blanco que tiene una altura </a:t>
            </a:r>
            <a:r>
              <a:rPr lang="es-CL" sz="2000" b="1" dirty="0" err="1">
                <a:solidFill>
                  <a:schemeClr val="tx1">
                    <a:lumMod val="85000"/>
                    <a:lumOff val="15000"/>
                  </a:schemeClr>
                </a:solidFill>
                <a:cs typeface="Times New Roman" pitchFamily="18" charset="0"/>
              </a:rPr>
              <a:t>h</a:t>
            </a:r>
            <a:r>
              <a:rPr lang="es-CL" sz="2000" b="1" baseline="-25000" dirty="0" err="1">
                <a:solidFill>
                  <a:schemeClr val="tx1">
                    <a:lumMod val="85000"/>
                    <a:lumOff val="15000"/>
                  </a:schemeClr>
                </a:solidFill>
                <a:cs typeface="Times New Roman" pitchFamily="18" charset="0"/>
              </a:rPr>
              <a:t>B</a:t>
            </a:r>
            <a:r>
              <a:rPr lang="es-CL" sz="2000" b="1" baseline="-25000" dirty="0">
                <a:solidFill>
                  <a:schemeClr val="tx1">
                    <a:lumMod val="85000"/>
                    <a:lumOff val="15000"/>
                  </a:schemeClr>
                </a:solidFill>
                <a:cs typeface="Times New Roman" pitchFamily="18" charset="0"/>
              </a:rPr>
              <a:t>,</a:t>
            </a:r>
            <a:r>
              <a:rPr lang="es-CL" sz="2000" b="1" dirty="0">
                <a:solidFill>
                  <a:schemeClr val="tx1">
                    <a:lumMod val="85000"/>
                    <a:lumOff val="15000"/>
                  </a:schemeClr>
                </a:solidFill>
                <a:cs typeface="Times New Roman" pitchFamily="18" charset="0"/>
              </a:rPr>
              <a:t> </a:t>
            </a:r>
            <a:r>
              <a:rPr lang="es-CL" sz="2000" dirty="0">
                <a:solidFill>
                  <a:schemeClr val="tx1">
                    <a:lumMod val="85000"/>
                    <a:lumOff val="15000"/>
                  </a:schemeClr>
                </a:solidFill>
                <a:cs typeface="Times New Roman" pitchFamily="18" charset="0"/>
              </a:rPr>
              <a:t>con una antena propia de altura </a:t>
            </a:r>
            <a:r>
              <a:rPr lang="es-CL" sz="2000" b="1" dirty="0" err="1">
                <a:solidFill>
                  <a:schemeClr val="tx1">
                    <a:lumMod val="85000"/>
                    <a:lumOff val="15000"/>
                  </a:schemeClr>
                </a:solidFill>
                <a:cs typeface="Times New Roman" pitchFamily="18" charset="0"/>
              </a:rPr>
              <a:t>h</a:t>
            </a:r>
            <a:r>
              <a:rPr lang="es-CL" sz="2000" b="1" baseline="-25000" dirty="0" err="1">
                <a:solidFill>
                  <a:schemeClr val="tx1">
                    <a:lumMod val="85000"/>
                    <a:lumOff val="15000"/>
                  </a:schemeClr>
                </a:solidFill>
                <a:cs typeface="Times New Roman" pitchFamily="18" charset="0"/>
              </a:rPr>
              <a:t>P</a:t>
            </a:r>
            <a:r>
              <a:rPr lang="es-CL" sz="2000" b="1" baseline="-25000" dirty="0">
                <a:solidFill>
                  <a:schemeClr val="tx1">
                    <a:lumMod val="85000"/>
                    <a:lumOff val="15000"/>
                  </a:schemeClr>
                </a:solidFill>
                <a:cs typeface="Times New Roman" pitchFamily="18" charset="0"/>
              </a:rPr>
              <a:t>  </a:t>
            </a:r>
            <a:r>
              <a:rPr lang="es-CL" sz="2000" dirty="0">
                <a:solidFill>
                  <a:schemeClr val="tx1">
                    <a:lumMod val="85000"/>
                    <a:lumOff val="15000"/>
                  </a:schemeClr>
                </a:solidFill>
                <a:cs typeface="Times New Roman" pitchFamily="18" charset="0"/>
              </a:rPr>
              <a:t>emplear la siguiente expresión:</a:t>
            </a:r>
          </a:p>
        </p:txBody>
      </p:sp>
      <p:sp>
        <p:nvSpPr>
          <p:cNvPr id="167" name="Text Box 75"/>
          <p:cNvSpPr txBox="1">
            <a:spLocks noChangeArrowheads="1"/>
          </p:cNvSpPr>
          <p:nvPr/>
        </p:nvSpPr>
        <p:spPr bwMode="auto">
          <a:xfrm>
            <a:off x="522447" y="6043634"/>
            <a:ext cx="8077200" cy="8309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 sz="2400" b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 b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 b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 b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 b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en-US" dirty="0">
                <a:solidFill>
                  <a:srgbClr val="FF0000"/>
                </a:solidFill>
                <a:latin typeface="+mj-lt"/>
              </a:rPr>
              <a:t>OJO: Las </a:t>
            </a:r>
            <a:r>
              <a:rPr lang="en-US" dirty="0" err="1">
                <a:solidFill>
                  <a:srgbClr val="FF0000"/>
                </a:solidFill>
                <a:latin typeface="+mj-lt"/>
              </a:rPr>
              <a:t>alturas</a:t>
            </a:r>
            <a:r>
              <a:rPr lang="en-US" dirty="0">
                <a:solidFill>
                  <a:srgbClr val="FF0000"/>
                </a:solidFill>
                <a:latin typeface="+mj-lt"/>
              </a:rPr>
              <a:t> en metros y el </a:t>
            </a:r>
            <a:r>
              <a:rPr lang="en-US" dirty="0" err="1">
                <a:solidFill>
                  <a:srgbClr val="FF0000"/>
                </a:solidFill>
                <a:latin typeface="+mj-lt"/>
              </a:rPr>
              <a:t>resultado</a:t>
            </a:r>
            <a:r>
              <a:rPr lang="en-US" dirty="0">
                <a:solidFill>
                  <a:srgbClr val="FF0000"/>
                </a:solidFill>
                <a:latin typeface="+mj-lt"/>
              </a:rPr>
              <a:t> en </a:t>
            </a:r>
            <a:r>
              <a:rPr lang="en-US" dirty="0" err="1">
                <a:solidFill>
                  <a:srgbClr val="FF0000"/>
                </a:solidFill>
                <a:latin typeface="+mj-lt"/>
              </a:rPr>
              <a:t>Kilometros</a:t>
            </a:r>
            <a:r>
              <a:rPr lang="en-US" dirty="0">
                <a:solidFill>
                  <a:srgbClr val="FF0000"/>
                </a:solidFill>
                <a:latin typeface="+mj-lt"/>
              </a:rPr>
              <a:t> </a:t>
            </a:r>
            <a:r>
              <a:rPr lang="es-CL" dirty="0">
                <a:solidFill>
                  <a:schemeClr val="tx2">
                    <a:lumMod val="60000"/>
                    <a:lumOff val="40000"/>
                  </a:schemeClr>
                </a:solidFill>
              </a:rPr>
              <a:t>considerar condiciones normales de refracción</a:t>
            </a:r>
            <a:endParaRPr lang="en-US" sz="1800" dirty="0">
              <a:solidFill>
                <a:srgbClr val="FF0000"/>
              </a:solidFill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38000890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1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1000"/>
                                        <p:tgtEl>
                                          <p:spTgt spid="1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1000"/>
                                        <p:tgtEl>
                                          <p:spTgt spid="1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1000"/>
                                        <p:tgtEl>
                                          <p:spTgt spid="1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000"/>
                            </p:stCondLst>
                            <p:childTnLst>
                              <p:par>
                                <p:cTn id="21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1000"/>
                                        <p:tgtEl>
                                          <p:spTgt spid="1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6" dur="1000"/>
                                        <p:tgtEl>
                                          <p:spTgt spid="1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16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6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1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1" grpId="0" animBg="1"/>
      <p:bldP spid="167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609600" y="0"/>
            <a:ext cx="79248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i="1" dirty="0" err="1">
                <a:latin typeface="+mj-lt"/>
              </a:rPr>
              <a:t>Distancia</a:t>
            </a:r>
            <a:r>
              <a:rPr lang="en-US" sz="4000" i="1" dirty="0">
                <a:latin typeface="+mj-lt"/>
              </a:rPr>
              <a:t> de Radar(LOS)</a:t>
            </a:r>
          </a:p>
        </p:txBody>
      </p:sp>
      <p:sp>
        <p:nvSpPr>
          <p:cNvPr id="134" name="Chord 133"/>
          <p:cNvSpPr/>
          <p:nvPr/>
        </p:nvSpPr>
        <p:spPr>
          <a:xfrm rot="5400000">
            <a:off x="2827589" y="507851"/>
            <a:ext cx="3994146" cy="8839199"/>
          </a:xfrm>
          <a:prstGeom prst="chord">
            <a:avLst>
              <a:gd name="adj1" fmla="val 6296467"/>
              <a:gd name="adj2" fmla="val 15354674"/>
            </a:avLst>
          </a:prstGeom>
          <a:solidFill>
            <a:schemeClr val="accent3">
              <a:lumMod val="60000"/>
              <a:lumOff val="40000"/>
            </a:schemeClr>
          </a:solidFill>
          <a:ln>
            <a:solidFill>
              <a:schemeClr val="accent3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3" name="Group 134"/>
          <p:cNvGrpSpPr/>
          <p:nvPr/>
        </p:nvGrpSpPr>
        <p:grpSpPr>
          <a:xfrm rot="19918208">
            <a:off x="1176152" y="3198537"/>
            <a:ext cx="255237" cy="469884"/>
            <a:chOff x="900906" y="4119605"/>
            <a:chExt cx="636587" cy="1282920"/>
          </a:xfrm>
        </p:grpSpPr>
        <p:sp>
          <p:nvSpPr>
            <p:cNvPr id="136" name="Rectangle 1053"/>
            <p:cNvSpPr>
              <a:spLocks noChangeArrowheads="1"/>
            </p:cNvSpPr>
            <p:nvPr/>
          </p:nvSpPr>
          <p:spPr bwMode="auto">
            <a:xfrm>
              <a:off x="900906" y="5040575"/>
              <a:ext cx="636587" cy="361950"/>
            </a:xfrm>
            <a:prstGeom prst="rect">
              <a:avLst/>
            </a:prstGeom>
            <a:solidFill>
              <a:schemeClr val="tx1">
                <a:lumMod val="50000"/>
                <a:lumOff val="50000"/>
              </a:schemeClr>
            </a:solidFill>
            <a:ln w="12700">
              <a:solidFill>
                <a:srgbClr val="000000"/>
              </a:solidFill>
              <a:miter lim="800000"/>
              <a:headEnd/>
              <a:tailEnd/>
            </a:ln>
            <a:ex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37" name="Isosceles Triangle 136"/>
            <p:cNvSpPr/>
            <p:nvPr/>
          </p:nvSpPr>
          <p:spPr>
            <a:xfrm>
              <a:off x="1143000" y="4527740"/>
              <a:ext cx="152400" cy="501460"/>
            </a:xfrm>
            <a:prstGeom prst="triangle">
              <a:avLst/>
            </a:prstGeom>
            <a:solidFill>
              <a:schemeClr val="tx1">
                <a:lumMod val="50000"/>
                <a:lumOff val="50000"/>
              </a:schemeClr>
            </a:solidFill>
            <a:ln w="952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grpSp>
          <p:nvGrpSpPr>
            <p:cNvPr id="4" name="Group 137"/>
            <p:cNvGrpSpPr/>
            <p:nvPr/>
          </p:nvGrpSpPr>
          <p:grpSpPr>
            <a:xfrm rot="4225469">
              <a:off x="873511" y="4362063"/>
              <a:ext cx="803275" cy="318360"/>
              <a:chOff x="1500215" y="3997414"/>
              <a:chExt cx="803275" cy="318360"/>
            </a:xfrm>
            <a:solidFill>
              <a:schemeClr val="tx1">
                <a:lumMod val="50000"/>
                <a:lumOff val="50000"/>
              </a:schemeClr>
            </a:solidFill>
          </p:grpSpPr>
          <p:sp>
            <p:nvSpPr>
              <p:cNvPr id="139" name="Freeform 1029"/>
              <p:cNvSpPr>
                <a:spLocks/>
              </p:cNvSpPr>
              <p:nvPr/>
            </p:nvSpPr>
            <p:spPr bwMode="auto">
              <a:xfrm rot="172415">
                <a:off x="1500233" y="4042724"/>
                <a:ext cx="802788" cy="273050"/>
              </a:xfrm>
              <a:custGeom>
                <a:avLst/>
                <a:gdLst>
                  <a:gd name="T0" fmla="*/ 0 w 337"/>
                  <a:gd name="T1" fmla="*/ 12 h 90"/>
                  <a:gd name="T2" fmla="*/ 10 w 337"/>
                  <a:gd name="T3" fmla="*/ 28 h 90"/>
                  <a:gd name="T4" fmla="*/ 20 w 337"/>
                  <a:gd name="T5" fmla="*/ 42 h 90"/>
                  <a:gd name="T6" fmla="*/ 33 w 337"/>
                  <a:gd name="T7" fmla="*/ 56 h 90"/>
                  <a:gd name="T8" fmla="*/ 48 w 337"/>
                  <a:gd name="T9" fmla="*/ 70 h 90"/>
                  <a:gd name="T10" fmla="*/ 61 w 337"/>
                  <a:gd name="T11" fmla="*/ 82 h 90"/>
                  <a:gd name="T12" fmla="*/ 78 w 337"/>
                  <a:gd name="T13" fmla="*/ 89 h 90"/>
                  <a:gd name="T14" fmla="*/ 96 w 337"/>
                  <a:gd name="T15" fmla="*/ 98 h 90"/>
                  <a:gd name="T16" fmla="*/ 112 w 337"/>
                  <a:gd name="T17" fmla="*/ 106 h 90"/>
                  <a:gd name="T18" fmla="*/ 131 w 337"/>
                  <a:gd name="T19" fmla="*/ 110 h 90"/>
                  <a:gd name="T20" fmla="*/ 149 w 337"/>
                  <a:gd name="T21" fmla="*/ 111 h 90"/>
                  <a:gd name="T22" fmla="*/ 168 w 337"/>
                  <a:gd name="T23" fmla="*/ 114 h 90"/>
                  <a:gd name="T24" fmla="*/ 188 w 337"/>
                  <a:gd name="T25" fmla="*/ 112 h 90"/>
                  <a:gd name="T26" fmla="*/ 207 w 337"/>
                  <a:gd name="T27" fmla="*/ 111 h 90"/>
                  <a:gd name="T28" fmla="*/ 226 w 337"/>
                  <a:gd name="T29" fmla="*/ 106 h 90"/>
                  <a:gd name="T30" fmla="*/ 246 w 337"/>
                  <a:gd name="T31" fmla="*/ 101 h 90"/>
                  <a:gd name="T32" fmla="*/ 264 w 337"/>
                  <a:gd name="T33" fmla="*/ 95 h 90"/>
                  <a:gd name="T34" fmla="*/ 282 w 337"/>
                  <a:gd name="T35" fmla="*/ 84 h 90"/>
                  <a:gd name="T36" fmla="*/ 300 w 337"/>
                  <a:gd name="T37" fmla="*/ 74 h 90"/>
                  <a:gd name="T38" fmla="*/ 317 w 337"/>
                  <a:gd name="T39" fmla="*/ 61 h 90"/>
                  <a:gd name="T40" fmla="*/ 332 w 337"/>
                  <a:gd name="T41" fmla="*/ 49 h 90"/>
                  <a:gd name="T42" fmla="*/ 346 w 337"/>
                  <a:gd name="T43" fmla="*/ 33 h 90"/>
                  <a:gd name="T44" fmla="*/ 362 w 337"/>
                  <a:gd name="T45" fmla="*/ 18 h 90"/>
                  <a:gd name="T46" fmla="*/ 373 w 337"/>
                  <a:gd name="T47" fmla="*/ 1 h 90"/>
                  <a:gd name="T48" fmla="*/ 374 w 337"/>
                  <a:gd name="T49" fmla="*/ 0 h 90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w 337"/>
                  <a:gd name="T76" fmla="*/ 0 h 90"/>
                  <a:gd name="T77" fmla="*/ 337 w 337"/>
                  <a:gd name="T78" fmla="*/ 90 h 90"/>
                </a:gdLst>
                <a:ahLst/>
                <a:cxnLst>
                  <a:cxn ang="T50">
                    <a:pos x="T0" y="T1"/>
                  </a:cxn>
                  <a:cxn ang="T51">
                    <a:pos x="T2" y="T3"/>
                  </a:cxn>
                  <a:cxn ang="T52">
                    <a:pos x="T4" y="T5"/>
                  </a:cxn>
                  <a:cxn ang="T53">
                    <a:pos x="T6" y="T7"/>
                  </a:cxn>
                  <a:cxn ang="T54">
                    <a:pos x="T8" y="T9"/>
                  </a:cxn>
                  <a:cxn ang="T55">
                    <a:pos x="T10" y="T11"/>
                  </a:cxn>
                  <a:cxn ang="T56">
                    <a:pos x="T12" y="T13"/>
                  </a:cxn>
                  <a:cxn ang="T57">
                    <a:pos x="T14" y="T15"/>
                  </a:cxn>
                  <a:cxn ang="T58">
                    <a:pos x="T16" y="T17"/>
                  </a:cxn>
                  <a:cxn ang="T59">
                    <a:pos x="T18" y="T19"/>
                  </a:cxn>
                  <a:cxn ang="T60">
                    <a:pos x="T20" y="T21"/>
                  </a:cxn>
                  <a:cxn ang="T61">
                    <a:pos x="T22" y="T23"/>
                  </a:cxn>
                  <a:cxn ang="T62">
                    <a:pos x="T24" y="T25"/>
                  </a:cxn>
                  <a:cxn ang="T63">
                    <a:pos x="T26" y="T27"/>
                  </a:cxn>
                  <a:cxn ang="T64">
                    <a:pos x="T28" y="T29"/>
                  </a:cxn>
                  <a:cxn ang="T65">
                    <a:pos x="T30" y="T31"/>
                  </a:cxn>
                  <a:cxn ang="T66">
                    <a:pos x="T32" y="T33"/>
                  </a:cxn>
                  <a:cxn ang="T67">
                    <a:pos x="T34" y="T35"/>
                  </a:cxn>
                  <a:cxn ang="T68">
                    <a:pos x="T36" y="T37"/>
                  </a:cxn>
                  <a:cxn ang="T69">
                    <a:pos x="T38" y="T39"/>
                  </a:cxn>
                  <a:cxn ang="T70">
                    <a:pos x="T40" y="T41"/>
                  </a:cxn>
                  <a:cxn ang="T71">
                    <a:pos x="T42" y="T43"/>
                  </a:cxn>
                  <a:cxn ang="T72">
                    <a:pos x="T44" y="T45"/>
                  </a:cxn>
                  <a:cxn ang="T73">
                    <a:pos x="T46" y="T47"/>
                  </a:cxn>
                  <a:cxn ang="T74">
                    <a:pos x="T48" y="T49"/>
                  </a:cxn>
                </a:cxnLst>
                <a:rect l="T75" t="T76" r="T77" b="T78"/>
                <a:pathLst>
                  <a:path w="337" h="90">
                    <a:moveTo>
                      <a:pt x="0" y="9"/>
                    </a:moveTo>
                    <a:lnTo>
                      <a:pt x="9" y="22"/>
                    </a:lnTo>
                    <a:lnTo>
                      <a:pt x="18" y="33"/>
                    </a:lnTo>
                    <a:lnTo>
                      <a:pt x="30" y="44"/>
                    </a:lnTo>
                    <a:lnTo>
                      <a:pt x="43" y="55"/>
                    </a:lnTo>
                    <a:lnTo>
                      <a:pt x="55" y="64"/>
                    </a:lnTo>
                    <a:lnTo>
                      <a:pt x="70" y="70"/>
                    </a:lnTo>
                    <a:lnTo>
                      <a:pt x="86" y="77"/>
                    </a:lnTo>
                    <a:lnTo>
                      <a:pt x="101" y="83"/>
                    </a:lnTo>
                    <a:lnTo>
                      <a:pt x="118" y="86"/>
                    </a:lnTo>
                    <a:lnTo>
                      <a:pt x="134" y="87"/>
                    </a:lnTo>
                    <a:lnTo>
                      <a:pt x="151" y="89"/>
                    </a:lnTo>
                    <a:lnTo>
                      <a:pt x="169" y="88"/>
                    </a:lnTo>
                    <a:lnTo>
                      <a:pt x="186" y="87"/>
                    </a:lnTo>
                    <a:lnTo>
                      <a:pt x="203" y="83"/>
                    </a:lnTo>
                    <a:lnTo>
                      <a:pt x="221" y="79"/>
                    </a:lnTo>
                    <a:lnTo>
                      <a:pt x="237" y="74"/>
                    </a:lnTo>
                    <a:lnTo>
                      <a:pt x="253" y="66"/>
                    </a:lnTo>
                    <a:lnTo>
                      <a:pt x="270" y="58"/>
                    </a:lnTo>
                    <a:lnTo>
                      <a:pt x="285" y="48"/>
                    </a:lnTo>
                    <a:lnTo>
                      <a:pt x="298" y="38"/>
                    </a:lnTo>
                    <a:lnTo>
                      <a:pt x="311" y="26"/>
                    </a:lnTo>
                    <a:lnTo>
                      <a:pt x="325" y="14"/>
                    </a:lnTo>
                    <a:lnTo>
                      <a:pt x="335" y="1"/>
                    </a:lnTo>
                    <a:lnTo>
                      <a:pt x="336" y="0"/>
                    </a:lnTo>
                  </a:path>
                </a:pathLst>
              </a:custGeom>
              <a:grpFill/>
              <a:ln w="12700" cap="rnd">
                <a:solidFill>
                  <a:srgbClr val="000000"/>
                </a:solidFill>
                <a:round/>
                <a:headEnd/>
                <a:tailEnd/>
              </a:ln>
              <a:extLst/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40" name="Oval 1054"/>
              <p:cNvSpPr>
                <a:spLocks noChangeArrowheads="1"/>
              </p:cNvSpPr>
              <p:nvPr/>
            </p:nvSpPr>
            <p:spPr bwMode="auto">
              <a:xfrm>
                <a:off x="1500215" y="3997414"/>
                <a:ext cx="803275" cy="92075"/>
              </a:xfrm>
              <a:prstGeom prst="ellipse">
                <a:avLst/>
              </a:prstGeom>
              <a:grpFill/>
              <a:ln w="12700">
                <a:solidFill>
                  <a:srgbClr val="000000"/>
                </a:solidFill>
                <a:round/>
                <a:headEnd/>
                <a:tailEnd/>
              </a:ln>
              <a:extLst/>
            </p:spPr>
            <p:txBody>
              <a:bodyPr wrap="none" anchor="ctr"/>
              <a:lstStyle/>
              <a:p>
                <a:endParaRPr lang="en-US"/>
              </a:p>
            </p:txBody>
          </p:sp>
        </p:grpSp>
      </p:grpSp>
      <p:sp>
        <p:nvSpPr>
          <p:cNvPr id="141" name="Freeform 140"/>
          <p:cNvSpPr/>
          <p:nvPr/>
        </p:nvSpPr>
        <p:spPr>
          <a:xfrm>
            <a:off x="1314280" y="2274471"/>
            <a:ext cx="6764122" cy="1024370"/>
          </a:xfrm>
          <a:custGeom>
            <a:avLst/>
            <a:gdLst>
              <a:gd name="connsiteX0" fmla="*/ 0 w 6102350"/>
              <a:gd name="connsiteY0" fmla="*/ 3238500 h 3238500"/>
              <a:gd name="connsiteX1" fmla="*/ 2584450 w 6102350"/>
              <a:gd name="connsiteY1" fmla="*/ 1943100 h 3238500"/>
              <a:gd name="connsiteX2" fmla="*/ 6102350 w 6102350"/>
              <a:gd name="connsiteY2" fmla="*/ 1644650 h 3238500"/>
              <a:gd name="connsiteX3" fmla="*/ 5981700 w 6102350"/>
              <a:gd name="connsiteY3" fmla="*/ 0 h 3238500"/>
              <a:gd name="connsiteX4" fmla="*/ 2279650 w 6102350"/>
              <a:gd name="connsiteY4" fmla="*/ 1009650 h 3238500"/>
              <a:gd name="connsiteX5" fmla="*/ 0 w 6102350"/>
              <a:gd name="connsiteY5" fmla="*/ 3238500 h 3238500"/>
              <a:gd name="connsiteX0" fmla="*/ 0 w 6102350"/>
              <a:gd name="connsiteY0" fmla="*/ 3238500 h 3238500"/>
              <a:gd name="connsiteX1" fmla="*/ 2584450 w 6102350"/>
              <a:gd name="connsiteY1" fmla="*/ 1943100 h 3238500"/>
              <a:gd name="connsiteX2" fmla="*/ 6102350 w 6102350"/>
              <a:gd name="connsiteY2" fmla="*/ 1644650 h 3238500"/>
              <a:gd name="connsiteX3" fmla="*/ 5981700 w 6102350"/>
              <a:gd name="connsiteY3" fmla="*/ 0 h 3238500"/>
              <a:gd name="connsiteX4" fmla="*/ 2279650 w 6102350"/>
              <a:gd name="connsiteY4" fmla="*/ 1009650 h 3238500"/>
              <a:gd name="connsiteX5" fmla="*/ 0 w 6102350"/>
              <a:gd name="connsiteY5" fmla="*/ 3238500 h 3238500"/>
              <a:gd name="connsiteX0" fmla="*/ 0 w 6102350"/>
              <a:gd name="connsiteY0" fmla="*/ 3238500 h 3238500"/>
              <a:gd name="connsiteX1" fmla="*/ 2584450 w 6102350"/>
              <a:gd name="connsiteY1" fmla="*/ 1943100 h 3238500"/>
              <a:gd name="connsiteX2" fmla="*/ 6102350 w 6102350"/>
              <a:gd name="connsiteY2" fmla="*/ 1644650 h 3238500"/>
              <a:gd name="connsiteX3" fmla="*/ 5981700 w 6102350"/>
              <a:gd name="connsiteY3" fmla="*/ 0 h 3238500"/>
              <a:gd name="connsiteX4" fmla="*/ 2279650 w 6102350"/>
              <a:gd name="connsiteY4" fmla="*/ 1009650 h 3238500"/>
              <a:gd name="connsiteX5" fmla="*/ 0 w 6102350"/>
              <a:gd name="connsiteY5" fmla="*/ 3238500 h 3238500"/>
              <a:gd name="connsiteX0" fmla="*/ 0 w 6102350"/>
              <a:gd name="connsiteY0" fmla="*/ 3238500 h 3238500"/>
              <a:gd name="connsiteX1" fmla="*/ 2584450 w 6102350"/>
              <a:gd name="connsiteY1" fmla="*/ 1943100 h 3238500"/>
              <a:gd name="connsiteX2" fmla="*/ 6102350 w 6102350"/>
              <a:gd name="connsiteY2" fmla="*/ 1644650 h 3238500"/>
              <a:gd name="connsiteX3" fmla="*/ 5981700 w 6102350"/>
              <a:gd name="connsiteY3" fmla="*/ 0 h 3238500"/>
              <a:gd name="connsiteX4" fmla="*/ 2279650 w 6102350"/>
              <a:gd name="connsiteY4" fmla="*/ 1009650 h 3238500"/>
              <a:gd name="connsiteX5" fmla="*/ 0 w 6102350"/>
              <a:gd name="connsiteY5" fmla="*/ 3238500 h 3238500"/>
              <a:gd name="connsiteX0" fmla="*/ 0 w 6102350"/>
              <a:gd name="connsiteY0" fmla="*/ 3238500 h 3238500"/>
              <a:gd name="connsiteX1" fmla="*/ 2584450 w 6102350"/>
              <a:gd name="connsiteY1" fmla="*/ 1943100 h 3238500"/>
              <a:gd name="connsiteX2" fmla="*/ 6102350 w 6102350"/>
              <a:gd name="connsiteY2" fmla="*/ 1644650 h 3238500"/>
              <a:gd name="connsiteX3" fmla="*/ 5981700 w 6102350"/>
              <a:gd name="connsiteY3" fmla="*/ 0 h 3238500"/>
              <a:gd name="connsiteX4" fmla="*/ 2279650 w 6102350"/>
              <a:gd name="connsiteY4" fmla="*/ 1009650 h 3238500"/>
              <a:gd name="connsiteX5" fmla="*/ 0 w 6102350"/>
              <a:gd name="connsiteY5" fmla="*/ 3238500 h 3238500"/>
              <a:gd name="connsiteX0" fmla="*/ 0 w 6102350"/>
              <a:gd name="connsiteY0" fmla="*/ 3238500 h 3238500"/>
              <a:gd name="connsiteX1" fmla="*/ 2584450 w 6102350"/>
              <a:gd name="connsiteY1" fmla="*/ 1943100 h 3238500"/>
              <a:gd name="connsiteX2" fmla="*/ 6102350 w 6102350"/>
              <a:gd name="connsiteY2" fmla="*/ 1644650 h 3238500"/>
              <a:gd name="connsiteX3" fmla="*/ 5981700 w 6102350"/>
              <a:gd name="connsiteY3" fmla="*/ 0 h 3238500"/>
              <a:gd name="connsiteX4" fmla="*/ 2279650 w 6102350"/>
              <a:gd name="connsiteY4" fmla="*/ 1009650 h 3238500"/>
              <a:gd name="connsiteX5" fmla="*/ 0 w 6102350"/>
              <a:gd name="connsiteY5" fmla="*/ 3238500 h 3238500"/>
              <a:gd name="connsiteX0" fmla="*/ 0 w 6102350"/>
              <a:gd name="connsiteY0" fmla="*/ 3238500 h 3238500"/>
              <a:gd name="connsiteX1" fmla="*/ 2584450 w 6102350"/>
              <a:gd name="connsiteY1" fmla="*/ 1943100 h 3238500"/>
              <a:gd name="connsiteX2" fmla="*/ 6102350 w 6102350"/>
              <a:gd name="connsiteY2" fmla="*/ 1644650 h 3238500"/>
              <a:gd name="connsiteX3" fmla="*/ 5981700 w 6102350"/>
              <a:gd name="connsiteY3" fmla="*/ 0 h 3238500"/>
              <a:gd name="connsiteX4" fmla="*/ 2279650 w 6102350"/>
              <a:gd name="connsiteY4" fmla="*/ 1009650 h 3238500"/>
              <a:gd name="connsiteX5" fmla="*/ 0 w 6102350"/>
              <a:gd name="connsiteY5" fmla="*/ 3238500 h 3238500"/>
              <a:gd name="connsiteX0" fmla="*/ 0 w 6102350"/>
              <a:gd name="connsiteY0" fmla="*/ 3238500 h 3238500"/>
              <a:gd name="connsiteX1" fmla="*/ 2584450 w 6102350"/>
              <a:gd name="connsiteY1" fmla="*/ 1943100 h 3238500"/>
              <a:gd name="connsiteX2" fmla="*/ 6102350 w 6102350"/>
              <a:gd name="connsiteY2" fmla="*/ 1644650 h 3238500"/>
              <a:gd name="connsiteX3" fmla="*/ 5981700 w 6102350"/>
              <a:gd name="connsiteY3" fmla="*/ 0 h 3238500"/>
              <a:gd name="connsiteX4" fmla="*/ 2279650 w 6102350"/>
              <a:gd name="connsiteY4" fmla="*/ 1009650 h 3238500"/>
              <a:gd name="connsiteX5" fmla="*/ 0 w 6102350"/>
              <a:gd name="connsiteY5" fmla="*/ 3238500 h 3238500"/>
              <a:gd name="connsiteX0" fmla="*/ 0 w 6102350"/>
              <a:gd name="connsiteY0" fmla="*/ 3238500 h 3238500"/>
              <a:gd name="connsiteX1" fmla="*/ 2584450 w 6102350"/>
              <a:gd name="connsiteY1" fmla="*/ 1943100 h 3238500"/>
              <a:gd name="connsiteX2" fmla="*/ 6102350 w 6102350"/>
              <a:gd name="connsiteY2" fmla="*/ 1644650 h 3238500"/>
              <a:gd name="connsiteX3" fmla="*/ 5981700 w 6102350"/>
              <a:gd name="connsiteY3" fmla="*/ 0 h 3238500"/>
              <a:gd name="connsiteX4" fmla="*/ 2279650 w 6102350"/>
              <a:gd name="connsiteY4" fmla="*/ 1009650 h 3238500"/>
              <a:gd name="connsiteX5" fmla="*/ 0 w 6102350"/>
              <a:gd name="connsiteY5" fmla="*/ 3238500 h 3238500"/>
              <a:gd name="connsiteX0" fmla="*/ 0 w 5930900"/>
              <a:gd name="connsiteY0" fmla="*/ 1343025 h 2022092"/>
              <a:gd name="connsiteX1" fmla="*/ 2413000 w 5930900"/>
              <a:gd name="connsiteY1" fmla="*/ 1943100 h 2022092"/>
              <a:gd name="connsiteX2" fmla="*/ 5930900 w 5930900"/>
              <a:gd name="connsiteY2" fmla="*/ 1644650 h 2022092"/>
              <a:gd name="connsiteX3" fmla="*/ 5810250 w 5930900"/>
              <a:gd name="connsiteY3" fmla="*/ 0 h 2022092"/>
              <a:gd name="connsiteX4" fmla="*/ 2108200 w 5930900"/>
              <a:gd name="connsiteY4" fmla="*/ 1009650 h 2022092"/>
              <a:gd name="connsiteX5" fmla="*/ 0 w 5930900"/>
              <a:gd name="connsiteY5" fmla="*/ 1343025 h 2022092"/>
              <a:gd name="connsiteX0" fmla="*/ 0 w 5930900"/>
              <a:gd name="connsiteY0" fmla="*/ 1482514 h 2161581"/>
              <a:gd name="connsiteX1" fmla="*/ 2413000 w 5930900"/>
              <a:gd name="connsiteY1" fmla="*/ 2082589 h 2161581"/>
              <a:gd name="connsiteX2" fmla="*/ 5930900 w 5930900"/>
              <a:gd name="connsiteY2" fmla="*/ 1784139 h 2161581"/>
              <a:gd name="connsiteX3" fmla="*/ 5810250 w 5930900"/>
              <a:gd name="connsiteY3" fmla="*/ 139489 h 2161581"/>
              <a:gd name="connsiteX4" fmla="*/ 2841625 w 5930900"/>
              <a:gd name="connsiteY4" fmla="*/ 272839 h 2161581"/>
              <a:gd name="connsiteX5" fmla="*/ 0 w 5930900"/>
              <a:gd name="connsiteY5" fmla="*/ 1482514 h 2161581"/>
              <a:gd name="connsiteX0" fmla="*/ 0 w 5930900"/>
              <a:gd name="connsiteY0" fmla="*/ 1343025 h 2022092"/>
              <a:gd name="connsiteX1" fmla="*/ 2413000 w 5930900"/>
              <a:gd name="connsiteY1" fmla="*/ 1943100 h 2022092"/>
              <a:gd name="connsiteX2" fmla="*/ 5930900 w 5930900"/>
              <a:gd name="connsiteY2" fmla="*/ 1644650 h 2022092"/>
              <a:gd name="connsiteX3" fmla="*/ 5810250 w 5930900"/>
              <a:gd name="connsiteY3" fmla="*/ 0 h 2022092"/>
              <a:gd name="connsiteX4" fmla="*/ 2841625 w 5930900"/>
              <a:gd name="connsiteY4" fmla="*/ 133350 h 2022092"/>
              <a:gd name="connsiteX5" fmla="*/ 0 w 5930900"/>
              <a:gd name="connsiteY5" fmla="*/ 1343025 h 2022092"/>
              <a:gd name="connsiteX0" fmla="*/ 0 w 5930900"/>
              <a:gd name="connsiteY0" fmla="*/ 1343025 h 2022092"/>
              <a:gd name="connsiteX1" fmla="*/ 2413000 w 5930900"/>
              <a:gd name="connsiteY1" fmla="*/ 1943100 h 2022092"/>
              <a:gd name="connsiteX2" fmla="*/ 5930900 w 5930900"/>
              <a:gd name="connsiteY2" fmla="*/ 1644650 h 2022092"/>
              <a:gd name="connsiteX3" fmla="*/ 5810250 w 5930900"/>
              <a:gd name="connsiteY3" fmla="*/ 0 h 2022092"/>
              <a:gd name="connsiteX4" fmla="*/ 2841625 w 5930900"/>
              <a:gd name="connsiteY4" fmla="*/ 133350 h 2022092"/>
              <a:gd name="connsiteX5" fmla="*/ 0 w 5930900"/>
              <a:gd name="connsiteY5" fmla="*/ 1343025 h 2022092"/>
              <a:gd name="connsiteX0" fmla="*/ 0 w 5930900"/>
              <a:gd name="connsiteY0" fmla="*/ 1343025 h 2043378"/>
              <a:gd name="connsiteX1" fmla="*/ 2413000 w 5930900"/>
              <a:gd name="connsiteY1" fmla="*/ 1943100 h 2043378"/>
              <a:gd name="connsiteX2" fmla="*/ 5930900 w 5930900"/>
              <a:gd name="connsiteY2" fmla="*/ 1644650 h 2043378"/>
              <a:gd name="connsiteX3" fmla="*/ 5810250 w 5930900"/>
              <a:gd name="connsiteY3" fmla="*/ 0 h 2043378"/>
              <a:gd name="connsiteX4" fmla="*/ 2841625 w 5930900"/>
              <a:gd name="connsiteY4" fmla="*/ 133350 h 2043378"/>
              <a:gd name="connsiteX5" fmla="*/ 0 w 5930900"/>
              <a:gd name="connsiteY5" fmla="*/ 1343025 h 2043378"/>
              <a:gd name="connsiteX0" fmla="*/ 0 w 5930900"/>
              <a:gd name="connsiteY0" fmla="*/ 1343025 h 2043378"/>
              <a:gd name="connsiteX1" fmla="*/ 2413000 w 5930900"/>
              <a:gd name="connsiteY1" fmla="*/ 1943100 h 2043378"/>
              <a:gd name="connsiteX2" fmla="*/ 5930900 w 5930900"/>
              <a:gd name="connsiteY2" fmla="*/ 1644650 h 2043378"/>
              <a:gd name="connsiteX3" fmla="*/ 5810250 w 5930900"/>
              <a:gd name="connsiteY3" fmla="*/ 0 h 2043378"/>
              <a:gd name="connsiteX4" fmla="*/ 2841625 w 5930900"/>
              <a:gd name="connsiteY4" fmla="*/ 133350 h 2043378"/>
              <a:gd name="connsiteX5" fmla="*/ 0 w 5930900"/>
              <a:gd name="connsiteY5" fmla="*/ 1343025 h 2043378"/>
              <a:gd name="connsiteX0" fmla="*/ 0 w 5930900"/>
              <a:gd name="connsiteY0" fmla="*/ 1374726 h 2075079"/>
              <a:gd name="connsiteX1" fmla="*/ 2413000 w 5930900"/>
              <a:gd name="connsiteY1" fmla="*/ 1974801 h 2075079"/>
              <a:gd name="connsiteX2" fmla="*/ 5930900 w 5930900"/>
              <a:gd name="connsiteY2" fmla="*/ 1676351 h 2075079"/>
              <a:gd name="connsiteX3" fmla="*/ 5810250 w 5930900"/>
              <a:gd name="connsiteY3" fmla="*/ 31701 h 2075079"/>
              <a:gd name="connsiteX4" fmla="*/ 2841625 w 5930900"/>
              <a:gd name="connsiteY4" fmla="*/ 165051 h 2075079"/>
              <a:gd name="connsiteX5" fmla="*/ 0 w 5930900"/>
              <a:gd name="connsiteY5" fmla="*/ 1374726 h 2075079"/>
              <a:gd name="connsiteX0" fmla="*/ 0 w 5930900"/>
              <a:gd name="connsiteY0" fmla="*/ 1346768 h 2047121"/>
              <a:gd name="connsiteX1" fmla="*/ 2413000 w 5930900"/>
              <a:gd name="connsiteY1" fmla="*/ 1946843 h 2047121"/>
              <a:gd name="connsiteX2" fmla="*/ 5930900 w 5930900"/>
              <a:gd name="connsiteY2" fmla="*/ 1648393 h 2047121"/>
              <a:gd name="connsiteX3" fmla="*/ 5810250 w 5930900"/>
              <a:gd name="connsiteY3" fmla="*/ 3743 h 2047121"/>
              <a:gd name="connsiteX4" fmla="*/ 2794000 w 5930900"/>
              <a:gd name="connsiteY4" fmla="*/ 441893 h 2047121"/>
              <a:gd name="connsiteX5" fmla="*/ 0 w 5930900"/>
              <a:gd name="connsiteY5" fmla="*/ 1346768 h 2047121"/>
              <a:gd name="connsiteX0" fmla="*/ 0 w 5953125"/>
              <a:gd name="connsiteY0" fmla="*/ 1043003 h 1743356"/>
              <a:gd name="connsiteX1" fmla="*/ 2413000 w 5953125"/>
              <a:gd name="connsiteY1" fmla="*/ 1643078 h 1743356"/>
              <a:gd name="connsiteX2" fmla="*/ 5930900 w 5953125"/>
              <a:gd name="connsiteY2" fmla="*/ 1344628 h 1743356"/>
              <a:gd name="connsiteX3" fmla="*/ 5953125 w 5953125"/>
              <a:gd name="connsiteY3" fmla="*/ 52403 h 1743356"/>
              <a:gd name="connsiteX4" fmla="*/ 2794000 w 5953125"/>
              <a:gd name="connsiteY4" fmla="*/ 138128 h 1743356"/>
              <a:gd name="connsiteX5" fmla="*/ 0 w 5953125"/>
              <a:gd name="connsiteY5" fmla="*/ 1043003 h 1743356"/>
              <a:gd name="connsiteX0" fmla="*/ 0 w 5953125"/>
              <a:gd name="connsiteY0" fmla="*/ 1043003 h 1743356"/>
              <a:gd name="connsiteX1" fmla="*/ 2413000 w 5953125"/>
              <a:gd name="connsiteY1" fmla="*/ 1643078 h 1743356"/>
              <a:gd name="connsiteX2" fmla="*/ 5930900 w 5953125"/>
              <a:gd name="connsiteY2" fmla="*/ 1344628 h 1743356"/>
              <a:gd name="connsiteX3" fmla="*/ 5953125 w 5953125"/>
              <a:gd name="connsiteY3" fmla="*/ 52403 h 1743356"/>
              <a:gd name="connsiteX4" fmla="*/ 2794000 w 5953125"/>
              <a:gd name="connsiteY4" fmla="*/ 138128 h 1743356"/>
              <a:gd name="connsiteX5" fmla="*/ 0 w 5953125"/>
              <a:gd name="connsiteY5" fmla="*/ 1043003 h 1743356"/>
              <a:gd name="connsiteX0" fmla="*/ 0 w 5953125"/>
              <a:gd name="connsiteY0" fmla="*/ 1043003 h 1746875"/>
              <a:gd name="connsiteX1" fmla="*/ 2413000 w 5953125"/>
              <a:gd name="connsiteY1" fmla="*/ 1643078 h 1746875"/>
              <a:gd name="connsiteX2" fmla="*/ 5930900 w 5953125"/>
              <a:gd name="connsiteY2" fmla="*/ 1344628 h 1746875"/>
              <a:gd name="connsiteX3" fmla="*/ 5953125 w 5953125"/>
              <a:gd name="connsiteY3" fmla="*/ 52403 h 1746875"/>
              <a:gd name="connsiteX4" fmla="*/ 2794000 w 5953125"/>
              <a:gd name="connsiteY4" fmla="*/ 138128 h 1746875"/>
              <a:gd name="connsiteX5" fmla="*/ 0 w 5953125"/>
              <a:gd name="connsiteY5" fmla="*/ 1043003 h 1746875"/>
              <a:gd name="connsiteX0" fmla="*/ 0 w 5953125"/>
              <a:gd name="connsiteY0" fmla="*/ 1043003 h 1344640"/>
              <a:gd name="connsiteX1" fmla="*/ 2794000 w 5953125"/>
              <a:gd name="connsiteY1" fmla="*/ 662003 h 1344640"/>
              <a:gd name="connsiteX2" fmla="*/ 5930900 w 5953125"/>
              <a:gd name="connsiteY2" fmla="*/ 1344628 h 1344640"/>
              <a:gd name="connsiteX3" fmla="*/ 5953125 w 5953125"/>
              <a:gd name="connsiteY3" fmla="*/ 52403 h 1344640"/>
              <a:gd name="connsiteX4" fmla="*/ 2794000 w 5953125"/>
              <a:gd name="connsiteY4" fmla="*/ 138128 h 1344640"/>
              <a:gd name="connsiteX5" fmla="*/ 0 w 5953125"/>
              <a:gd name="connsiteY5" fmla="*/ 1043003 h 1344640"/>
              <a:gd name="connsiteX0" fmla="*/ 0 w 5953125"/>
              <a:gd name="connsiteY0" fmla="*/ 1043003 h 1344640"/>
              <a:gd name="connsiteX1" fmla="*/ 2794000 w 5953125"/>
              <a:gd name="connsiteY1" fmla="*/ 662003 h 1344640"/>
              <a:gd name="connsiteX2" fmla="*/ 5930900 w 5953125"/>
              <a:gd name="connsiteY2" fmla="*/ 1344628 h 1344640"/>
              <a:gd name="connsiteX3" fmla="*/ 5953125 w 5953125"/>
              <a:gd name="connsiteY3" fmla="*/ 52403 h 1344640"/>
              <a:gd name="connsiteX4" fmla="*/ 2794000 w 5953125"/>
              <a:gd name="connsiteY4" fmla="*/ 138128 h 1344640"/>
              <a:gd name="connsiteX5" fmla="*/ 0 w 5953125"/>
              <a:gd name="connsiteY5" fmla="*/ 1043003 h 1344640"/>
              <a:gd name="connsiteX0" fmla="*/ 0 w 5953125"/>
              <a:gd name="connsiteY0" fmla="*/ 1043003 h 1344646"/>
              <a:gd name="connsiteX1" fmla="*/ 2794000 w 5953125"/>
              <a:gd name="connsiteY1" fmla="*/ 662003 h 1344646"/>
              <a:gd name="connsiteX2" fmla="*/ 5930900 w 5953125"/>
              <a:gd name="connsiteY2" fmla="*/ 1344628 h 1344646"/>
              <a:gd name="connsiteX3" fmla="*/ 5953125 w 5953125"/>
              <a:gd name="connsiteY3" fmla="*/ 52403 h 1344646"/>
              <a:gd name="connsiteX4" fmla="*/ 2794000 w 5953125"/>
              <a:gd name="connsiteY4" fmla="*/ 138128 h 1344646"/>
              <a:gd name="connsiteX5" fmla="*/ 0 w 5953125"/>
              <a:gd name="connsiteY5" fmla="*/ 1043003 h 1344646"/>
              <a:gd name="connsiteX0" fmla="*/ 0 w 5953125"/>
              <a:gd name="connsiteY0" fmla="*/ 1043003 h 1043003"/>
              <a:gd name="connsiteX1" fmla="*/ 2794000 w 5953125"/>
              <a:gd name="connsiteY1" fmla="*/ 662003 h 1043003"/>
              <a:gd name="connsiteX2" fmla="*/ 5902325 w 5953125"/>
              <a:gd name="connsiteY2" fmla="*/ 896953 h 1043003"/>
              <a:gd name="connsiteX3" fmla="*/ 5953125 w 5953125"/>
              <a:gd name="connsiteY3" fmla="*/ 52403 h 1043003"/>
              <a:gd name="connsiteX4" fmla="*/ 2794000 w 5953125"/>
              <a:gd name="connsiteY4" fmla="*/ 138128 h 1043003"/>
              <a:gd name="connsiteX5" fmla="*/ 0 w 5953125"/>
              <a:gd name="connsiteY5" fmla="*/ 1043003 h 1043003"/>
              <a:gd name="connsiteX0" fmla="*/ 0 w 5953125"/>
              <a:gd name="connsiteY0" fmla="*/ 1043003 h 1043003"/>
              <a:gd name="connsiteX1" fmla="*/ 2794000 w 5953125"/>
              <a:gd name="connsiteY1" fmla="*/ 662003 h 1043003"/>
              <a:gd name="connsiteX2" fmla="*/ 5902325 w 5953125"/>
              <a:gd name="connsiteY2" fmla="*/ 896953 h 1043003"/>
              <a:gd name="connsiteX3" fmla="*/ 5953125 w 5953125"/>
              <a:gd name="connsiteY3" fmla="*/ 52403 h 1043003"/>
              <a:gd name="connsiteX4" fmla="*/ 2794000 w 5953125"/>
              <a:gd name="connsiteY4" fmla="*/ 138128 h 1043003"/>
              <a:gd name="connsiteX5" fmla="*/ 0 w 5953125"/>
              <a:gd name="connsiteY5" fmla="*/ 1043003 h 1043003"/>
              <a:gd name="connsiteX0" fmla="*/ 0 w 5953125"/>
              <a:gd name="connsiteY0" fmla="*/ 1024370 h 1024370"/>
              <a:gd name="connsiteX1" fmla="*/ 2794000 w 5953125"/>
              <a:gd name="connsiteY1" fmla="*/ 643370 h 1024370"/>
              <a:gd name="connsiteX2" fmla="*/ 5902325 w 5953125"/>
              <a:gd name="connsiteY2" fmla="*/ 878320 h 1024370"/>
              <a:gd name="connsiteX3" fmla="*/ 5953125 w 5953125"/>
              <a:gd name="connsiteY3" fmla="*/ 33770 h 1024370"/>
              <a:gd name="connsiteX4" fmla="*/ 2794000 w 5953125"/>
              <a:gd name="connsiteY4" fmla="*/ 119495 h 1024370"/>
              <a:gd name="connsiteX5" fmla="*/ 0 w 5953125"/>
              <a:gd name="connsiteY5" fmla="*/ 1024370 h 1024370"/>
              <a:gd name="connsiteX0" fmla="*/ 0 w 5953125"/>
              <a:gd name="connsiteY0" fmla="*/ 1024370 h 1024370"/>
              <a:gd name="connsiteX1" fmla="*/ 2794000 w 5953125"/>
              <a:gd name="connsiteY1" fmla="*/ 643370 h 1024370"/>
              <a:gd name="connsiteX2" fmla="*/ 5902325 w 5953125"/>
              <a:gd name="connsiteY2" fmla="*/ 878320 h 1024370"/>
              <a:gd name="connsiteX3" fmla="*/ 5953125 w 5953125"/>
              <a:gd name="connsiteY3" fmla="*/ 33770 h 1024370"/>
              <a:gd name="connsiteX4" fmla="*/ 2794000 w 5953125"/>
              <a:gd name="connsiteY4" fmla="*/ 119495 h 1024370"/>
              <a:gd name="connsiteX5" fmla="*/ 0 w 5953125"/>
              <a:gd name="connsiteY5" fmla="*/ 1024370 h 1024370"/>
              <a:gd name="connsiteX0" fmla="*/ 0 w 5953125"/>
              <a:gd name="connsiteY0" fmla="*/ 1024370 h 1024370"/>
              <a:gd name="connsiteX1" fmla="*/ 2794000 w 5953125"/>
              <a:gd name="connsiteY1" fmla="*/ 643370 h 1024370"/>
              <a:gd name="connsiteX2" fmla="*/ 5902325 w 5953125"/>
              <a:gd name="connsiteY2" fmla="*/ 878320 h 1024370"/>
              <a:gd name="connsiteX3" fmla="*/ 5953125 w 5953125"/>
              <a:gd name="connsiteY3" fmla="*/ 33770 h 1024370"/>
              <a:gd name="connsiteX4" fmla="*/ 2794000 w 5953125"/>
              <a:gd name="connsiteY4" fmla="*/ 119495 h 1024370"/>
              <a:gd name="connsiteX5" fmla="*/ 0 w 5953125"/>
              <a:gd name="connsiteY5" fmla="*/ 1024370 h 102437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5953125" h="1024370">
                <a:moveTo>
                  <a:pt x="0" y="1024370"/>
                </a:moveTo>
                <a:cubicBezTo>
                  <a:pt x="1450445" y="733857"/>
                  <a:pt x="1634067" y="744970"/>
                  <a:pt x="2794000" y="643370"/>
                </a:cubicBezTo>
                <a:cubicBezTo>
                  <a:pt x="4903258" y="589924"/>
                  <a:pt x="4950355" y="682528"/>
                  <a:pt x="5902325" y="878320"/>
                </a:cubicBezTo>
                <a:lnTo>
                  <a:pt x="5953125" y="33770"/>
                </a:lnTo>
                <a:cubicBezTo>
                  <a:pt x="4226983" y="-4330"/>
                  <a:pt x="4432830" y="-44018"/>
                  <a:pt x="2794000" y="119495"/>
                </a:cubicBezTo>
                <a:cubicBezTo>
                  <a:pt x="1634067" y="322695"/>
                  <a:pt x="1556808" y="303645"/>
                  <a:pt x="0" y="1024370"/>
                </a:cubicBezTo>
                <a:close/>
              </a:path>
            </a:pathLst>
          </a:custGeom>
          <a:gradFill flip="none" rotWithShape="1">
            <a:gsLst>
              <a:gs pos="0">
                <a:schemeClr val="accent1">
                  <a:lumMod val="50000"/>
                </a:schemeClr>
              </a:gs>
              <a:gs pos="75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42" name="Picture 5" descr="C:\Users\shorr\Desktop\SU-35_Fighter_1.jpg"/>
          <p:cNvPicPr>
            <a:picLocks noChangeAspect="1" noChangeArrowheads="1"/>
          </p:cNvPicPr>
          <p:nvPr/>
        </p:nvPicPr>
        <p:blipFill>
          <a:blip r:embed="rId3" cstate="screen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17620" b="77346" l="462" r="99077">
                        <a14:foregroundMark x1="40923" y1="43936" x2="36462" y2="42792"/>
                        <a14:foregroundMark x1="16923" y1="48513" x2="22615" y2="45995"/>
                        <a14:foregroundMark x1="24154" y1="45080" x2="28462" y2="42563"/>
                        <a14:foregroundMark x1="29385" y1="42792" x2="34154" y2="42334"/>
                        <a14:foregroundMark x1="29385" y1="42334" x2="31077" y2="42105"/>
                        <a14:foregroundMark x1="28769" y1="42563" x2="16615" y2="48513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882692">
            <a:off x="7416683" y="2670434"/>
            <a:ext cx="1109956" cy="7838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5" name="Group 142"/>
          <p:cNvGrpSpPr/>
          <p:nvPr/>
        </p:nvGrpSpPr>
        <p:grpSpPr>
          <a:xfrm>
            <a:off x="1134903" y="3257513"/>
            <a:ext cx="909063" cy="662476"/>
            <a:chOff x="1491841" y="6042136"/>
            <a:chExt cx="909063" cy="662476"/>
          </a:xfrm>
        </p:grpSpPr>
        <p:sp>
          <p:nvSpPr>
            <p:cNvPr id="144" name="Line 56"/>
            <p:cNvSpPr>
              <a:spLocks noChangeShapeType="1"/>
            </p:cNvSpPr>
            <p:nvPr/>
          </p:nvSpPr>
          <p:spPr bwMode="auto">
            <a:xfrm flipH="1">
              <a:off x="1491841" y="6042136"/>
              <a:ext cx="304800" cy="152400"/>
            </a:xfrm>
            <a:prstGeom prst="line">
              <a:avLst/>
            </a:prstGeom>
            <a:noFill/>
            <a:ln w="28575">
              <a:solidFill>
                <a:srgbClr val="FF0000"/>
              </a:solidFill>
              <a:round/>
              <a:headEnd/>
              <a:tailEnd/>
            </a:ln>
            <a:effectLst>
              <a:glow rad="101600">
                <a:srgbClr val="FFFF00">
                  <a:alpha val="60000"/>
                </a:srgbClr>
              </a:glow>
              <a:outerShdw dist="35921" dir="2700000" algn="ctr" rotWithShape="0">
                <a:schemeClr val="bg2"/>
              </a:outerShdw>
            </a:effectLst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>
                <a:solidFill>
                  <a:schemeClr val="accent1">
                    <a:lumMod val="50000"/>
                  </a:schemeClr>
                </a:solidFill>
              </a:endParaRPr>
            </a:p>
          </p:txBody>
        </p:sp>
        <p:sp>
          <p:nvSpPr>
            <p:cNvPr id="145" name="Line 58"/>
            <p:cNvSpPr>
              <a:spLocks noChangeShapeType="1"/>
            </p:cNvSpPr>
            <p:nvPr/>
          </p:nvSpPr>
          <p:spPr bwMode="auto">
            <a:xfrm>
              <a:off x="1644241" y="6118336"/>
              <a:ext cx="191450" cy="322616"/>
            </a:xfrm>
            <a:prstGeom prst="line">
              <a:avLst/>
            </a:prstGeom>
            <a:noFill/>
            <a:ln w="28575">
              <a:solidFill>
                <a:srgbClr val="FF0000"/>
              </a:solidFill>
              <a:round/>
              <a:headEnd type="triangle" w="med" len="med"/>
              <a:tailEnd type="triangle" w="med" len="med"/>
            </a:ln>
            <a:effectLst>
              <a:glow rad="101600">
                <a:srgbClr val="FFFF00">
                  <a:alpha val="60000"/>
                </a:srgbClr>
              </a:glow>
              <a:outerShdw dist="35921" dir="2700000" algn="ctr" rotWithShape="0">
                <a:schemeClr val="bg2"/>
              </a:outerShdw>
            </a:effectLst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>
                <a:solidFill>
                  <a:schemeClr val="accent1">
                    <a:lumMod val="50000"/>
                  </a:schemeClr>
                </a:solidFill>
              </a:endParaRPr>
            </a:p>
          </p:txBody>
        </p:sp>
        <p:sp>
          <p:nvSpPr>
            <p:cNvPr id="146" name="Text Box 59"/>
            <p:cNvSpPr txBox="1">
              <a:spLocks noChangeArrowheads="1"/>
            </p:cNvSpPr>
            <p:nvPr/>
          </p:nvSpPr>
          <p:spPr bwMode="auto">
            <a:xfrm>
              <a:off x="1977390" y="6242947"/>
              <a:ext cx="423514" cy="461665"/>
            </a:xfrm>
            <a:prstGeom prst="rect">
              <a:avLst/>
            </a:prstGeom>
            <a:noFill/>
            <a:ln w="28575" algn="ctr">
              <a:noFill/>
              <a:miter lim="800000"/>
              <a:headEnd/>
              <a:tailEnd/>
            </a:ln>
            <a:effectLst>
              <a:glow rad="101600">
                <a:srgbClr val="FFFF00">
                  <a:alpha val="60000"/>
                </a:srgbClr>
              </a:glow>
              <a:outerShdw dist="35921" dir="2700000" algn="ctr" rotWithShape="0">
                <a:schemeClr val="bg2"/>
              </a:outerShdw>
            </a:effectLst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 sz="2400" b="1">
                  <a:solidFill>
                    <a:schemeClr val="tx1"/>
                  </a:solidFill>
                  <a:latin typeface="Times New Roman" pitchFamily="18" charset="0"/>
                </a:defRPr>
              </a:lvl1pPr>
              <a:lvl2pPr marL="742950" indent="-285750" eaLnBrk="0" hangingPunct="0">
                <a:defRPr sz="2400" b="1">
                  <a:solidFill>
                    <a:schemeClr val="tx1"/>
                  </a:solidFill>
                  <a:latin typeface="Times New Roman" pitchFamily="18" charset="0"/>
                </a:defRPr>
              </a:lvl2pPr>
              <a:lvl3pPr marL="1143000" indent="-228600" eaLnBrk="0" hangingPunct="0">
                <a:defRPr sz="2400" b="1">
                  <a:solidFill>
                    <a:schemeClr val="tx1"/>
                  </a:solidFill>
                  <a:latin typeface="Times New Roman" pitchFamily="18" charset="0"/>
                </a:defRPr>
              </a:lvl3pPr>
              <a:lvl4pPr marL="1600200" indent="-228600" eaLnBrk="0" hangingPunct="0">
                <a:defRPr sz="2400" b="1">
                  <a:solidFill>
                    <a:schemeClr val="tx1"/>
                  </a:solidFill>
                  <a:latin typeface="Times New Roman" pitchFamily="18" charset="0"/>
                </a:defRPr>
              </a:lvl4pPr>
              <a:lvl5pPr marL="2057400" indent="-228600" eaLnBrk="0" hangingPunct="0">
                <a:defRPr sz="2400" b="1">
                  <a:solidFill>
                    <a:schemeClr val="tx1"/>
                  </a:solidFill>
                  <a:latin typeface="Times New Roman" pitchFamily="18" charset="0"/>
                </a:defRPr>
              </a:lvl5pPr>
              <a:lvl6pPr marL="25146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chemeClr val="tx1"/>
                  </a:solidFill>
                  <a:latin typeface="Times New Roman" pitchFamily="18" charset="0"/>
                </a:defRPr>
              </a:lvl6pPr>
              <a:lvl7pPr marL="29718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chemeClr val="tx1"/>
                  </a:solidFill>
                  <a:latin typeface="Times New Roman" pitchFamily="18" charset="0"/>
                </a:defRPr>
              </a:lvl7pPr>
              <a:lvl8pPr marL="34290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chemeClr val="tx1"/>
                  </a:solidFill>
                  <a:latin typeface="Times New Roman" pitchFamily="18" charset="0"/>
                </a:defRPr>
              </a:lvl8pPr>
              <a:lvl9pPr marL="38862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chemeClr val="tx1"/>
                  </a:solidFill>
                  <a:latin typeface="Times New Roman" pitchFamily="18" charset="0"/>
                </a:defRPr>
              </a:lvl9pPr>
            </a:lstStyle>
            <a:p>
              <a:pPr eaLnBrk="1" hangingPunct="1"/>
              <a:r>
                <a:rPr lang="en-US" dirty="0" err="1">
                  <a:solidFill>
                    <a:srgbClr val="FF0000"/>
                  </a:solidFill>
                  <a:effectLst>
                    <a:glow rad="127000">
                      <a:srgbClr val="FFFF00"/>
                    </a:glow>
                  </a:effectLst>
                  <a:latin typeface="+mj-lt"/>
                </a:rPr>
                <a:t>h</a:t>
              </a:r>
              <a:r>
                <a:rPr lang="en-US" baseline="-25000" dirty="0" err="1">
                  <a:solidFill>
                    <a:srgbClr val="FF0000"/>
                  </a:solidFill>
                  <a:effectLst>
                    <a:glow rad="127000">
                      <a:srgbClr val="FFFF00"/>
                    </a:glow>
                  </a:effectLst>
                  <a:latin typeface="+mj-lt"/>
                </a:rPr>
                <a:t>r</a:t>
              </a:r>
              <a:endParaRPr lang="en-US" baseline="-25000" dirty="0">
                <a:solidFill>
                  <a:srgbClr val="FF0000"/>
                </a:solidFill>
                <a:effectLst>
                  <a:glow rad="127000">
                    <a:srgbClr val="FFFF00"/>
                  </a:glow>
                </a:effectLst>
                <a:latin typeface="+mj-lt"/>
              </a:endParaRPr>
            </a:p>
          </p:txBody>
        </p:sp>
      </p:grpSp>
      <p:grpSp>
        <p:nvGrpSpPr>
          <p:cNvPr id="7" name="Group 146"/>
          <p:cNvGrpSpPr/>
          <p:nvPr/>
        </p:nvGrpSpPr>
        <p:grpSpPr>
          <a:xfrm>
            <a:off x="7531469" y="3036029"/>
            <a:ext cx="882412" cy="916192"/>
            <a:chOff x="7888407" y="5820652"/>
            <a:chExt cx="882412" cy="916192"/>
          </a:xfrm>
        </p:grpSpPr>
        <p:sp>
          <p:nvSpPr>
            <p:cNvPr id="148" name="Text Box 63"/>
            <p:cNvSpPr txBox="1">
              <a:spLocks noChangeArrowheads="1"/>
            </p:cNvSpPr>
            <p:nvPr/>
          </p:nvSpPr>
          <p:spPr bwMode="auto">
            <a:xfrm>
              <a:off x="7963786" y="6279644"/>
              <a:ext cx="422275" cy="45720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FF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 sz="2400" b="1">
                  <a:solidFill>
                    <a:schemeClr val="tx1"/>
                  </a:solidFill>
                  <a:latin typeface="Times New Roman" pitchFamily="18" charset="0"/>
                </a:defRPr>
              </a:lvl1pPr>
              <a:lvl2pPr marL="742950" indent="-285750" eaLnBrk="0" hangingPunct="0">
                <a:defRPr sz="2400" b="1">
                  <a:solidFill>
                    <a:schemeClr val="tx1"/>
                  </a:solidFill>
                  <a:latin typeface="Times New Roman" pitchFamily="18" charset="0"/>
                </a:defRPr>
              </a:lvl2pPr>
              <a:lvl3pPr marL="1143000" indent="-228600" eaLnBrk="0" hangingPunct="0">
                <a:defRPr sz="2400" b="1">
                  <a:solidFill>
                    <a:schemeClr val="tx1"/>
                  </a:solidFill>
                  <a:latin typeface="Times New Roman" pitchFamily="18" charset="0"/>
                </a:defRPr>
              </a:lvl3pPr>
              <a:lvl4pPr marL="1600200" indent="-228600" eaLnBrk="0" hangingPunct="0">
                <a:defRPr sz="2400" b="1">
                  <a:solidFill>
                    <a:schemeClr val="tx1"/>
                  </a:solidFill>
                  <a:latin typeface="Times New Roman" pitchFamily="18" charset="0"/>
                </a:defRPr>
              </a:lvl4pPr>
              <a:lvl5pPr marL="2057400" indent="-228600" eaLnBrk="0" hangingPunct="0">
                <a:defRPr sz="2400" b="1">
                  <a:solidFill>
                    <a:schemeClr val="tx1"/>
                  </a:solidFill>
                  <a:latin typeface="Times New Roman" pitchFamily="18" charset="0"/>
                </a:defRPr>
              </a:lvl5pPr>
              <a:lvl6pPr marL="25146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chemeClr val="tx1"/>
                  </a:solidFill>
                  <a:latin typeface="Times New Roman" pitchFamily="18" charset="0"/>
                </a:defRPr>
              </a:lvl6pPr>
              <a:lvl7pPr marL="29718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chemeClr val="tx1"/>
                  </a:solidFill>
                  <a:latin typeface="Times New Roman" pitchFamily="18" charset="0"/>
                </a:defRPr>
              </a:lvl7pPr>
              <a:lvl8pPr marL="34290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chemeClr val="tx1"/>
                  </a:solidFill>
                  <a:latin typeface="Times New Roman" pitchFamily="18" charset="0"/>
                </a:defRPr>
              </a:lvl8pPr>
              <a:lvl9pPr marL="38862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chemeClr val="tx1"/>
                  </a:solidFill>
                  <a:latin typeface="Times New Roman" pitchFamily="18" charset="0"/>
                </a:defRPr>
              </a:lvl9pPr>
            </a:lstStyle>
            <a:p>
              <a:pPr eaLnBrk="1" hangingPunct="1"/>
              <a:r>
                <a:rPr lang="en-US" dirty="0" err="1">
                  <a:solidFill>
                    <a:srgbClr val="FF0000"/>
                  </a:solidFill>
                  <a:effectLst>
                    <a:glow rad="101600">
                      <a:srgbClr val="FFFF00">
                        <a:alpha val="60000"/>
                      </a:srgbClr>
                    </a:glow>
                  </a:effectLst>
                  <a:latin typeface="+mj-lt"/>
                </a:rPr>
                <a:t>h</a:t>
              </a:r>
              <a:r>
                <a:rPr lang="en-US" baseline="-25000" dirty="0" err="1">
                  <a:solidFill>
                    <a:srgbClr val="FF0000"/>
                  </a:solidFill>
                  <a:effectLst>
                    <a:glow rad="101600">
                      <a:srgbClr val="FFFF00">
                        <a:alpha val="60000"/>
                      </a:srgbClr>
                    </a:glow>
                  </a:effectLst>
                  <a:latin typeface="+mj-lt"/>
                </a:rPr>
                <a:t>t</a:t>
              </a:r>
              <a:endParaRPr lang="en-US" baseline="-25000" dirty="0">
                <a:solidFill>
                  <a:srgbClr val="FF0000"/>
                </a:solidFill>
                <a:effectLst>
                  <a:glow rad="101600">
                    <a:srgbClr val="FFFF00">
                      <a:alpha val="60000"/>
                    </a:srgbClr>
                  </a:glow>
                </a:effectLst>
                <a:latin typeface="+mj-lt"/>
              </a:endParaRPr>
            </a:p>
          </p:txBody>
        </p:sp>
        <p:sp>
          <p:nvSpPr>
            <p:cNvPr id="149" name="Line 64"/>
            <p:cNvSpPr>
              <a:spLocks noChangeShapeType="1"/>
            </p:cNvSpPr>
            <p:nvPr/>
          </p:nvSpPr>
          <p:spPr bwMode="auto">
            <a:xfrm rot="270307" flipH="1" flipV="1">
              <a:off x="7888407" y="5820652"/>
              <a:ext cx="882412" cy="285632"/>
            </a:xfrm>
            <a:prstGeom prst="line">
              <a:avLst/>
            </a:prstGeom>
            <a:noFill/>
            <a:ln w="28575">
              <a:solidFill>
                <a:srgbClr val="FF0000"/>
              </a:solidFill>
              <a:round/>
              <a:headEnd/>
              <a:tailEnd/>
            </a:ln>
            <a:effectLst>
              <a:glow rad="101600">
                <a:srgbClr val="FFFF00">
                  <a:alpha val="60000"/>
                </a:srgbClr>
              </a:glow>
              <a:outerShdw dist="35921" dir="2700000" algn="ctr" rotWithShape="0">
                <a:schemeClr val="bg2"/>
              </a:outerShdw>
            </a:effectLst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50" name="Line 62"/>
            <p:cNvSpPr>
              <a:spLocks noChangeShapeType="1"/>
            </p:cNvSpPr>
            <p:nvPr/>
          </p:nvSpPr>
          <p:spPr bwMode="auto">
            <a:xfrm rot="270307" flipH="1">
              <a:off x="8264905" y="5978942"/>
              <a:ext cx="110034" cy="287511"/>
            </a:xfrm>
            <a:prstGeom prst="line">
              <a:avLst/>
            </a:prstGeom>
            <a:noFill/>
            <a:ln w="19050">
              <a:solidFill>
                <a:srgbClr val="FF0000"/>
              </a:solidFill>
              <a:round/>
              <a:headEnd type="triangle" w="med" len="med"/>
              <a:tailEnd type="triangle" w="med" len="med"/>
            </a:ln>
            <a:effectLst>
              <a:glow rad="101600">
                <a:srgbClr val="FFFF00">
                  <a:alpha val="60000"/>
                </a:srgbClr>
              </a:glow>
              <a:outerShdw dist="35921" dir="2700000" algn="ctr" rotWithShape="0">
                <a:schemeClr val="bg2"/>
              </a:outerShdw>
            </a:effectLst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</p:grpSp>
      <p:sp>
        <p:nvSpPr>
          <p:cNvPr id="151" name="Text Box 54"/>
          <p:cNvSpPr txBox="1">
            <a:spLocks noChangeArrowheads="1"/>
          </p:cNvSpPr>
          <p:nvPr/>
        </p:nvSpPr>
        <p:spPr bwMode="auto">
          <a:xfrm>
            <a:off x="648379" y="1857364"/>
            <a:ext cx="5777415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FF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 sz="2400" b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 b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 b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 b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 b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/>
            <a:r>
              <a:rPr lang="en-US" dirty="0">
                <a:solidFill>
                  <a:schemeClr val="tx2"/>
                </a:solidFill>
                <a:latin typeface="+mj-lt"/>
              </a:rPr>
              <a:t>La </a:t>
            </a:r>
            <a:r>
              <a:rPr lang="en-US" dirty="0" err="1">
                <a:solidFill>
                  <a:schemeClr val="tx2"/>
                </a:solidFill>
                <a:latin typeface="+mj-lt"/>
              </a:rPr>
              <a:t>onda</a:t>
            </a:r>
            <a:r>
              <a:rPr lang="en-US" dirty="0">
                <a:solidFill>
                  <a:schemeClr val="tx2"/>
                </a:solidFill>
                <a:latin typeface="+mj-lt"/>
              </a:rPr>
              <a:t> EM de radar se </a:t>
            </a:r>
            <a:r>
              <a:rPr lang="en-US" dirty="0" err="1">
                <a:solidFill>
                  <a:schemeClr val="tx2"/>
                </a:solidFill>
                <a:latin typeface="+mj-lt"/>
              </a:rPr>
              <a:t>curva</a:t>
            </a:r>
            <a:r>
              <a:rPr lang="en-US" dirty="0">
                <a:solidFill>
                  <a:schemeClr val="tx2"/>
                </a:solidFill>
                <a:latin typeface="+mj-lt"/>
              </a:rPr>
              <a:t> </a:t>
            </a:r>
            <a:r>
              <a:rPr lang="en-US" dirty="0" err="1">
                <a:solidFill>
                  <a:schemeClr val="tx2"/>
                </a:solidFill>
                <a:latin typeface="+mj-lt"/>
              </a:rPr>
              <a:t>por</a:t>
            </a:r>
            <a:r>
              <a:rPr lang="en-US" dirty="0">
                <a:solidFill>
                  <a:schemeClr val="tx2"/>
                </a:solidFill>
                <a:latin typeface="+mj-lt"/>
              </a:rPr>
              <a:t> </a:t>
            </a:r>
            <a:r>
              <a:rPr lang="en-US" dirty="0" err="1">
                <a:solidFill>
                  <a:schemeClr val="tx2"/>
                </a:solidFill>
                <a:latin typeface="+mj-lt"/>
              </a:rPr>
              <a:t>refracción</a:t>
            </a:r>
            <a:endParaRPr lang="en-US" dirty="0">
              <a:solidFill>
                <a:schemeClr val="tx2"/>
              </a:solidFill>
              <a:latin typeface="+mj-lt"/>
            </a:endParaRPr>
          </a:p>
        </p:txBody>
      </p:sp>
      <p:sp>
        <p:nvSpPr>
          <p:cNvPr id="166" name="Rectangle 3"/>
          <p:cNvSpPr txBox="1">
            <a:spLocks noChangeArrowheads="1"/>
          </p:cNvSpPr>
          <p:nvPr/>
        </p:nvSpPr>
        <p:spPr>
          <a:xfrm rot="21600000">
            <a:off x="267493" y="714357"/>
            <a:ext cx="8609014" cy="119270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137160">
              <a:buClr>
                <a:schemeClr val="tx1">
                  <a:shade val="95000"/>
                </a:schemeClr>
              </a:buClr>
              <a:defRPr/>
            </a:pPr>
            <a:r>
              <a:rPr lang="es-CL" sz="2000" dirty="0">
                <a:solidFill>
                  <a:schemeClr val="tx1">
                    <a:lumMod val="85000"/>
                    <a:lumOff val="15000"/>
                  </a:schemeClr>
                </a:solidFill>
                <a:cs typeface="Times New Roman" pitchFamily="18" charset="0"/>
              </a:rPr>
              <a:t>Para calcular la máxima distancia a un blanco que tiene una altura </a:t>
            </a:r>
            <a:r>
              <a:rPr lang="es-CL" sz="2000" b="1" dirty="0" err="1">
                <a:solidFill>
                  <a:schemeClr val="tx1">
                    <a:lumMod val="85000"/>
                    <a:lumOff val="15000"/>
                  </a:schemeClr>
                </a:solidFill>
                <a:cs typeface="Times New Roman" pitchFamily="18" charset="0"/>
              </a:rPr>
              <a:t>h</a:t>
            </a:r>
            <a:r>
              <a:rPr lang="es-CL" sz="2000" b="1" baseline="-25000" dirty="0" err="1">
                <a:solidFill>
                  <a:schemeClr val="tx1">
                    <a:lumMod val="85000"/>
                    <a:lumOff val="15000"/>
                  </a:schemeClr>
                </a:solidFill>
                <a:cs typeface="Times New Roman" pitchFamily="18" charset="0"/>
              </a:rPr>
              <a:t>B</a:t>
            </a:r>
            <a:r>
              <a:rPr lang="es-CL" sz="2000" b="1" baseline="-25000" dirty="0">
                <a:solidFill>
                  <a:schemeClr val="tx1">
                    <a:lumMod val="85000"/>
                    <a:lumOff val="15000"/>
                  </a:schemeClr>
                </a:solidFill>
                <a:cs typeface="Times New Roman" pitchFamily="18" charset="0"/>
              </a:rPr>
              <a:t>,</a:t>
            </a:r>
            <a:r>
              <a:rPr lang="es-CL" sz="2000" b="1" dirty="0">
                <a:solidFill>
                  <a:schemeClr val="tx1">
                    <a:lumMod val="85000"/>
                    <a:lumOff val="15000"/>
                  </a:schemeClr>
                </a:solidFill>
                <a:cs typeface="Times New Roman" pitchFamily="18" charset="0"/>
              </a:rPr>
              <a:t> </a:t>
            </a:r>
            <a:r>
              <a:rPr lang="es-CL" sz="2000" dirty="0">
                <a:solidFill>
                  <a:schemeClr val="tx1">
                    <a:lumMod val="85000"/>
                    <a:lumOff val="15000"/>
                  </a:schemeClr>
                </a:solidFill>
                <a:cs typeface="Times New Roman" pitchFamily="18" charset="0"/>
              </a:rPr>
              <a:t>con una antena propia de altura </a:t>
            </a:r>
            <a:r>
              <a:rPr lang="es-CL" sz="2000" b="1" dirty="0" err="1">
                <a:solidFill>
                  <a:schemeClr val="tx1">
                    <a:lumMod val="85000"/>
                    <a:lumOff val="15000"/>
                  </a:schemeClr>
                </a:solidFill>
                <a:cs typeface="Times New Roman" pitchFamily="18" charset="0"/>
              </a:rPr>
              <a:t>h</a:t>
            </a:r>
            <a:r>
              <a:rPr lang="es-CL" sz="2000" b="1" baseline="-25000" dirty="0" err="1">
                <a:solidFill>
                  <a:schemeClr val="tx1">
                    <a:lumMod val="85000"/>
                    <a:lumOff val="15000"/>
                  </a:schemeClr>
                </a:solidFill>
                <a:cs typeface="Times New Roman" pitchFamily="18" charset="0"/>
              </a:rPr>
              <a:t>P</a:t>
            </a:r>
            <a:r>
              <a:rPr lang="es-CL" sz="2000" b="1" baseline="-25000" dirty="0">
                <a:solidFill>
                  <a:schemeClr val="tx1">
                    <a:lumMod val="85000"/>
                    <a:lumOff val="15000"/>
                  </a:schemeClr>
                </a:solidFill>
                <a:cs typeface="Times New Roman" pitchFamily="18" charset="0"/>
              </a:rPr>
              <a:t>  </a:t>
            </a:r>
            <a:r>
              <a:rPr lang="es-CL" sz="2000" dirty="0">
                <a:solidFill>
                  <a:schemeClr val="tx1">
                    <a:lumMod val="85000"/>
                    <a:lumOff val="15000"/>
                  </a:schemeClr>
                </a:solidFill>
                <a:cs typeface="Times New Roman" pitchFamily="18" charset="0"/>
              </a:rPr>
              <a:t>emplear la siguiente expresión:</a:t>
            </a:r>
          </a:p>
        </p:txBody>
      </p:sp>
      <p:sp>
        <p:nvSpPr>
          <p:cNvPr id="167" name="Text Box 75"/>
          <p:cNvSpPr txBox="1">
            <a:spLocks noChangeArrowheads="1"/>
          </p:cNvSpPr>
          <p:nvPr/>
        </p:nvSpPr>
        <p:spPr bwMode="auto">
          <a:xfrm>
            <a:off x="522447" y="4186246"/>
            <a:ext cx="8077200" cy="8309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 sz="2400" b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 b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 b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 b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 b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es-CL" dirty="0">
                <a:solidFill>
                  <a:srgbClr val="FF0000"/>
                </a:solidFill>
                <a:latin typeface="+mj-lt"/>
              </a:rPr>
              <a:t>OJO: Las alturas en pies y el resultado en Millas Náuticas </a:t>
            </a:r>
            <a:r>
              <a:rPr lang="es-CL" dirty="0">
                <a:solidFill>
                  <a:schemeClr val="tx2">
                    <a:lumMod val="60000"/>
                    <a:lumOff val="40000"/>
                  </a:schemeClr>
                </a:solidFill>
                <a:latin typeface="+mj-lt"/>
              </a:rPr>
              <a:t>considerar condiciones normales de refracción</a:t>
            </a:r>
            <a:endParaRPr lang="es-CL" dirty="0">
              <a:solidFill>
                <a:srgbClr val="FF0000"/>
              </a:solidFill>
              <a:latin typeface="+mj-lt"/>
            </a:endParaRPr>
          </a:p>
        </p:txBody>
      </p:sp>
      <p:grpSp>
        <p:nvGrpSpPr>
          <p:cNvPr id="44" name="43 Grupo"/>
          <p:cNvGrpSpPr/>
          <p:nvPr/>
        </p:nvGrpSpPr>
        <p:grpSpPr>
          <a:xfrm>
            <a:off x="2714612" y="3357562"/>
            <a:ext cx="4429156" cy="523220"/>
            <a:chOff x="3428992" y="4143380"/>
            <a:chExt cx="4429156" cy="523220"/>
          </a:xfrm>
        </p:grpSpPr>
        <p:sp>
          <p:nvSpPr>
            <p:cNvPr id="40" name="39 CuadroTexto"/>
            <p:cNvSpPr txBox="1"/>
            <p:nvPr/>
          </p:nvSpPr>
          <p:spPr>
            <a:xfrm>
              <a:off x="3428992" y="4143380"/>
              <a:ext cx="4429156" cy="523220"/>
            </a:xfrm>
            <a:prstGeom prst="rect">
              <a:avLst/>
            </a:prstGeom>
            <a:solidFill>
              <a:schemeClr val="tx2">
                <a:lumMod val="20000"/>
                <a:lumOff val="80000"/>
              </a:schemeClr>
            </a:solidFill>
            <a:ln>
              <a:solidFill>
                <a:schemeClr val="tx1"/>
              </a:solidFill>
            </a:ln>
          </p:spPr>
          <p:txBody>
            <a:bodyPr wrap="square" rtlCol="0">
              <a:spAutoFit/>
            </a:bodyPr>
            <a:lstStyle/>
            <a:p>
              <a:r>
                <a:rPr lang="es-CL" b="1" dirty="0"/>
                <a:t>R</a:t>
              </a:r>
              <a:r>
                <a:rPr lang="es-CL" b="1" baseline="-25000" dirty="0"/>
                <a:t> LOS—RADAR</a:t>
              </a:r>
              <a:r>
                <a:rPr lang="es-CL" b="1" dirty="0"/>
                <a:t>  =  1.22 </a:t>
              </a:r>
              <a:r>
                <a:rPr lang="es-CL" sz="2800" b="1" dirty="0"/>
                <a:t>V </a:t>
              </a:r>
              <a:r>
                <a:rPr lang="es-CL" sz="2400" b="1" dirty="0" err="1"/>
                <a:t>h</a:t>
              </a:r>
              <a:r>
                <a:rPr lang="es-CL" sz="2400" b="1" baseline="-25000" dirty="0" err="1"/>
                <a:t>P</a:t>
              </a:r>
              <a:r>
                <a:rPr lang="es-CL" sz="2400" b="1" baseline="-25000" dirty="0"/>
                <a:t>      </a:t>
              </a:r>
              <a:r>
                <a:rPr lang="es-CL" sz="2400" b="1" dirty="0"/>
                <a:t>+ </a:t>
              </a:r>
              <a:r>
                <a:rPr lang="es-CL" b="1" dirty="0"/>
                <a:t>1.22 </a:t>
              </a:r>
              <a:r>
                <a:rPr lang="es-CL" sz="2800" b="1" dirty="0"/>
                <a:t>V </a:t>
              </a:r>
              <a:r>
                <a:rPr lang="es-CL" sz="2400" b="1" dirty="0" err="1"/>
                <a:t>h</a:t>
              </a:r>
              <a:r>
                <a:rPr lang="es-CL" sz="2400" b="1" baseline="-25000" dirty="0" err="1"/>
                <a:t>B</a:t>
              </a:r>
              <a:r>
                <a:rPr lang="es-CL" sz="2400" b="1" baseline="-25000" dirty="0"/>
                <a:t> </a:t>
              </a:r>
              <a:endParaRPr lang="es-CL" sz="3200" b="1" dirty="0"/>
            </a:p>
          </p:txBody>
        </p:sp>
        <p:cxnSp>
          <p:nvCxnSpPr>
            <p:cNvPr id="42" name="41 Conector recto"/>
            <p:cNvCxnSpPr/>
            <p:nvPr/>
          </p:nvCxnSpPr>
          <p:spPr>
            <a:xfrm>
              <a:off x="5449178" y="4266334"/>
              <a:ext cx="500066" cy="1588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3" name="42 Conector recto"/>
            <p:cNvCxnSpPr/>
            <p:nvPr/>
          </p:nvCxnSpPr>
          <p:spPr>
            <a:xfrm>
              <a:off x="6988013" y="4280420"/>
              <a:ext cx="500066" cy="1588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38000890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1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6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6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1" grpId="0" animBg="1"/>
      <p:bldP spid="167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Text Box 4"/>
          <p:cNvSpPr txBox="1">
            <a:spLocks noChangeArrowheads="1"/>
          </p:cNvSpPr>
          <p:nvPr/>
        </p:nvSpPr>
        <p:spPr bwMode="auto">
          <a:xfrm>
            <a:off x="1258888" y="692150"/>
            <a:ext cx="6985000" cy="457200"/>
          </a:xfrm>
          <a:prstGeom prst="rect">
            <a:avLst/>
          </a:prstGeom>
          <a:noFill/>
          <a:ln w="19050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342900" indent="-342900" algn="ctr" eaLnBrk="0" hangingPunct="0">
              <a:spcBef>
                <a:spcPct val="50000"/>
              </a:spcBef>
            </a:pPr>
            <a:r>
              <a:rPr lang="es-ES_tradnl" sz="2400" u="sng"/>
              <a:t>CÁLCULOS DE DISTANCIA DE RADAR:</a:t>
            </a:r>
            <a:endParaRPr lang="es-ES" sz="2400" u="sng"/>
          </a:p>
        </p:txBody>
      </p:sp>
      <p:sp>
        <p:nvSpPr>
          <p:cNvPr id="90117" name="Text Box 5"/>
          <p:cNvSpPr txBox="1">
            <a:spLocks noChangeArrowheads="1"/>
          </p:cNvSpPr>
          <p:nvPr/>
        </p:nvSpPr>
        <p:spPr bwMode="auto">
          <a:xfrm>
            <a:off x="539750" y="1628775"/>
            <a:ext cx="8208963" cy="1311275"/>
          </a:xfrm>
          <a:prstGeom prst="rect">
            <a:avLst/>
          </a:prstGeom>
          <a:noFill/>
          <a:ln w="19050" algn="ctr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marL="342900" indent="-342900" eaLnBrk="0" hangingPunct="0">
              <a:spcBef>
                <a:spcPct val="50000"/>
              </a:spcBef>
              <a:defRPr/>
            </a:pPr>
            <a:r>
              <a:rPr lang="es-ES_tradnl" dirty="0">
                <a:cs typeface="+mn-cs"/>
              </a:rPr>
              <a:t>	</a:t>
            </a:r>
            <a:r>
              <a:rPr lang="es-ES_tradnl" dirty="0">
                <a:effectLst>
                  <a:outerShdw blurRad="38100" dist="38100" dir="2700000" algn="tl">
                    <a:srgbClr val="000000"/>
                  </a:outerShdw>
                </a:effectLst>
                <a:cs typeface="+mn-cs"/>
              </a:rPr>
              <a:t>Su buque tiene una altura de la antena de radar de 25 pies sobre la línea de agua.  Su comandante le pregunta a que distancia máxima deberíamos detectar a una fragata tipo LUPO . </a:t>
            </a:r>
            <a:r>
              <a:rPr lang="es-ES_tradnl" dirty="0" err="1">
                <a:effectLst>
                  <a:outerShdw blurRad="38100" dist="38100" dir="2700000" algn="tl">
                    <a:srgbClr val="000000"/>
                  </a:outerShdw>
                </a:effectLst>
                <a:cs typeface="+mn-cs"/>
              </a:rPr>
              <a:t>Ud</a:t>
            </a:r>
            <a:r>
              <a:rPr lang="es-ES_tradnl" dirty="0">
                <a:effectLst>
                  <a:outerShdw blurRad="38100" dist="38100" dir="2700000" algn="tl">
                    <a:srgbClr val="000000"/>
                  </a:outerShdw>
                </a:effectLst>
                <a:cs typeface="+mn-cs"/>
              </a:rPr>
              <a:t> sabe que la altura del palo mayor de la LUPO es de 16 pies. ¿Cuál será su respuesta?</a:t>
            </a:r>
            <a:endParaRPr lang="es-ES" dirty="0">
              <a:effectLst>
                <a:outerShdw blurRad="38100" dist="38100" dir="2700000" algn="tl">
                  <a:srgbClr val="000000"/>
                </a:outerShdw>
              </a:effectLst>
              <a:cs typeface="+mn-cs"/>
            </a:endParaRPr>
          </a:p>
        </p:txBody>
      </p:sp>
      <p:sp>
        <p:nvSpPr>
          <p:cNvPr id="90118" name="Text Box 6"/>
          <p:cNvSpPr txBox="1">
            <a:spLocks noChangeArrowheads="1"/>
          </p:cNvSpPr>
          <p:nvPr/>
        </p:nvSpPr>
        <p:spPr bwMode="auto">
          <a:xfrm>
            <a:off x="971550" y="3590925"/>
            <a:ext cx="7777163" cy="646331"/>
          </a:xfrm>
          <a:prstGeom prst="rect">
            <a:avLst/>
          </a:prstGeom>
          <a:noFill/>
          <a:ln w="19050" algn="ctr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marL="342900" indent="-342900" eaLnBrk="0" hangingPunct="0">
              <a:spcBef>
                <a:spcPct val="50000"/>
              </a:spcBef>
              <a:defRPr/>
            </a:pPr>
            <a:r>
              <a:rPr lang="es-ES_tradnl" dirty="0">
                <a:effectLst>
                  <a:outerShdw blurRad="38100" dist="38100" dir="2700000" algn="tl">
                    <a:srgbClr val="000000"/>
                  </a:outerShdw>
                </a:effectLst>
                <a:cs typeface="+mn-cs"/>
              </a:rPr>
              <a:t>¿Cuál debe ser su horizonte de radar si su antena de Radar está a 10 metros sobre su línea de flotación?</a:t>
            </a:r>
            <a:endParaRPr lang="es-ES" dirty="0">
              <a:effectLst>
                <a:outerShdw blurRad="38100" dist="38100" dir="2700000" algn="tl">
                  <a:srgbClr val="000000"/>
                </a:outerShdw>
              </a:effectLst>
              <a:cs typeface="+mn-cs"/>
            </a:endParaRPr>
          </a:p>
        </p:txBody>
      </p:sp>
      <p:sp>
        <p:nvSpPr>
          <p:cNvPr id="90119" name="Text Box 7"/>
          <p:cNvSpPr txBox="1">
            <a:spLocks noChangeArrowheads="1"/>
          </p:cNvSpPr>
          <p:nvPr/>
        </p:nvSpPr>
        <p:spPr bwMode="auto">
          <a:xfrm>
            <a:off x="755650" y="4781550"/>
            <a:ext cx="7777163" cy="1311275"/>
          </a:xfrm>
          <a:prstGeom prst="rect">
            <a:avLst/>
          </a:prstGeom>
          <a:noFill/>
          <a:ln w="19050" algn="ctr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marL="342900" indent="-342900" eaLnBrk="0" hangingPunct="0">
              <a:spcBef>
                <a:spcPct val="50000"/>
              </a:spcBef>
              <a:defRPr/>
            </a:pPr>
            <a:r>
              <a:rPr lang="es-ES_tradnl">
                <a:effectLst>
                  <a:outerShdw blurRad="38100" dist="38100" dir="2700000" algn="tl">
                    <a:srgbClr val="000000"/>
                  </a:outerShdw>
                </a:effectLst>
                <a:cs typeface="+mn-cs"/>
              </a:rPr>
              <a:t>	La altura máxima del palo de su fragata es de 36 pies y la de su antena de radar, de 25 pies.  Un crucero adversario tiene una altura de palo de 64 pies y su antena a 36 pies ¿Qué unidad detectará primero y a que distancia lo hará?</a:t>
            </a:r>
            <a:endParaRPr lang="es-ES">
              <a:effectLst>
                <a:outerShdw blurRad="38100" dist="38100" dir="2700000" algn="tl">
                  <a:srgbClr val="000000"/>
                </a:outerShdw>
              </a:effectLst>
              <a:cs typeface="+mn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1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901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1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2" dur="2000"/>
                                        <p:tgtEl>
                                          <p:spTgt spid="901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0118" grpId="0"/>
      <p:bldP spid="90119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609600" y="0"/>
            <a:ext cx="79248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i="1" dirty="0"/>
              <a:t>DIFRACCIÓN</a:t>
            </a:r>
          </a:p>
        </p:txBody>
      </p:sp>
      <p:sp>
        <p:nvSpPr>
          <p:cNvPr id="24" name="Text Box 14"/>
          <p:cNvSpPr txBox="1">
            <a:spLocks noChangeArrowheads="1"/>
          </p:cNvSpPr>
          <p:nvPr/>
        </p:nvSpPr>
        <p:spPr bwMode="auto">
          <a:xfrm>
            <a:off x="217502" y="838200"/>
            <a:ext cx="8915400" cy="178510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 sz="2400" b="1">
                <a:solidFill>
                  <a:schemeClr val="tx1"/>
                </a:solidFill>
                <a:latin typeface="Times New Roman" pitchFamily="18" charset="0"/>
              </a:defRPr>
            </a:lvl1pPr>
            <a:lvl2pPr eaLnBrk="0" hangingPunct="0">
              <a:defRPr sz="2400" b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 b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 b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 b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marL="342900" indent="-342900" eaLnBrk="1" hangingPunct="1">
              <a:spcBef>
                <a:spcPct val="50000"/>
              </a:spcBef>
              <a:buFont typeface="Arial" pitchFamily="34" charset="0"/>
              <a:buChar char="•"/>
            </a:pPr>
            <a:r>
              <a:rPr lang="es-CL" sz="2200" b="0" i="1" dirty="0">
                <a:latin typeface="+mj-lt"/>
              </a:rPr>
              <a:t>Las ondas EM se difractan alrededor de objetos grandes tales como  masas de tierra, cima de montañas  y por ranuras. Es decir, cambian su dirección de propagación.</a:t>
            </a:r>
            <a:endParaRPr lang="es-CL" sz="2200" b="0" dirty="0">
              <a:latin typeface="+mj-lt"/>
            </a:endParaRPr>
          </a:p>
          <a:p>
            <a:pPr marL="800100" lvl="1" indent="-342900" eaLnBrk="1" hangingPunct="1">
              <a:buClr>
                <a:srgbClr val="FF3300"/>
              </a:buClr>
              <a:buFont typeface="Arial" pitchFamily="34" charset="0"/>
              <a:buChar char="•"/>
            </a:pPr>
            <a:r>
              <a:rPr lang="es-CL" sz="2200" b="0" dirty="0">
                <a:latin typeface="+mj-lt"/>
              </a:rPr>
              <a:t>Con esto se pueden detectar objetos ocultos por la geografía o captar señales pese a no estar en </a:t>
            </a:r>
            <a:r>
              <a:rPr lang="es-CL" sz="2200" b="0" dirty="0" err="1">
                <a:latin typeface="+mj-lt"/>
              </a:rPr>
              <a:t>linea</a:t>
            </a:r>
            <a:r>
              <a:rPr lang="es-CL" sz="2200" b="0" dirty="0">
                <a:latin typeface="+mj-lt"/>
              </a:rPr>
              <a:t> de mira (LOS) .</a:t>
            </a:r>
          </a:p>
        </p:txBody>
      </p:sp>
      <p:pic>
        <p:nvPicPr>
          <p:cNvPr id="13" name="Picture 1037" descr="~AUT0037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81600" y="2786058"/>
            <a:ext cx="3729038" cy="2559050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pic>
        <p:nvPicPr>
          <p:cNvPr id="31" name="Picture 1044" descr="kdifr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7501" y="3000372"/>
            <a:ext cx="3726403" cy="2534584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11580119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" name="Rounded Rectangle 99"/>
          <p:cNvSpPr/>
          <p:nvPr/>
        </p:nvSpPr>
        <p:spPr>
          <a:xfrm>
            <a:off x="5027166" y="2933700"/>
            <a:ext cx="3964434" cy="1714500"/>
          </a:xfrm>
          <a:prstGeom prst="roundRect">
            <a:avLst>
              <a:gd name="adj" fmla="val 1791"/>
            </a:avLst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 sz="2400" dirty="0">
              <a:solidFill>
                <a:schemeClr val="tx1"/>
              </a:solidFill>
            </a:endParaRPr>
          </a:p>
        </p:txBody>
      </p:sp>
      <p:sp>
        <p:nvSpPr>
          <p:cNvPr id="99" name="Rounded Rectangle 98"/>
          <p:cNvSpPr/>
          <p:nvPr/>
        </p:nvSpPr>
        <p:spPr>
          <a:xfrm>
            <a:off x="5715000" y="800100"/>
            <a:ext cx="2743200" cy="1943100"/>
          </a:xfrm>
          <a:prstGeom prst="roundRect">
            <a:avLst>
              <a:gd name="adj" fmla="val 1791"/>
            </a:avLst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 sz="2400" dirty="0">
              <a:solidFill>
                <a:schemeClr val="tx1"/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609600" y="0"/>
            <a:ext cx="79248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600" i="1" dirty="0">
                <a:latin typeface="+mj-lt"/>
              </a:rPr>
              <a:t>PERDIDAS DE SEÑAL EM(ATENUACION)</a:t>
            </a:r>
          </a:p>
        </p:txBody>
      </p:sp>
      <p:sp>
        <p:nvSpPr>
          <p:cNvPr id="96" name="Rectangle 3"/>
          <p:cNvSpPr txBox="1">
            <a:spLocks noChangeArrowheads="1"/>
          </p:cNvSpPr>
          <p:nvPr/>
        </p:nvSpPr>
        <p:spPr>
          <a:xfrm rot="21600000">
            <a:off x="23836" y="1038225"/>
            <a:ext cx="4739474" cy="4800600"/>
          </a:xfrm>
          <a:prstGeom prst="rect">
            <a:avLst/>
          </a:prstGeom>
          <a:effectLst/>
        </p:spPr>
        <p:txBody>
          <a:bodyPr vert="horz" lIns="91440" tIns="45720" rIns="91440" bIns="45720" rtlCol="0">
            <a:normAutofit lnSpcReduction="10000"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457200" indent="-457200" algn="l">
              <a:buFont typeface="Arial" pitchFamily="34" charset="0"/>
              <a:buChar char="•"/>
            </a:pPr>
            <a:r>
              <a:rPr lang="es-CL" sz="2400" b="1" u="sng" dirty="0">
                <a:solidFill>
                  <a:srgbClr val="FF0000"/>
                </a:solidFill>
                <a:cs typeface="Times New Roman" pitchFamily="18" charset="0"/>
              </a:rPr>
              <a:t>Dispersión- </a:t>
            </a:r>
            <a:r>
              <a:rPr lang="es-CL" sz="2400" dirty="0">
                <a:solidFill>
                  <a:srgbClr val="FF0000"/>
                </a:solidFill>
                <a:cs typeface="Times New Roman" pitchFamily="18" charset="0"/>
              </a:rPr>
              <a:t> </a:t>
            </a:r>
            <a:r>
              <a:rPr lang="es-CL" sz="2400" dirty="0">
                <a:solidFill>
                  <a:schemeClr val="tx1"/>
                </a:solidFill>
                <a:cs typeface="Times New Roman" pitchFamily="18" charset="0"/>
              </a:rPr>
              <a:t>La energía se propaga en forma esférica y va disminuyendo  a razón de </a:t>
            </a:r>
            <a:r>
              <a:rPr lang="es-CL" sz="2400" dirty="0">
                <a:solidFill>
                  <a:schemeClr val="tx1"/>
                </a:solidFill>
              </a:rPr>
              <a:t>1/R</a:t>
            </a:r>
            <a:r>
              <a:rPr lang="es-CL" sz="2400" baseline="30000" dirty="0">
                <a:solidFill>
                  <a:schemeClr val="tx1"/>
                </a:solidFill>
              </a:rPr>
              <a:t>2</a:t>
            </a:r>
            <a:r>
              <a:rPr lang="es-CL" sz="2400" dirty="0">
                <a:solidFill>
                  <a:schemeClr val="tx1"/>
                </a:solidFill>
              </a:rPr>
              <a:t>.</a:t>
            </a:r>
            <a:endParaRPr lang="es-CL" sz="2400" dirty="0">
              <a:solidFill>
                <a:schemeClr val="tx1"/>
              </a:solidFill>
              <a:cs typeface="Times New Roman" pitchFamily="18" charset="0"/>
            </a:endParaRPr>
          </a:p>
          <a:p>
            <a:pPr marL="457200" indent="-457200" algn="l">
              <a:buFont typeface="Arial" pitchFamily="34" charset="0"/>
              <a:buChar char="•"/>
            </a:pPr>
            <a:r>
              <a:rPr lang="es-CL" sz="2400" b="1" dirty="0">
                <a:solidFill>
                  <a:srgbClr val="FF0000"/>
                </a:solidFill>
                <a:cs typeface="Times New Roman" pitchFamily="18" charset="0"/>
              </a:rPr>
              <a:t>Absorción</a:t>
            </a:r>
            <a:r>
              <a:rPr lang="es-CL" sz="2400" dirty="0">
                <a:solidFill>
                  <a:schemeClr val="tx1"/>
                </a:solidFill>
                <a:cs typeface="Times New Roman" pitchFamily="18" charset="0"/>
              </a:rPr>
              <a:t> – La energía se disipa al impactar las moléculas del medio y  parte de ella se absorbe y transforma en calor. </a:t>
            </a:r>
          </a:p>
          <a:p>
            <a:pPr marL="457200" indent="-457200" algn="l">
              <a:buFont typeface="Arial" pitchFamily="34" charset="0"/>
              <a:buChar char="•"/>
            </a:pPr>
            <a:r>
              <a:rPr lang="es-CL" sz="2400" b="1" u="sng" dirty="0" err="1">
                <a:solidFill>
                  <a:srgbClr val="FF0000"/>
                </a:solidFill>
                <a:cs typeface="Times New Roman" pitchFamily="18" charset="0"/>
              </a:rPr>
              <a:t>Atenuacción</a:t>
            </a:r>
            <a:r>
              <a:rPr lang="es-CL" sz="2400" b="1" u="sng" dirty="0">
                <a:solidFill>
                  <a:srgbClr val="FF0000"/>
                </a:solidFill>
                <a:cs typeface="Times New Roman" pitchFamily="18" charset="0"/>
              </a:rPr>
              <a:t>- </a:t>
            </a:r>
            <a:r>
              <a:rPr lang="es-CL" sz="2400" dirty="0">
                <a:solidFill>
                  <a:schemeClr val="tx1"/>
                </a:solidFill>
                <a:cs typeface="Times New Roman" pitchFamily="18" charset="0"/>
              </a:rPr>
              <a:t>La energía se </a:t>
            </a:r>
            <a:r>
              <a:rPr lang="es-CL" sz="2400" dirty="0" err="1">
                <a:solidFill>
                  <a:schemeClr val="tx1"/>
                </a:solidFill>
                <a:cs typeface="Times New Roman" pitchFamily="18" charset="0"/>
              </a:rPr>
              <a:t>desvíaal</a:t>
            </a:r>
            <a:r>
              <a:rPr lang="es-CL" sz="2400" dirty="0">
                <a:solidFill>
                  <a:schemeClr val="tx1"/>
                </a:solidFill>
                <a:cs typeface="Times New Roman" pitchFamily="18" charset="0"/>
              </a:rPr>
              <a:t> chocar con partículas presentes en medio (nieve, </a:t>
            </a:r>
            <a:r>
              <a:rPr lang="es-CL" sz="2400" dirty="0" err="1">
                <a:solidFill>
                  <a:schemeClr val="tx1"/>
                </a:solidFill>
                <a:cs typeface="Times New Roman" pitchFamily="18" charset="0"/>
              </a:rPr>
              <a:t>agua,etc</a:t>
            </a:r>
            <a:r>
              <a:rPr lang="es-CL" sz="2400" dirty="0">
                <a:solidFill>
                  <a:schemeClr val="tx1"/>
                </a:solidFill>
                <a:cs typeface="Times New Roman" pitchFamily="18" charset="0"/>
              </a:rPr>
              <a:t>.) La dispersión será mayor </a:t>
            </a:r>
            <a:r>
              <a:rPr lang="es-CL" sz="2400" dirty="0" err="1">
                <a:solidFill>
                  <a:schemeClr val="tx1"/>
                </a:solidFill>
                <a:cs typeface="Times New Roman" pitchFamily="18" charset="0"/>
              </a:rPr>
              <a:t>mientrás</a:t>
            </a:r>
            <a:r>
              <a:rPr lang="es-CL" sz="2400" dirty="0">
                <a:solidFill>
                  <a:schemeClr val="tx1"/>
                </a:solidFill>
                <a:cs typeface="Times New Roman" pitchFamily="18" charset="0"/>
              </a:rPr>
              <a:t> mayor sea la </a:t>
            </a:r>
            <a:r>
              <a:rPr lang="es-CL" sz="2400" b="1" u="sng" dirty="0">
                <a:solidFill>
                  <a:srgbClr val="0070C0"/>
                </a:solidFill>
                <a:cs typeface="Times New Roman" pitchFamily="18" charset="0"/>
              </a:rPr>
              <a:t>frecuencia de la onda EM</a:t>
            </a:r>
            <a:r>
              <a:rPr lang="es-CL" sz="2400" dirty="0">
                <a:solidFill>
                  <a:schemeClr val="tx1"/>
                </a:solidFill>
                <a:cs typeface="Times New Roman" pitchFamily="18" charset="0"/>
              </a:rPr>
              <a:t>.</a:t>
            </a:r>
            <a:endParaRPr lang="es-CL" sz="2400" dirty="0">
              <a:solidFill>
                <a:schemeClr val="tx1"/>
              </a:solidFill>
            </a:endParaRPr>
          </a:p>
        </p:txBody>
      </p:sp>
      <p:grpSp>
        <p:nvGrpSpPr>
          <p:cNvPr id="4" name="Group 3"/>
          <p:cNvGrpSpPr/>
          <p:nvPr/>
        </p:nvGrpSpPr>
        <p:grpSpPr>
          <a:xfrm>
            <a:off x="5800725" y="838200"/>
            <a:ext cx="2556768" cy="1828801"/>
            <a:chOff x="5522218" y="781050"/>
            <a:chExt cx="2857500" cy="2095501"/>
          </a:xfrm>
        </p:grpSpPr>
        <p:sp>
          <p:nvSpPr>
            <p:cNvPr id="2" name="Rectangle 1"/>
            <p:cNvSpPr/>
            <p:nvPr/>
          </p:nvSpPr>
          <p:spPr>
            <a:xfrm>
              <a:off x="5522218" y="781050"/>
              <a:ext cx="2857500" cy="2095501"/>
            </a:xfrm>
            <a:prstGeom prst="rect">
              <a:avLst/>
            </a:prstGeom>
          </p:spPr>
          <p:style>
            <a:lnRef idx="0">
              <a:schemeClr val="dk1"/>
            </a:lnRef>
            <a:fillRef idx="3">
              <a:schemeClr val="dk1"/>
            </a:fillRef>
            <a:effectRef idx="3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pic>
          <p:nvPicPr>
            <p:cNvPr id="33794" name="Picture 2" descr="Free-space power loss is proportional to the square of the distance between the transmitter and receiver, and also proportional to the square of the frequency of the radio signal.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522218" y="781050"/>
              <a:ext cx="2857500" cy="2095501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grpSp>
        <p:nvGrpSpPr>
          <p:cNvPr id="15" name="Group 14"/>
          <p:cNvGrpSpPr/>
          <p:nvPr/>
        </p:nvGrpSpPr>
        <p:grpSpPr>
          <a:xfrm>
            <a:off x="5072066" y="3048000"/>
            <a:ext cx="3929090" cy="1524000"/>
            <a:chOff x="4921700" y="3200400"/>
            <a:chExt cx="3929090" cy="1524000"/>
          </a:xfrm>
        </p:grpSpPr>
        <p:sp>
          <p:nvSpPr>
            <p:cNvPr id="7" name="Right Arrow 6"/>
            <p:cNvSpPr/>
            <p:nvPr/>
          </p:nvSpPr>
          <p:spPr>
            <a:xfrm>
              <a:off x="4921700" y="3438524"/>
              <a:ext cx="1428750" cy="981075"/>
            </a:xfrm>
            <a:prstGeom prst="rightArrow">
              <a:avLst/>
            </a:prstGeom>
            <a:solidFill>
              <a:srgbClr val="FFFF00"/>
            </a:solidFill>
            <a:ln>
              <a:solidFill>
                <a:srgbClr val="FFC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dirty="0">
                  <a:solidFill>
                    <a:schemeClr val="tx1"/>
                  </a:solidFill>
                </a:rPr>
                <a:t>LUZ BRILLANTE</a:t>
              </a:r>
            </a:p>
          </p:txBody>
        </p:sp>
        <p:sp>
          <p:nvSpPr>
            <p:cNvPr id="98" name="Right Arrow 97"/>
            <p:cNvSpPr/>
            <p:nvPr/>
          </p:nvSpPr>
          <p:spPr>
            <a:xfrm>
              <a:off x="7726840" y="3438524"/>
              <a:ext cx="1123950" cy="981075"/>
            </a:xfrm>
            <a:prstGeom prst="rightArrow">
              <a:avLst/>
            </a:prstGeom>
            <a:solidFill>
              <a:srgbClr val="FFFF99"/>
            </a:solidFill>
            <a:ln>
              <a:solidFill>
                <a:srgbClr val="FFCC66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1200" dirty="0">
                  <a:solidFill>
                    <a:schemeClr val="tx1"/>
                  </a:solidFill>
                </a:rPr>
                <a:t>LUZ ATENUADA</a:t>
              </a:r>
            </a:p>
          </p:txBody>
        </p:sp>
        <p:sp>
          <p:nvSpPr>
            <p:cNvPr id="9" name="Rectangle 8"/>
            <p:cNvSpPr/>
            <p:nvPr/>
          </p:nvSpPr>
          <p:spPr>
            <a:xfrm>
              <a:off x="6365700" y="3200400"/>
              <a:ext cx="1285884" cy="1524000"/>
            </a:xfrm>
            <a:prstGeom prst="rect">
              <a:avLst/>
            </a:prstGeom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1400" dirty="0"/>
                <a:t>MEDIO DE PROPAGACION</a:t>
              </a:r>
            </a:p>
          </p:txBody>
        </p:sp>
      </p:grpSp>
      <p:sp>
        <p:nvSpPr>
          <p:cNvPr id="102" name="Right Arrow 101"/>
          <p:cNvSpPr/>
          <p:nvPr/>
        </p:nvSpPr>
        <p:spPr>
          <a:xfrm rot="1025902">
            <a:off x="4590813" y="1277959"/>
            <a:ext cx="745232" cy="304800"/>
          </a:xfrm>
          <a:prstGeom prst="rightArrow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3" name="Right Arrow 102"/>
          <p:cNvSpPr/>
          <p:nvPr/>
        </p:nvSpPr>
        <p:spPr>
          <a:xfrm rot="1025902">
            <a:off x="4192667" y="3164257"/>
            <a:ext cx="745232" cy="304800"/>
          </a:xfrm>
          <a:prstGeom prst="rightArrow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4" name="Right Arrow 103"/>
          <p:cNvSpPr/>
          <p:nvPr/>
        </p:nvSpPr>
        <p:spPr>
          <a:xfrm rot="1025902">
            <a:off x="3972636" y="5312052"/>
            <a:ext cx="745232" cy="304800"/>
          </a:xfrm>
          <a:prstGeom prst="rightArrow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grpSp>
        <p:nvGrpSpPr>
          <p:cNvPr id="34" name="33 Grupo"/>
          <p:cNvGrpSpPr/>
          <p:nvPr/>
        </p:nvGrpSpPr>
        <p:grpSpPr>
          <a:xfrm>
            <a:off x="4643438" y="4714884"/>
            <a:ext cx="3571900" cy="1959560"/>
            <a:chOff x="4643438" y="4714884"/>
            <a:chExt cx="3571900" cy="1959560"/>
          </a:xfrm>
        </p:grpSpPr>
        <p:pic>
          <p:nvPicPr>
            <p:cNvPr id="33796" name="Picture 4" descr="http://zone.ni.com/cms/images/devzone/ph/d4d87a87388.gif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763840" y="4714884"/>
              <a:ext cx="3451498" cy="195956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22" name="21 CuadroTexto"/>
            <p:cNvSpPr txBox="1"/>
            <p:nvPr/>
          </p:nvSpPr>
          <p:spPr>
            <a:xfrm>
              <a:off x="4643438" y="5795207"/>
              <a:ext cx="1000132" cy="276999"/>
            </a:xfrm>
            <a:prstGeom prst="rect">
              <a:avLst/>
            </a:prstGeom>
            <a:solidFill>
              <a:schemeClr val="bg1"/>
            </a:solidFill>
          </p:spPr>
          <p:txBody>
            <a:bodyPr wrap="square" rtlCol="0">
              <a:spAutoFit/>
            </a:bodyPr>
            <a:lstStyle/>
            <a:p>
              <a:r>
                <a:rPr lang="es-CL" sz="1200" b="1" dirty="0"/>
                <a:t>ONDAS E/M</a:t>
              </a:r>
            </a:p>
          </p:txBody>
        </p:sp>
        <p:sp>
          <p:nvSpPr>
            <p:cNvPr id="23" name="22 CuadroTexto"/>
            <p:cNvSpPr txBox="1"/>
            <p:nvPr/>
          </p:nvSpPr>
          <p:spPr>
            <a:xfrm rot="21600000">
              <a:off x="5572132" y="4799451"/>
              <a:ext cx="1071570" cy="415498"/>
            </a:xfrm>
            <a:prstGeom prst="rect">
              <a:avLst/>
            </a:prstGeom>
            <a:solidFill>
              <a:schemeClr val="bg1"/>
            </a:solidFill>
          </p:spPr>
          <p:txBody>
            <a:bodyPr wrap="square" rtlCol="0">
              <a:spAutoFit/>
            </a:bodyPr>
            <a:lstStyle/>
            <a:p>
              <a:r>
                <a:rPr lang="es-CL" sz="1050" b="1" dirty="0"/>
                <a:t>DISPERSION DE ONDAS E/M</a:t>
              </a:r>
            </a:p>
          </p:txBody>
        </p:sp>
        <p:cxnSp>
          <p:nvCxnSpPr>
            <p:cNvPr id="25" name="24 Conector recto de flecha"/>
            <p:cNvCxnSpPr/>
            <p:nvPr/>
          </p:nvCxnSpPr>
          <p:spPr>
            <a:xfrm>
              <a:off x="6357950" y="5072074"/>
              <a:ext cx="642942" cy="142876"/>
            </a:xfrm>
            <a:prstGeom prst="straightConnector1">
              <a:avLst/>
            </a:prstGeom>
            <a:ln w="19050">
              <a:solidFill>
                <a:srgbClr val="FF0000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" name="26 Conector recto de flecha"/>
            <p:cNvCxnSpPr/>
            <p:nvPr/>
          </p:nvCxnSpPr>
          <p:spPr>
            <a:xfrm rot="16200000" flipH="1">
              <a:off x="6072198" y="5286388"/>
              <a:ext cx="1000132" cy="714380"/>
            </a:xfrm>
            <a:prstGeom prst="straightConnector1">
              <a:avLst/>
            </a:prstGeom>
            <a:ln w="19050">
              <a:solidFill>
                <a:srgbClr val="FF0000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1" name="30 CuadroTexto"/>
            <p:cNvSpPr txBox="1"/>
            <p:nvPr/>
          </p:nvSpPr>
          <p:spPr>
            <a:xfrm>
              <a:off x="7215206" y="5286388"/>
              <a:ext cx="1000132" cy="276999"/>
            </a:xfrm>
            <a:prstGeom prst="rect">
              <a:avLst/>
            </a:prstGeom>
            <a:solidFill>
              <a:schemeClr val="bg1"/>
            </a:solidFill>
          </p:spPr>
          <p:txBody>
            <a:bodyPr wrap="square" rtlCol="0">
              <a:spAutoFit/>
            </a:bodyPr>
            <a:lstStyle/>
            <a:p>
              <a:r>
                <a:rPr lang="es-CL" sz="1200" b="1" dirty="0"/>
                <a:t>PARTÍCULAS</a:t>
              </a:r>
            </a:p>
          </p:txBody>
        </p:sp>
        <p:cxnSp>
          <p:nvCxnSpPr>
            <p:cNvPr id="32" name="31 Conector recto de flecha"/>
            <p:cNvCxnSpPr/>
            <p:nvPr/>
          </p:nvCxnSpPr>
          <p:spPr>
            <a:xfrm rot="16200000" flipH="1">
              <a:off x="5536413" y="5536421"/>
              <a:ext cx="1000132" cy="357190"/>
            </a:xfrm>
            <a:prstGeom prst="straightConnector1">
              <a:avLst/>
            </a:prstGeom>
            <a:ln w="19050">
              <a:solidFill>
                <a:srgbClr val="FF0000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1365453542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0" y="272457"/>
            <a:ext cx="91440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i="1" dirty="0">
                <a:latin typeface="+mj-lt"/>
              </a:rPr>
              <a:t>PÉRDIDAS DE ENERGÍA EM (ATENUACIÓN)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71406" y="5532909"/>
            <a:ext cx="8929718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defRPr/>
            </a:pPr>
            <a:r>
              <a:rPr lang="es-CL" sz="2400" b="1">
                <a:solidFill>
                  <a:srgbClr val="0070C0"/>
                </a:solidFill>
                <a:latin typeface="+mj-lt"/>
              </a:rPr>
              <a:t>La atenuación aumenta cuando aumenta la frecuencia de la onda EM</a:t>
            </a:r>
          </a:p>
        </p:txBody>
      </p:sp>
      <p:grpSp>
        <p:nvGrpSpPr>
          <p:cNvPr id="24" name="Group 23"/>
          <p:cNvGrpSpPr/>
          <p:nvPr/>
        </p:nvGrpSpPr>
        <p:grpSpPr>
          <a:xfrm>
            <a:off x="1028700" y="1239754"/>
            <a:ext cx="6961981" cy="4003139"/>
            <a:chOff x="591344" y="1831975"/>
            <a:chExt cx="8001000" cy="4600575"/>
          </a:xfrm>
        </p:grpSpPr>
        <p:pic>
          <p:nvPicPr>
            <p:cNvPr id="25" name="Picture 3" descr="Attenuation"/>
            <p:cNvPicPr>
              <a:picLocks noChangeAspect="1" noChangeArrowheads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18475" b="8380"/>
            <a:stretch/>
          </p:blipFill>
          <p:spPr bwMode="auto">
            <a:xfrm>
              <a:off x="591344" y="1831975"/>
              <a:ext cx="8001000" cy="4600575"/>
            </a:xfrm>
            <a:prstGeom prst="rect">
              <a:avLst/>
            </a:prstGeom>
            <a:ln w="38100" cap="sq">
              <a:solidFill>
                <a:srgbClr val="000000"/>
              </a:solidFill>
              <a:prstDash val="solid"/>
              <a:miter lim="800000"/>
            </a:ln>
            <a:effectLst>
              <a:outerShdw blurRad="50800" dist="38100" dir="2700000" algn="tl" rotWithShape="0">
                <a:srgbClr val="000000">
                  <a:alpha val="43000"/>
                </a:srgbClr>
              </a:outerShdw>
            </a:effectLst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26" name="Rectangle 25"/>
            <p:cNvSpPr/>
            <p:nvPr/>
          </p:nvSpPr>
          <p:spPr>
            <a:xfrm>
              <a:off x="666750" y="4457700"/>
              <a:ext cx="1371600" cy="1476375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</p:grpSp>
      <p:sp>
        <p:nvSpPr>
          <p:cNvPr id="10" name="Rectangle 9"/>
          <p:cNvSpPr/>
          <p:nvPr/>
        </p:nvSpPr>
        <p:spPr>
          <a:xfrm>
            <a:off x="1094314" y="2133600"/>
            <a:ext cx="1344086" cy="160020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995286" y="2395091"/>
            <a:ext cx="1718911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b="1" dirty="0">
                <a:solidFill>
                  <a:schemeClr val="tx1">
                    <a:lumMod val="85000"/>
                    <a:lumOff val="15000"/>
                  </a:schemeClr>
                </a:solidFill>
              </a:rPr>
              <a:t>Fraction of signal transmitting through 1km of atmosphere</a:t>
            </a:r>
          </a:p>
        </p:txBody>
      </p:sp>
    </p:spTree>
    <p:extLst>
      <p:ext uri="{BB962C8B-B14F-4D97-AF65-F5344CB8AC3E}">
        <p14:creationId xmlns:p14="http://schemas.microsoft.com/office/powerpoint/2010/main" val="77557731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609600" y="0"/>
            <a:ext cx="79248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i="1" dirty="0"/>
              <a:t>MODOS DE PROPAGACIÓN</a:t>
            </a:r>
          </a:p>
        </p:txBody>
      </p:sp>
      <p:sp>
        <p:nvSpPr>
          <p:cNvPr id="2" name="Rectangle 1"/>
          <p:cNvSpPr/>
          <p:nvPr/>
        </p:nvSpPr>
        <p:spPr>
          <a:xfrm>
            <a:off x="76200" y="1142984"/>
            <a:ext cx="5257800" cy="532453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Clr>
                <a:srgbClr val="FF3300"/>
              </a:buClr>
            </a:pPr>
            <a:r>
              <a:rPr lang="es-CL" sz="2000" dirty="0">
                <a:solidFill>
                  <a:srgbClr val="C00000"/>
                </a:solidFill>
              </a:rPr>
              <a:t>Onda Terrestre</a:t>
            </a:r>
            <a:r>
              <a:rPr lang="es-CL" sz="2000" dirty="0"/>
              <a:t>– Las ondas terrestres siguen la curvatura de la tierra hasta que la señal se atenúe o bloquee. Alcanza entre 500 y 1000 MN sobre la superficie del océano. </a:t>
            </a:r>
          </a:p>
          <a:p>
            <a:pPr>
              <a:buClr>
                <a:srgbClr val="FF3300"/>
              </a:buClr>
            </a:pPr>
            <a:endParaRPr lang="es-CL" sz="2000" dirty="0"/>
          </a:p>
          <a:p>
            <a:pPr>
              <a:buClr>
                <a:srgbClr val="FF3300"/>
              </a:buClr>
            </a:pPr>
            <a:r>
              <a:rPr lang="es-CL" sz="2000" dirty="0">
                <a:solidFill>
                  <a:srgbClr val="C00000"/>
                </a:solidFill>
              </a:rPr>
              <a:t>Onda Espacial</a:t>
            </a:r>
            <a:r>
              <a:rPr lang="es-CL" sz="2000" dirty="0"/>
              <a:t>– Ondas de alta frecuencia que penetran y atraviesan la ionósfera y viajan en el espacio. Se emplean en comunicaciones satelitales.</a:t>
            </a:r>
          </a:p>
          <a:p>
            <a:pPr>
              <a:buClr>
                <a:srgbClr val="FF3300"/>
              </a:buClr>
            </a:pPr>
            <a:endParaRPr lang="es-CL" sz="2000" dirty="0"/>
          </a:p>
          <a:p>
            <a:pPr>
              <a:buClr>
                <a:srgbClr val="FF3300"/>
              </a:buClr>
            </a:pPr>
            <a:r>
              <a:rPr lang="es-CL" sz="2000" dirty="0">
                <a:solidFill>
                  <a:srgbClr val="C00000"/>
                </a:solidFill>
              </a:rPr>
              <a:t>Onda Celeste</a:t>
            </a:r>
            <a:r>
              <a:rPr lang="es-CL" sz="2000" dirty="0"/>
              <a:t>– Ondas se refractan en la</a:t>
            </a:r>
          </a:p>
          <a:p>
            <a:pPr>
              <a:buClr>
                <a:srgbClr val="FF3300"/>
              </a:buClr>
            </a:pPr>
            <a:r>
              <a:rPr lang="es-CL" sz="2000" dirty="0"/>
              <a:t> ionósfera rebotando hacia la tierra permitiendo mayores distancias de cobertura. Dependen del </a:t>
            </a:r>
            <a:r>
              <a:rPr lang="es-CL" sz="2000" b="1" dirty="0">
                <a:solidFill>
                  <a:schemeClr val="tx2">
                    <a:lumMod val="60000"/>
                    <a:lumOff val="40000"/>
                  </a:schemeClr>
                </a:solidFill>
              </a:rPr>
              <a:t>ángulo de emisión </a:t>
            </a:r>
            <a:r>
              <a:rPr lang="es-CL" sz="2000" dirty="0"/>
              <a:t>y </a:t>
            </a:r>
            <a:r>
              <a:rPr lang="es-CL" sz="2000" b="1" dirty="0">
                <a:solidFill>
                  <a:schemeClr val="tx2">
                    <a:lumMod val="60000"/>
                    <a:lumOff val="40000"/>
                  </a:schemeClr>
                </a:solidFill>
              </a:rPr>
              <a:t>la frecuencia de la onda</a:t>
            </a:r>
            <a:r>
              <a:rPr lang="es-CL" sz="2000" dirty="0"/>
              <a:t>.</a:t>
            </a:r>
          </a:p>
          <a:p>
            <a:pPr>
              <a:buClr>
                <a:srgbClr val="FF3300"/>
              </a:buClr>
            </a:pPr>
            <a:r>
              <a:rPr lang="es-CL" sz="2000" dirty="0"/>
              <a:t>Las ondas de HF  se atenúan poco y cubren grandes distancias por “rebote” en la ionósfera. </a:t>
            </a:r>
            <a:br>
              <a:rPr lang="es-CL" sz="2000" dirty="0"/>
            </a:br>
            <a:endParaRPr lang="es-CL" sz="2000" dirty="0"/>
          </a:p>
        </p:txBody>
      </p:sp>
      <p:grpSp>
        <p:nvGrpSpPr>
          <p:cNvPr id="4" name="Group 3"/>
          <p:cNvGrpSpPr/>
          <p:nvPr/>
        </p:nvGrpSpPr>
        <p:grpSpPr>
          <a:xfrm>
            <a:off x="5210902" y="3810000"/>
            <a:ext cx="4004568" cy="2590800"/>
            <a:chOff x="5105400" y="3810000"/>
            <a:chExt cx="4004568" cy="2590800"/>
          </a:xfrm>
        </p:grpSpPr>
        <p:sp>
          <p:nvSpPr>
            <p:cNvPr id="33" name="Rounded Rectangle 32"/>
            <p:cNvSpPr/>
            <p:nvPr/>
          </p:nvSpPr>
          <p:spPr>
            <a:xfrm>
              <a:off x="5105400" y="3810000"/>
              <a:ext cx="4004568" cy="2590800"/>
            </a:xfrm>
            <a:prstGeom prst="roundRect">
              <a:avLst>
                <a:gd name="adj" fmla="val 1791"/>
              </a:avLst>
            </a:prstGeom>
          </p:spPr>
          <p:style>
            <a:lnRef idx="1">
              <a:schemeClr val="accent2"/>
            </a:lnRef>
            <a:fillRef idx="2">
              <a:schemeClr val="accent2"/>
            </a:fillRef>
            <a:effectRef idx="1">
              <a:schemeClr val="accent2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US" sz="2400" dirty="0">
                <a:solidFill>
                  <a:schemeClr val="tx1"/>
                </a:solidFill>
              </a:endParaRPr>
            </a:p>
          </p:txBody>
        </p:sp>
        <p:pic>
          <p:nvPicPr>
            <p:cNvPr id="23" name="Picture 3" descr="~AUT0003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181599" y="3886200"/>
              <a:ext cx="3847359" cy="2400300"/>
            </a:xfrm>
            <a:prstGeom prst="rect">
              <a:avLst/>
            </a:prstGeom>
            <a:noFill/>
            <a:ln>
              <a:noFill/>
            </a:ln>
            <a:effectLst>
              <a:outerShdw dist="35921" dir="2700000" algn="ctr" rotWithShape="0">
                <a:schemeClr val="bg2"/>
              </a:outerShdw>
            </a:effectLst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7" name="Group 6"/>
          <p:cNvGrpSpPr/>
          <p:nvPr/>
        </p:nvGrpSpPr>
        <p:grpSpPr>
          <a:xfrm>
            <a:off x="6248400" y="1295400"/>
            <a:ext cx="2743200" cy="2209800"/>
            <a:chOff x="5715000" y="1295400"/>
            <a:chExt cx="2743200" cy="2209800"/>
          </a:xfrm>
        </p:grpSpPr>
        <p:sp>
          <p:nvSpPr>
            <p:cNvPr id="32" name="Rounded Rectangle 31"/>
            <p:cNvSpPr/>
            <p:nvPr/>
          </p:nvSpPr>
          <p:spPr>
            <a:xfrm>
              <a:off x="5715000" y="1295400"/>
              <a:ext cx="2743200" cy="2209800"/>
            </a:xfrm>
            <a:prstGeom prst="roundRect">
              <a:avLst>
                <a:gd name="adj" fmla="val 1791"/>
              </a:avLst>
            </a:prstGeom>
          </p:spPr>
          <p:style>
            <a:lnRef idx="1">
              <a:schemeClr val="accent2"/>
            </a:lnRef>
            <a:fillRef idx="2">
              <a:schemeClr val="accent2"/>
            </a:fillRef>
            <a:effectRef idx="1">
              <a:schemeClr val="accent2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US" sz="2400" dirty="0">
                <a:solidFill>
                  <a:schemeClr val="tx1"/>
                </a:solidFill>
              </a:endParaRPr>
            </a:p>
          </p:txBody>
        </p:sp>
        <p:pic>
          <p:nvPicPr>
            <p:cNvPr id="30" name="Picture 8" descr="http://www.radio-electronics.com/info/propagation/ground_wave/ground_wave.gif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795268" y="1371600"/>
              <a:ext cx="2615214" cy="2032394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sp>
        <p:nvSpPr>
          <p:cNvPr id="9" name="Right Arrow 8"/>
          <p:cNvSpPr/>
          <p:nvPr/>
        </p:nvSpPr>
        <p:spPr>
          <a:xfrm rot="1025902">
            <a:off x="5023479" y="1657885"/>
            <a:ext cx="1618710" cy="398776"/>
          </a:xfrm>
          <a:prstGeom prst="rightArrow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4" name="Right Arrow 33"/>
          <p:cNvSpPr/>
          <p:nvPr/>
        </p:nvSpPr>
        <p:spPr>
          <a:xfrm rot="800427">
            <a:off x="4513802" y="3683805"/>
            <a:ext cx="1625049" cy="304800"/>
          </a:xfrm>
          <a:prstGeom prst="rightArrow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5" name="Right Arrow 34"/>
          <p:cNvSpPr/>
          <p:nvPr/>
        </p:nvSpPr>
        <p:spPr>
          <a:xfrm>
            <a:off x="5004730" y="5179259"/>
            <a:ext cx="1337818" cy="304800"/>
          </a:xfrm>
          <a:prstGeom prst="rightArrow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89391748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hord 133"/>
          <p:cNvSpPr/>
          <p:nvPr/>
        </p:nvSpPr>
        <p:spPr>
          <a:xfrm rot="5400000">
            <a:off x="2812946" y="1188992"/>
            <a:ext cx="3927624" cy="8839199"/>
          </a:xfrm>
          <a:prstGeom prst="chord">
            <a:avLst>
              <a:gd name="adj1" fmla="val 6296467"/>
              <a:gd name="adj2" fmla="val 15354674"/>
            </a:avLst>
          </a:prstGeom>
          <a:solidFill>
            <a:schemeClr val="accent3">
              <a:lumMod val="60000"/>
              <a:lumOff val="40000"/>
            </a:schemeClr>
          </a:solidFill>
          <a:ln>
            <a:solidFill>
              <a:schemeClr val="accent3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3 Triángulo isósceles"/>
          <p:cNvSpPr/>
          <p:nvPr/>
        </p:nvSpPr>
        <p:spPr>
          <a:xfrm rot="-1680000">
            <a:off x="1095072" y="3807071"/>
            <a:ext cx="71438" cy="642942"/>
          </a:xfrm>
          <a:prstGeom prst="triangl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7" name="6 Forma libre"/>
          <p:cNvSpPr/>
          <p:nvPr/>
        </p:nvSpPr>
        <p:spPr>
          <a:xfrm>
            <a:off x="439776" y="1458622"/>
            <a:ext cx="8168640" cy="1275080"/>
          </a:xfrm>
          <a:custGeom>
            <a:avLst/>
            <a:gdLst>
              <a:gd name="connsiteX0" fmla="*/ 0 w 8168640"/>
              <a:gd name="connsiteY0" fmla="*/ 1054100 h 1275080"/>
              <a:gd name="connsiteX1" fmla="*/ 411480 w 8168640"/>
              <a:gd name="connsiteY1" fmla="*/ 779780 h 1275080"/>
              <a:gd name="connsiteX2" fmla="*/ 1143000 w 8168640"/>
              <a:gd name="connsiteY2" fmla="*/ 429260 h 1275080"/>
              <a:gd name="connsiteX3" fmla="*/ 2240280 w 8168640"/>
              <a:gd name="connsiteY3" fmla="*/ 93980 h 1275080"/>
              <a:gd name="connsiteX4" fmla="*/ 3383280 w 8168640"/>
              <a:gd name="connsiteY4" fmla="*/ 2540 h 1275080"/>
              <a:gd name="connsiteX5" fmla="*/ 4739640 w 8168640"/>
              <a:gd name="connsiteY5" fmla="*/ 78740 h 1275080"/>
              <a:gd name="connsiteX6" fmla="*/ 6019800 w 8168640"/>
              <a:gd name="connsiteY6" fmla="*/ 414020 h 1275080"/>
              <a:gd name="connsiteX7" fmla="*/ 7315200 w 8168640"/>
              <a:gd name="connsiteY7" fmla="*/ 932180 h 1275080"/>
              <a:gd name="connsiteX8" fmla="*/ 8046720 w 8168640"/>
              <a:gd name="connsiteY8" fmla="*/ 1221740 h 1275080"/>
              <a:gd name="connsiteX9" fmla="*/ 8046720 w 8168640"/>
              <a:gd name="connsiteY9" fmla="*/ 1252220 h 127508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8168640" h="1275080">
                <a:moveTo>
                  <a:pt x="0" y="1054100"/>
                </a:moveTo>
                <a:cubicBezTo>
                  <a:pt x="110490" y="969010"/>
                  <a:pt x="220980" y="883920"/>
                  <a:pt x="411480" y="779780"/>
                </a:cubicBezTo>
                <a:cubicBezTo>
                  <a:pt x="601980" y="675640"/>
                  <a:pt x="838200" y="543560"/>
                  <a:pt x="1143000" y="429260"/>
                </a:cubicBezTo>
                <a:cubicBezTo>
                  <a:pt x="1447800" y="314960"/>
                  <a:pt x="1866900" y="165100"/>
                  <a:pt x="2240280" y="93980"/>
                </a:cubicBezTo>
                <a:cubicBezTo>
                  <a:pt x="2613660" y="22860"/>
                  <a:pt x="2966720" y="5080"/>
                  <a:pt x="3383280" y="2540"/>
                </a:cubicBezTo>
                <a:cubicBezTo>
                  <a:pt x="3799840" y="0"/>
                  <a:pt x="4300220" y="10160"/>
                  <a:pt x="4739640" y="78740"/>
                </a:cubicBezTo>
                <a:cubicBezTo>
                  <a:pt x="5179060" y="147320"/>
                  <a:pt x="5590540" y="271780"/>
                  <a:pt x="6019800" y="414020"/>
                </a:cubicBezTo>
                <a:cubicBezTo>
                  <a:pt x="6449060" y="556260"/>
                  <a:pt x="7315200" y="932180"/>
                  <a:pt x="7315200" y="932180"/>
                </a:cubicBezTo>
                <a:lnTo>
                  <a:pt x="8046720" y="1221740"/>
                </a:lnTo>
                <a:cubicBezTo>
                  <a:pt x="8168640" y="1275080"/>
                  <a:pt x="8107680" y="1263650"/>
                  <a:pt x="8046720" y="1252220"/>
                </a:cubicBezTo>
              </a:path>
            </a:pathLst>
          </a:cu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8" name="7 Forma libre"/>
          <p:cNvSpPr/>
          <p:nvPr/>
        </p:nvSpPr>
        <p:spPr>
          <a:xfrm>
            <a:off x="452130" y="868036"/>
            <a:ext cx="8168640" cy="1275080"/>
          </a:xfrm>
          <a:custGeom>
            <a:avLst/>
            <a:gdLst>
              <a:gd name="connsiteX0" fmla="*/ 0 w 8168640"/>
              <a:gd name="connsiteY0" fmla="*/ 1054100 h 1275080"/>
              <a:gd name="connsiteX1" fmla="*/ 411480 w 8168640"/>
              <a:gd name="connsiteY1" fmla="*/ 779780 h 1275080"/>
              <a:gd name="connsiteX2" fmla="*/ 1143000 w 8168640"/>
              <a:gd name="connsiteY2" fmla="*/ 429260 h 1275080"/>
              <a:gd name="connsiteX3" fmla="*/ 2240280 w 8168640"/>
              <a:gd name="connsiteY3" fmla="*/ 93980 h 1275080"/>
              <a:gd name="connsiteX4" fmla="*/ 3383280 w 8168640"/>
              <a:gd name="connsiteY4" fmla="*/ 2540 h 1275080"/>
              <a:gd name="connsiteX5" fmla="*/ 4739640 w 8168640"/>
              <a:gd name="connsiteY5" fmla="*/ 78740 h 1275080"/>
              <a:gd name="connsiteX6" fmla="*/ 6019800 w 8168640"/>
              <a:gd name="connsiteY6" fmla="*/ 414020 h 1275080"/>
              <a:gd name="connsiteX7" fmla="*/ 7315200 w 8168640"/>
              <a:gd name="connsiteY7" fmla="*/ 932180 h 1275080"/>
              <a:gd name="connsiteX8" fmla="*/ 8046720 w 8168640"/>
              <a:gd name="connsiteY8" fmla="*/ 1221740 h 1275080"/>
              <a:gd name="connsiteX9" fmla="*/ 8046720 w 8168640"/>
              <a:gd name="connsiteY9" fmla="*/ 1252220 h 127508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8168640" h="1275080">
                <a:moveTo>
                  <a:pt x="0" y="1054100"/>
                </a:moveTo>
                <a:cubicBezTo>
                  <a:pt x="110490" y="969010"/>
                  <a:pt x="220980" y="883920"/>
                  <a:pt x="411480" y="779780"/>
                </a:cubicBezTo>
                <a:cubicBezTo>
                  <a:pt x="601980" y="675640"/>
                  <a:pt x="838200" y="543560"/>
                  <a:pt x="1143000" y="429260"/>
                </a:cubicBezTo>
                <a:cubicBezTo>
                  <a:pt x="1447800" y="314960"/>
                  <a:pt x="1866900" y="165100"/>
                  <a:pt x="2240280" y="93980"/>
                </a:cubicBezTo>
                <a:cubicBezTo>
                  <a:pt x="2613660" y="22860"/>
                  <a:pt x="2966720" y="5080"/>
                  <a:pt x="3383280" y="2540"/>
                </a:cubicBezTo>
                <a:cubicBezTo>
                  <a:pt x="3799840" y="0"/>
                  <a:pt x="4300220" y="10160"/>
                  <a:pt x="4739640" y="78740"/>
                </a:cubicBezTo>
                <a:cubicBezTo>
                  <a:pt x="5179060" y="147320"/>
                  <a:pt x="5590540" y="271780"/>
                  <a:pt x="6019800" y="414020"/>
                </a:cubicBezTo>
                <a:cubicBezTo>
                  <a:pt x="6449060" y="556260"/>
                  <a:pt x="7315200" y="932180"/>
                  <a:pt x="7315200" y="932180"/>
                </a:cubicBezTo>
                <a:lnTo>
                  <a:pt x="8046720" y="1221740"/>
                </a:lnTo>
                <a:cubicBezTo>
                  <a:pt x="8168640" y="1275080"/>
                  <a:pt x="8107680" y="1263650"/>
                  <a:pt x="8046720" y="1252220"/>
                </a:cubicBezTo>
              </a:path>
            </a:pathLst>
          </a:cu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9" name="8 CuadroTexto"/>
          <p:cNvSpPr txBox="1"/>
          <p:nvPr/>
        </p:nvSpPr>
        <p:spPr>
          <a:xfrm rot="1251537">
            <a:off x="6524332" y="1792069"/>
            <a:ext cx="178595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b="1" dirty="0">
                <a:solidFill>
                  <a:srgbClr val="FF0000"/>
                </a:solidFill>
              </a:rPr>
              <a:t>IONÓSFERA</a:t>
            </a:r>
          </a:p>
        </p:txBody>
      </p:sp>
      <p:grpSp>
        <p:nvGrpSpPr>
          <p:cNvPr id="26" name="25 Grupo"/>
          <p:cNvGrpSpPr/>
          <p:nvPr/>
        </p:nvGrpSpPr>
        <p:grpSpPr>
          <a:xfrm>
            <a:off x="1079856" y="2023877"/>
            <a:ext cx="3259050" cy="2244806"/>
            <a:chOff x="1127760" y="1309475"/>
            <a:chExt cx="3259050" cy="2244806"/>
          </a:xfrm>
        </p:grpSpPr>
        <p:sp>
          <p:nvSpPr>
            <p:cNvPr id="20" name="19 Forma libre"/>
            <p:cNvSpPr/>
            <p:nvPr/>
          </p:nvSpPr>
          <p:spPr>
            <a:xfrm>
              <a:off x="1127760" y="1874520"/>
              <a:ext cx="909320" cy="1529080"/>
            </a:xfrm>
            <a:custGeom>
              <a:avLst/>
              <a:gdLst>
                <a:gd name="connsiteX0" fmla="*/ 0 w 909320"/>
                <a:gd name="connsiteY0" fmla="*/ 0 h 1529080"/>
                <a:gd name="connsiteX1" fmla="*/ 381000 w 909320"/>
                <a:gd name="connsiteY1" fmla="*/ 259080 h 1529080"/>
                <a:gd name="connsiteX2" fmla="*/ 685800 w 909320"/>
                <a:gd name="connsiteY2" fmla="*/ 685800 h 1529080"/>
                <a:gd name="connsiteX3" fmla="*/ 838200 w 909320"/>
                <a:gd name="connsiteY3" fmla="*/ 1097280 h 1529080"/>
                <a:gd name="connsiteX4" fmla="*/ 899160 w 909320"/>
                <a:gd name="connsiteY4" fmla="*/ 1463040 h 1529080"/>
                <a:gd name="connsiteX5" fmla="*/ 899160 w 909320"/>
                <a:gd name="connsiteY5" fmla="*/ 1493520 h 152908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909320" h="1529080">
                  <a:moveTo>
                    <a:pt x="0" y="0"/>
                  </a:moveTo>
                  <a:cubicBezTo>
                    <a:pt x="133350" y="72390"/>
                    <a:pt x="266700" y="144780"/>
                    <a:pt x="381000" y="259080"/>
                  </a:cubicBezTo>
                  <a:cubicBezTo>
                    <a:pt x="495300" y="373380"/>
                    <a:pt x="609600" y="546100"/>
                    <a:pt x="685800" y="685800"/>
                  </a:cubicBezTo>
                  <a:cubicBezTo>
                    <a:pt x="762000" y="825500"/>
                    <a:pt x="802640" y="967740"/>
                    <a:pt x="838200" y="1097280"/>
                  </a:cubicBezTo>
                  <a:cubicBezTo>
                    <a:pt x="873760" y="1226820"/>
                    <a:pt x="889000" y="1397000"/>
                    <a:pt x="899160" y="1463040"/>
                  </a:cubicBezTo>
                  <a:cubicBezTo>
                    <a:pt x="909320" y="1529080"/>
                    <a:pt x="899160" y="1493520"/>
                    <a:pt x="899160" y="1493520"/>
                  </a:cubicBezTo>
                </a:path>
              </a:pathLst>
            </a:custGeom>
            <a:ln w="28575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s-CL"/>
            </a:p>
          </p:txBody>
        </p:sp>
        <p:sp>
          <p:nvSpPr>
            <p:cNvPr id="21" name="20 Forma libre"/>
            <p:cNvSpPr/>
            <p:nvPr/>
          </p:nvSpPr>
          <p:spPr>
            <a:xfrm rot="664289">
              <a:off x="1876730" y="1644693"/>
              <a:ext cx="909320" cy="1529080"/>
            </a:xfrm>
            <a:custGeom>
              <a:avLst/>
              <a:gdLst>
                <a:gd name="connsiteX0" fmla="*/ 0 w 909320"/>
                <a:gd name="connsiteY0" fmla="*/ 0 h 1529080"/>
                <a:gd name="connsiteX1" fmla="*/ 381000 w 909320"/>
                <a:gd name="connsiteY1" fmla="*/ 259080 h 1529080"/>
                <a:gd name="connsiteX2" fmla="*/ 685800 w 909320"/>
                <a:gd name="connsiteY2" fmla="*/ 685800 h 1529080"/>
                <a:gd name="connsiteX3" fmla="*/ 838200 w 909320"/>
                <a:gd name="connsiteY3" fmla="*/ 1097280 h 1529080"/>
                <a:gd name="connsiteX4" fmla="*/ 899160 w 909320"/>
                <a:gd name="connsiteY4" fmla="*/ 1463040 h 1529080"/>
                <a:gd name="connsiteX5" fmla="*/ 899160 w 909320"/>
                <a:gd name="connsiteY5" fmla="*/ 1493520 h 152908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909320" h="1529080">
                  <a:moveTo>
                    <a:pt x="0" y="0"/>
                  </a:moveTo>
                  <a:cubicBezTo>
                    <a:pt x="133350" y="72390"/>
                    <a:pt x="266700" y="144780"/>
                    <a:pt x="381000" y="259080"/>
                  </a:cubicBezTo>
                  <a:cubicBezTo>
                    <a:pt x="495300" y="373380"/>
                    <a:pt x="609600" y="546100"/>
                    <a:pt x="685800" y="685800"/>
                  </a:cubicBezTo>
                  <a:cubicBezTo>
                    <a:pt x="762000" y="825500"/>
                    <a:pt x="802640" y="967740"/>
                    <a:pt x="838200" y="1097280"/>
                  </a:cubicBezTo>
                  <a:cubicBezTo>
                    <a:pt x="873760" y="1226820"/>
                    <a:pt x="889000" y="1397000"/>
                    <a:pt x="899160" y="1463040"/>
                  </a:cubicBezTo>
                  <a:cubicBezTo>
                    <a:pt x="909320" y="1529080"/>
                    <a:pt x="899160" y="1493520"/>
                    <a:pt x="899160" y="1493520"/>
                  </a:cubicBezTo>
                </a:path>
              </a:pathLst>
            </a:custGeom>
            <a:ln w="28575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s-CL"/>
            </a:p>
          </p:txBody>
        </p:sp>
        <p:sp>
          <p:nvSpPr>
            <p:cNvPr id="22" name="21 Forma libre"/>
            <p:cNvSpPr/>
            <p:nvPr/>
          </p:nvSpPr>
          <p:spPr>
            <a:xfrm rot="820007">
              <a:off x="2775838" y="1456976"/>
              <a:ext cx="909320" cy="1529080"/>
            </a:xfrm>
            <a:custGeom>
              <a:avLst/>
              <a:gdLst>
                <a:gd name="connsiteX0" fmla="*/ 0 w 909320"/>
                <a:gd name="connsiteY0" fmla="*/ 0 h 1529080"/>
                <a:gd name="connsiteX1" fmla="*/ 381000 w 909320"/>
                <a:gd name="connsiteY1" fmla="*/ 259080 h 1529080"/>
                <a:gd name="connsiteX2" fmla="*/ 685800 w 909320"/>
                <a:gd name="connsiteY2" fmla="*/ 685800 h 1529080"/>
                <a:gd name="connsiteX3" fmla="*/ 838200 w 909320"/>
                <a:gd name="connsiteY3" fmla="*/ 1097280 h 1529080"/>
                <a:gd name="connsiteX4" fmla="*/ 899160 w 909320"/>
                <a:gd name="connsiteY4" fmla="*/ 1463040 h 1529080"/>
                <a:gd name="connsiteX5" fmla="*/ 899160 w 909320"/>
                <a:gd name="connsiteY5" fmla="*/ 1493520 h 152908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909320" h="1529080">
                  <a:moveTo>
                    <a:pt x="0" y="0"/>
                  </a:moveTo>
                  <a:cubicBezTo>
                    <a:pt x="133350" y="72390"/>
                    <a:pt x="266700" y="144780"/>
                    <a:pt x="381000" y="259080"/>
                  </a:cubicBezTo>
                  <a:cubicBezTo>
                    <a:pt x="495300" y="373380"/>
                    <a:pt x="609600" y="546100"/>
                    <a:pt x="685800" y="685800"/>
                  </a:cubicBezTo>
                  <a:cubicBezTo>
                    <a:pt x="762000" y="825500"/>
                    <a:pt x="802640" y="967740"/>
                    <a:pt x="838200" y="1097280"/>
                  </a:cubicBezTo>
                  <a:cubicBezTo>
                    <a:pt x="873760" y="1226820"/>
                    <a:pt x="889000" y="1397000"/>
                    <a:pt x="899160" y="1463040"/>
                  </a:cubicBezTo>
                  <a:cubicBezTo>
                    <a:pt x="909320" y="1529080"/>
                    <a:pt x="899160" y="1493520"/>
                    <a:pt x="899160" y="1493520"/>
                  </a:cubicBezTo>
                </a:path>
              </a:pathLst>
            </a:custGeom>
            <a:ln w="28575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s-CL"/>
            </a:p>
          </p:txBody>
        </p:sp>
        <p:sp>
          <p:nvSpPr>
            <p:cNvPr id="23" name="22 Forma libre"/>
            <p:cNvSpPr/>
            <p:nvPr/>
          </p:nvSpPr>
          <p:spPr>
            <a:xfrm rot="950149">
              <a:off x="3477490" y="1309475"/>
              <a:ext cx="909320" cy="1529080"/>
            </a:xfrm>
            <a:custGeom>
              <a:avLst/>
              <a:gdLst>
                <a:gd name="connsiteX0" fmla="*/ 0 w 909320"/>
                <a:gd name="connsiteY0" fmla="*/ 0 h 1529080"/>
                <a:gd name="connsiteX1" fmla="*/ 381000 w 909320"/>
                <a:gd name="connsiteY1" fmla="*/ 259080 h 1529080"/>
                <a:gd name="connsiteX2" fmla="*/ 685800 w 909320"/>
                <a:gd name="connsiteY2" fmla="*/ 685800 h 1529080"/>
                <a:gd name="connsiteX3" fmla="*/ 838200 w 909320"/>
                <a:gd name="connsiteY3" fmla="*/ 1097280 h 1529080"/>
                <a:gd name="connsiteX4" fmla="*/ 899160 w 909320"/>
                <a:gd name="connsiteY4" fmla="*/ 1463040 h 1529080"/>
                <a:gd name="connsiteX5" fmla="*/ 899160 w 909320"/>
                <a:gd name="connsiteY5" fmla="*/ 1493520 h 152908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909320" h="1529080">
                  <a:moveTo>
                    <a:pt x="0" y="0"/>
                  </a:moveTo>
                  <a:cubicBezTo>
                    <a:pt x="133350" y="72390"/>
                    <a:pt x="266700" y="144780"/>
                    <a:pt x="381000" y="259080"/>
                  </a:cubicBezTo>
                  <a:cubicBezTo>
                    <a:pt x="495300" y="373380"/>
                    <a:pt x="609600" y="546100"/>
                    <a:pt x="685800" y="685800"/>
                  </a:cubicBezTo>
                  <a:cubicBezTo>
                    <a:pt x="762000" y="825500"/>
                    <a:pt x="802640" y="967740"/>
                    <a:pt x="838200" y="1097280"/>
                  </a:cubicBezTo>
                  <a:cubicBezTo>
                    <a:pt x="873760" y="1226820"/>
                    <a:pt x="889000" y="1397000"/>
                    <a:pt x="899160" y="1463040"/>
                  </a:cubicBezTo>
                  <a:cubicBezTo>
                    <a:pt x="909320" y="1529080"/>
                    <a:pt x="899160" y="1493520"/>
                    <a:pt x="899160" y="1493520"/>
                  </a:cubicBezTo>
                </a:path>
              </a:pathLst>
            </a:custGeom>
            <a:ln w="28575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s-CL"/>
            </a:p>
          </p:txBody>
        </p:sp>
        <p:sp>
          <p:nvSpPr>
            <p:cNvPr id="24" name="23 Flecha derecha"/>
            <p:cNvSpPr/>
            <p:nvPr/>
          </p:nvSpPr>
          <p:spPr>
            <a:xfrm rot="20618547">
              <a:off x="1354930" y="3159670"/>
              <a:ext cx="2862240" cy="394611"/>
            </a:xfrm>
            <a:prstGeom prst="rightArrow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s-CL" b="1" dirty="0"/>
                <a:t>500 A 1000  MN</a:t>
              </a:r>
            </a:p>
          </p:txBody>
        </p:sp>
        <p:sp>
          <p:nvSpPr>
            <p:cNvPr id="25" name="24 CuadroTexto"/>
            <p:cNvSpPr txBox="1"/>
            <p:nvPr/>
          </p:nvSpPr>
          <p:spPr>
            <a:xfrm rot="20433318">
              <a:off x="2088144" y="2241257"/>
              <a:ext cx="1975849" cy="369332"/>
            </a:xfrm>
            <a:prstGeom prst="rect">
              <a:avLst/>
            </a:prstGeom>
            <a:solidFill>
              <a:schemeClr val="bg1"/>
            </a:solidFill>
            <a:ln>
              <a:solidFill>
                <a:srgbClr val="FF0000"/>
              </a:solidFill>
            </a:ln>
          </p:spPr>
          <p:txBody>
            <a:bodyPr wrap="square" rtlCol="0">
              <a:spAutoFit/>
            </a:bodyPr>
            <a:lstStyle/>
            <a:p>
              <a:r>
                <a:rPr lang="es-CL" b="1" dirty="0">
                  <a:solidFill>
                    <a:srgbClr val="FF0000"/>
                  </a:solidFill>
                </a:rPr>
                <a:t>ONDA TERRESTRE</a:t>
              </a:r>
            </a:p>
          </p:txBody>
        </p:sp>
      </p:grpSp>
      <p:grpSp>
        <p:nvGrpSpPr>
          <p:cNvPr id="38" name="37 Grupo"/>
          <p:cNvGrpSpPr/>
          <p:nvPr/>
        </p:nvGrpSpPr>
        <p:grpSpPr>
          <a:xfrm>
            <a:off x="979869" y="1500173"/>
            <a:ext cx="7878411" cy="3143272"/>
            <a:chOff x="964065" y="785793"/>
            <a:chExt cx="8170015" cy="4011260"/>
          </a:xfrm>
        </p:grpSpPr>
        <p:grpSp>
          <p:nvGrpSpPr>
            <p:cNvPr id="27" name="26 Grupo"/>
            <p:cNvGrpSpPr/>
            <p:nvPr/>
          </p:nvGrpSpPr>
          <p:grpSpPr>
            <a:xfrm>
              <a:off x="964065" y="785793"/>
              <a:ext cx="6169798" cy="3008446"/>
              <a:chOff x="964065" y="785793"/>
              <a:chExt cx="6169798" cy="3008446"/>
            </a:xfrm>
          </p:grpSpPr>
          <p:cxnSp>
            <p:nvCxnSpPr>
              <p:cNvPr id="11" name="10 Conector recto de flecha"/>
              <p:cNvCxnSpPr>
                <a:stCxn id="4" idx="0"/>
              </p:cNvCxnSpPr>
              <p:nvPr/>
            </p:nvCxnSpPr>
            <p:spPr>
              <a:xfrm rot="5400000" flipH="1" flipV="1">
                <a:off x="561315" y="1279709"/>
                <a:ext cx="2900782" cy="2095281"/>
              </a:xfrm>
              <a:prstGeom prst="straightConnector1">
                <a:avLst/>
              </a:prstGeom>
              <a:ln w="19050">
                <a:solidFill>
                  <a:schemeClr val="tx1"/>
                </a:solidFill>
                <a:tailEnd type="arrow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3" name="12 Conector recto de flecha"/>
              <p:cNvCxnSpPr/>
              <p:nvPr/>
            </p:nvCxnSpPr>
            <p:spPr>
              <a:xfrm>
                <a:off x="3059345" y="876959"/>
                <a:ext cx="3407779" cy="2734950"/>
              </a:xfrm>
              <a:prstGeom prst="straightConnector1">
                <a:avLst/>
              </a:prstGeom>
              <a:ln w="19050">
                <a:solidFill>
                  <a:schemeClr val="tx1"/>
                </a:solidFill>
                <a:tailEnd type="arrow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4" name="13 Conector recto de flecha"/>
              <p:cNvCxnSpPr>
                <a:stCxn id="4" idx="0"/>
              </p:cNvCxnSpPr>
              <p:nvPr/>
            </p:nvCxnSpPr>
            <p:spPr>
              <a:xfrm rot="5400000" flipH="1" flipV="1">
                <a:off x="775020" y="974840"/>
                <a:ext cx="2991947" cy="2613854"/>
              </a:xfrm>
              <a:prstGeom prst="straightConnector1">
                <a:avLst/>
              </a:prstGeom>
              <a:ln w="19050">
                <a:solidFill>
                  <a:schemeClr val="tx1"/>
                </a:solidFill>
                <a:tailEnd type="arrow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7" name="16 Conector recto de flecha"/>
              <p:cNvCxnSpPr/>
              <p:nvPr/>
            </p:nvCxnSpPr>
            <p:spPr>
              <a:xfrm>
                <a:off x="3576630" y="785794"/>
                <a:ext cx="3557233" cy="3008445"/>
              </a:xfrm>
              <a:prstGeom prst="straightConnector1">
                <a:avLst/>
              </a:prstGeom>
              <a:ln w="19050">
                <a:solidFill>
                  <a:schemeClr val="tx1"/>
                </a:solidFill>
                <a:tailEnd type="arrow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19" name="18 CuadroTexto"/>
              <p:cNvSpPr txBox="1"/>
              <p:nvPr/>
            </p:nvSpPr>
            <p:spPr>
              <a:xfrm rot="2084399">
                <a:off x="3922429" y="1226398"/>
                <a:ext cx="1785950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s-CL" b="1" dirty="0">
                    <a:solidFill>
                      <a:schemeClr val="tx2">
                        <a:lumMod val="60000"/>
                        <a:lumOff val="40000"/>
                      </a:schemeClr>
                    </a:solidFill>
                  </a:rPr>
                  <a:t>ONDA CELESTE</a:t>
                </a:r>
              </a:p>
            </p:txBody>
          </p:sp>
        </p:grpSp>
        <p:cxnSp>
          <p:nvCxnSpPr>
            <p:cNvPr id="28" name="27 Conector recto de flecha"/>
            <p:cNvCxnSpPr/>
            <p:nvPr/>
          </p:nvCxnSpPr>
          <p:spPr>
            <a:xfrm flipV="1">
              <a:off x="6810112" y="2426764"/>
              <a:ext cx="1953557" cy="1346499"/>
            </a:xfrm>
            <a:prstGeom prst="straightConnector1">
              <a:avLst/>
            </a:prstGeom>
            <a:ln w="19050">
              <a:solidFill>
                <a:schemeClr val="tx1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" name="29 Conector recto de flecha"/>
            <p:cNvCxnSpPr/>
            <p:nvPr/>
          </p:nvCxnSpPr>
          <p:spPr>
            <a:xfrm flipV="1">
              <a:off x="6467123" y="2244434"/>
              <a:ext cx="2000218" cy="1367475"/>
            </a:xfrm>
            <a:prstGeom prst="straightConnector1">
              <a:avLst/>
            </a:prstGeom>
            <a:ln w="19050">
              <a:solidFill>
                <a:schemeClr val="tx1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" name="33 Conector recto de flecha"/>
            <p:cNvCxnSpPr/>
            <p:nvPr/>
          </p:nvCxnSpPr>
          <p:spPr>
            <a:xfrm rot="16200000" flipH="1">
              <a:off x="7784209" y="3447182"/>
              <a:ext cx="2345197" cy="354545"/>
            </a:xfrm>
            <a:prstGeom prst="straightConnector1">
              <a:avLst/>
            </a:prstGeom>
            <a:ln w="19050">
              <a:solidFill>
                <a:schemeClr val="tx1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7" name="36 Conector recto de flecha"/>
            <p:cNvCxnSpPr/>
            <p:nvPr/>
          </p:nvCxnSpPr>
          <p:spPr>
            <a:xfrm rot="16200000" flipH="1">
              <a:off x="7372309" y="3248300"/>
              <a:ext cx="2618692" cy="428628"/>
            </a:xfrm>
            <a:prstGeom prst="straightConnector1">
              <a:avLst/>
            </a:prstGeom>
            <a:ln w="19050">
              <a:solidFill>
                <a:schemeClr val="tx1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42" name="41 Grupo"/>
          <p:cNvGrpSpPr/>
          <p:nvPr/>
        </p:nvGrpSpPr>
        <p:grpSpPr>
          <a:xfrm>
            <a:off x="5952856" y="3775734"/>
            <a:ext cx="1143008" cy="844691"/>
            <a:chOff x="6143636" y="4107661"/>
            <a:chExt cx="1143008" cy="844691"/>
          </a:xfrm>
        </p:grpSpPr>
        <p:sp>
          <p:nvSpPr>
            <p:cNvPr id="40" name="39 CuadroTexto"/>
            <p:cNvSpPr txBox="1"/>
            <p:nvPr/>
          </p:nvSpPr>
          <p:spPr>
            <a:xfrm>
              <a:off x="6143636" y="4429132"/>
              <a:ext cx="1143008" cy="523220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s-CL" sz="1400" b="1" dirty="0">
                  <a:solidFill>
                    <a:srgbClr val="FF0000"/>
                  </a:solidFill>
                </a:rPr>
                <a:t>ZONA DE</a:t>
              </a:r>
            </a:p>
            <a:p>
              <a:pPr algn="ctr"/>
              <a:r>
                <a:rPr lang="es-CL" sz="1400" b="1" dirty="0">
                  <a:solidFill>
                    <a:srgbClr val="FF0000"/>
                  </a:solidFill>
                </a:rPr>
                <a:t>COBERTURA</a:t>
              </a:r>
            </a:p>
          </p:txBody>
        </p:sp>
        <p:sp>
          <p:nvSpPr>
            <p:cNvPr id="41" name="40 Flecha derecha"/>
            <p:cNvSpPr/>
            <p:nvPr/>
          </p:nvSpPr>
          <p:spPr>
            <a:xfrm rot="-5400000">
              <a:off x="6536545" y="4143380"/>
              <a:ext cx="357190" cy="285752"/>
            </a:xfrm>
            <a:prstGeom prst="rightArrow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L"/>
            </a:p>
          </p:txBody>
        </p:sp>
      </p:grpSp>
      <p:sp>
        <p:nvSpPr>
          <p:cNvPr id="43" name="42 CuadroTexto"/>
          <p:cNvSpPr txBox="1"/>
          <p:nvPr/>
        </p:nvSpPr>
        <p:spPr>
          <a:xfrm>
            <a:off x="1643042" y="142852"/>
            <a:ext cx="678661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sz="2400" b="1" i="1" u="sng" dirty="0"/>
              <a:t>PROPAGACIÓN DE ONDAS DE COMUNICACIONES</a:t>
            </a:r>
          </a:p>
        </p:txBody>
      </p:sp>
      <p:grpSp>
        <p:nvGrpSpPr>
          <p:cNvPr id="56" name="55 Grupo"/>
          <p:cNvGrpSpPr/>
          <p:nvPr/>
        </p:nvGrpSpPr>
        <p:grpSpPr>
          <a:xfrm>
            <a:off x="4214810" y="3631194"/>
            <a:ext cx="4652693" cy="881123"/>
            <a:chOff x="4214810" y="3631194"/>
            <a:chExt cx="4652693" cy="881123"/>
          </a:xfrm>
        </p:grpSpPr>
        <p:sp>
          <p:nvSpPr>
            <p:cNvPr id="39" name="38 CuadroTexto"/>
            <p:cNvSpPr txBox="1"/>
            <p:nvPr/>
          </p:nvSpPr>
          <p:spPr>
            <a:xfrm>
              <a:off x="4214810" y="3631194"/>
              <a:ext cx="2000264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s-CL" sz="1600" b="1" dirty="0"/>
                <a:t>ZONA DE SILENCIO</a:t>
              </a:r>
            </a:p>
          </p:txBody>
        </p:sp>
        <p:sp>
          <p:nvSpPr>
            <p:cNvPr id="55" name="54 CuadroTexto"/>
            <p:cNvSpPr txBox="1"/>
            <p:nvPr/>
          </p:nvSpPr>
          <p:spPr>
            <a:xfrm rot="1316992">
              <a:off x="6867239" y="4173763"/>
              <a:ext cx="2000264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s-CL" sz="1600" b="1" dirty="0"/>
                <a:t>ZONA DE SILENCIO</a:t>
              </a: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2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5875</TotalTime>
  <Words>1132</Words>
  <Application>Microsoft Macintosh PowerPoint</Application>
  <PresentationFormat>Presentación en pantalla (4:3)</PresentationFormat>
  <Paragraphs>219</Paragraphs>
  <Slides>19</Slides>
  <Notes>17</Notes>
  <HiddenSlides>0</HiddenSlides>
  <MMClips>0</MMClips>
  <ScaleCrop>false</ScaleCrop>
  <HeadingPairs>
    <vt:vector size="6" baseType="variant">
      <vt:variant>
        <vt:lpstr>Fuentes usadas</vt:lpstr>
      </vt:variant>
      <vt:variant>
        <vt:i4>6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19</vt:i4>
      </vt:variant>
    </vt:vector>
  </HeadingPairs>
  <TitlesOfParts>
    <vt:vector size="26" baseType="lpstr">
      <vt:lpstr>Arial</vt:lpstr>
      <vt:lpstr>Calibri</vt:lpstr>
      <vt:lpstr>Cambria Math</vt:lpstr>
      <vt:lpstr>Symbol</vt:lpstr>
      <vt:lpstr>Times New Roman</vt:lpstr>
      <vt:lpstr>WP MathA</vt:lpstr>
      <vt:lpstr>Office Theme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Company>USNA</Company>
  <LinksUpToDate>false</LinksUpToDate>
  <SharedDoc>false</SharedDoc>
  <HyperlinksChanged>false</HyperlinksChanged>
  <AppVersion>16.0016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Windows User</dc:creator>
  <cp:lastModifiedBy>Usuario de Microsoft Office</cp:lastModifiedBy>
  <cp:revision>191</cp:revision>
  <cp:lastPrinted>2013-08-20T18:41:14Z</cp:lastPrinted>
  <dcterms:created xsi:type="dcterms:W3CDTF">2013-01-06T19:57:01Z</dcterms:created>
  <dcterms:modified xsi:type="dcterms:W3CDTF">2019-04-01T15:26:08Z</dcterms:modified>
</cp:coreProperties>
</file>