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12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Líneas Curriculares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 dirty="0" smtClean="0"/>
            <a:t>Líneas Curriculares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1BB7E-0959-424D-878E-1A8C63E7924C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D1C12-38AF-4B2A-9064-175DBF6E78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915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2352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5313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9195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403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9681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1626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571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644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504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81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12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6424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8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11451-5A5B-4345-B523-83BEAE06C421}" type="datetimeFigureOut">
              <a:rPr lang="es-CL" smtClean="0"/>
              <a:t>16-10-2025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2AEB8-D767-4236-A2A5-6BEAD39ADDF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5412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3.jpeg"/><Relationship Id="rId5" Type="http://schemas.openxmlformats.org/officeDocument/2006/relationships/diagramQuickStyle" Target="../diagrams/quickStyle1.xml"/><Relationship Id="rId10" Type="http://schemas.microsoft.com/office/2007/relationships/hdphoto" Target="../media/hdphoto1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13753" y="6148062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513" y="439114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37086"/>
            <a:ext cx="877592" cy="10141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/>
              <a:t>LC 1: Financiera</a:t>
            </a:r>
            <a:endParaRPr lang="es-CL" sz="3200" dirty="0"/>
          </a:p>
        </p:txBody>
      </p:sp>
      <p:sp>
        <p:nvSpPr>
          <p:cNvPr id="6" name="Rectángulo 5"/>
          <p:cNvSpPr/>
          <p:nvPr/>
        </p:nvSpPr>
        <p:spPr>
          <a:xfrm>
            <a:off x="1505643" y="210804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Costos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14" name="Rectángulo 13"/>
          <p:cNvSpPr/>
          <p:nvPr/>
        </p:nvSpPr>
        <p:spPr>
          <a:xfrm>
            <a:off x="2853280" y="213053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5" name="Rectángulo 14"/>
          <p:cNvSpPr/>
          <p:nvPr/>
        </p:nvSpPr>
        <p:spPr>
          <a:xfrm>
            <a:off x="4218495" y="213053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 Públicas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6" name="Rectángulo 15"/>
          <p:cNvSpPr/>
          <p:nvPr/>
        </p:nvSpPr>
        <p:spPr>
          <a:xfrm>
            <a:off x="5566144" y="214051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err="1" smtClean="0"/>
              <a:t>Proc</a:t>
            </a:r>
            <a:r>
              <a:rPr lang="es-ES" sz="1000" b="1" dirty="0" smtClean="0"/>
              <a:t>. </a:t>
            </a:r>
            <a:r>
              <a:rPr lang="es-ES" sz="1000" b="1" dirty="0" err="1" smtClean="0"/>
              <a:t>Téc</a:t>
            </a:r>
            <a:r>
              <a:rPr lang="es-ES" sz="1000" b="1" dirty="0" smtClean="0"/>
              <a:t>. Finanzas y </a:t>
            </a:r>
            <a:r>
              <a:rPr lang="es-ES" sz="1000" b="1" dirty="0" err="1" smtClean="0"/>
              <a:t>Btar</a:t>
            </a:r>
            <a:r>
              <a:rPr lang="es-ES" sz="1000" b="1" dirty="0" smtClean="0"/>
              <a:t>. Interno</a:t>
            </a:r>
          </a:p>
          <a:p>
            <a:pPr algn="ctr"/>
            <a:r>
              <a:rPr lang="es-ES" sz="1000" b="1" dirty="0" smtClean="0"/>
              <a:t>5º Gamas</a:t>
            </a:r>
            <a:endParaRPr lang="es-CL" sz="1000" b="1" dirty="0"/>
          </a:p>
        </p:txBody>
      </p:sp>
      <p:sp>
        <p:nvSpPr>
          <p:cNvPr id="18" name="Rectángulo 17"/>
          <p:cNvSpPr/>
          <p:nvPr/>
        </p:nvSpPr>
        <p:spPr>
          <a:xfrm>
            <a:off x="186929" y="210804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</a:t>
            </a:r>
            <a:br>
              <a:rPr lang="es-ES" sz="1100" b="1" dirty="0" smtClean="0"/>
            </a:br>
            <a:r>
              <a:rPr lang="es-ES" sz="1100" b="1" dirty="0" smtClean="0"/>
              <a:t>2º E.N.</a:t>
            </a:r>
            <a:endParaRPr lang="es-CL" sz="1100" b="1" dirty="0"/>
          </a:p>
        </p:txBody>
      </p:sp>
      <p:sp>
        <p:nvSpPr>
          <p:cNvPr id="20" name="Rectángulo 19"/>
          <p:cNvSpPr/>
          <p:nvPr/>
        </p:nvSpPr>
        <p:spPr>
          <a:xfrm>
            <a:off x="6920143" y="215810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1" name="Rectángulo 20"/>
          <p:cNvSpPr/>
          <p:nvPr/>
        </p:nvSpPr>
        <p:spPr>
          <a:xfrm>
            <a:off x="8277275" y="215329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 Naval</a:t>
            </a:r>
            <a:br>
              <a:rPr lang="es-ES" sz="1100" b="1" dirty="0" smtClean="0"/>
            </a:br>
            <a:r>
              <a:rPr lang="es-ES" sz="1100" b="1" dirty="0" smtClean="0"/>
              <a:t> 6º APN</a:t>
            </a:r>
            <a:endParaRPr lang="es-CL" sz="1100" b="1" dirty="0"/>
          </a:p>
        </p:txBody>
      </p:sp>
      <p:sp>
        <p:nvSpPr>
          <p:cNvPr id="22" name="Rectángulo 21"/>
          <p:cNvSpPr/>
          <p:nvPr/>
        </p:nvSpPr>
        <p:spPr>
          <a:xfrm>
            <a:off x="9623513" y="217431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Superior</a:t>
            </a:r>
          </a:p>
          <a:p>
            <a:pPr algn="ctr"/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3" name="Rectángulo 22"/>
          <p:cNvSpPr/>
          <p:nvPr/>
        </p:nvSpPr>
        <p:spPr>
          <a:xfrm>
            <a:off x="10938279" y="2163710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Gubernamental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4" name="Rectángulo 23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contabilidad (C2)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Partida doble y registros contables, Libros. (C2)</a:t>
            </a:r>
            <a:endParaRPr lang="es-CL" sz="900" dirty="0"/>
          </a:p>
        </p:txBody>
      </p:sp>
      <p:sp>
        <p:nvSpPr>
          <p:cNvPr id="26" name="Rectángulo 25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Consideraciones y metodología para presupuestar. (C3)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Costeo en la planificación. Formulación de Presupuestos (C3)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Relación Costo </a:t>
            </a:r>
            <a:r>
              <a:rPr lang="es-ES" sz="900" dirty="0" smtClean="0"/>
              <a:t>/  Volumen/ Utilidad/ Sistemas de costeo (C3)</a:t>
            </a:r>
            <a:endParaRPr lang="es-CL" sz="900" dirty="0"/>
          </a:p>
        </p:txBody>
      </p:sp>
      <p:sp>
        <p:nvSpPr>
          <p:cNvPr id="29" name="Rectángulo 28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Determinación de Costos. Materia Prima, Mano de Obra, Indirectos 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Activo, Pasivo, Resultados, Remuneraciones Provisiones (C2)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Interpretación </a:t>
            </a:r>
            <a:r>
              <a:rPr lang="es-ES" sz="900" dirty="0" err="1" smtClean="0"/>
              <a:t>info</a:t>
            </a:r>
            <a:r>
              <a:rPr lang="es-ES" sz="900" dirty="0" smtClean="0"/>
              <a:t> contable y financiera (C2)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Conformación de EE.FF. y Balance </a:t>
            </a:r>
            <a:r>
              <a:rPr lang="es-ES" sz="900" dirty="0" smtClean="0"/>
              <a:t>Gral. (C2)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Medición y control Costos en UU.RR. (C3)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Flujo, liquidez, rentabilidad, retorno y riesgo(F4)</a:t>
            </a:r>
            <a:endParaRPr lang="es-CL" sz="900" dirty="0"/>
          </a:p>
        </p:txBody>
      </p:sp>
      <p:sp>
        <p:nvSpPr>
          <p:cNvPr id="38" name="Rectángulo 37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hechos económicos. Situación financiera organizacional (F4)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Hacienda Pública y Teorías Económicas (FP4)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Inventarios (F4)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Créditos, riesgo, incobrabilidad, cobranzas y </a:t>
            </a:r>
            <a:r>
              <a:rPr lang="es-ES" sz="900" dirty="0" err="1" smtClean="0"/>
              <a:t>factoring</a:t>
            </a:r>
            <a:r>
              <a:rPr lang="es-ES" sz="900" dirty="0" smtClean="0"/>
              <a:t> (F4)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caja y valores negociables (F4)</a:t>
            </a:r>
            <a:endParaRPr lang="es-CL" sz="900" dirty="0"/>
          </a:p>
        </p:txBody>
      </p:sp>
      <p:sp>
        <p:nvSpPr>
          <p:cNvPr id="43" name="Rectángulo 42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Pasivos, financiamiento bancario. (F4)</a:t>
            </a:r>
            <a:endParaRPr lang="es-CL" sz="900" dirty="0"/>
          </a:p>
        </p:txBody>
      </p:sp>
      <p:sp>
        <p:nvSpPr>
          <p:cNvPr id="44" name="Rectángulo 43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 Bases </a:t>
            </a:r>
            <a:r>
              <a:rPr lang="es-ES" sz="900" dirty="0" err="1" smtClean="0"/>
              <a:t>Admin</a:t>
            </a:r>
            <a:r>
              <a:rPr lang="es-ES" sz="900" dirty="0" smtClean="0"/>
              <a:t>. Financiera. Políticas Fiscales y CGN (FP4)</a:t>
            </a:r>
            <a:endParaRPr lang="es-CL" sz="900" dirty="0"/>
          </a:p>
        </p:txBody>
      </p:sp>
      <p:sp>
        <p:nvSpPr>
          <p:cNvPr id="45" name="Rectángulo 44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Políticas del Gasto Fiscal. (FP4)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1552831" y="426031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SIGFE. Políticas Macroeconómicas. (FP4)</a:t>
            </a:r>
            <a:endParaRPr lang="es-CL" sz="900" dirty="0"/>
          </a:p>
        </p:txBody>
      </p:sp>
      <p:sp>
        <p:nvSpPr>
          <p:cNvPr id="47" name="Rectángulo 46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Proceso Presupuestario Institucional (PFB5)</a:t>
            </a:r>
            <a:endParaRPr lang="es-CL" sz="900" dirty="0"/>
          </a:p>
        </p:txBody>
      </p:sp>
      <p:sp>
        <p:nvSpPr>
          <p:cNvPr id="48" name="Rectángulo 47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Fondos Internos (PFB5)</a:t>
            </a:r>
            <a:endParaRPr lang="es-CL" sz="900" dirty="0"/>
          </a:p>
        </p:txBody>
      </p:sp>
      <p:sp>
        <p:nvSpPr>
          <p:cNvPr id="49" name="Rectángulo 48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Gobiernos y Finanzas Corporativas.(AF6)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Valorización de Activos. Tasas de interés, bonos y acciones. (AF6)</a:t>
            </a:r>
            <a:endParaRPr lang="es-CL" sz="900" dirty="0"/>
          </a:p>
        </p:txBody>
      </p:sp>
      <p:sp>
        <p:nvSpPr>
          <p:cNvPr id="51" name="Rectángulo 50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Capital Empresa. Financiamiento, derivados y dividendos. (AF6)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Leyes sustento Finanzas Públicas. (AFN6)</a:t>
            </a:r>
            <a:endParaRPr lang="es-CL" sz="900" dirty="0"/>
          </a:p>
        </p:txBody>
      </p:sp>
      <p:sp>
        <p:nvSpPr>
          <p:cNvPr id="53" name="Rectángulo 52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Ejecución Ley Anual Presupuestos S. Público. (AFN6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Financiamiento, </a:t>
            </a:r>
            <a:r>
              <a:rPr lang="es-ES" sz="900" dirty="0" err="1" smtClean="0"/>
              <a:t>planif</a:t>
            </a:r>
            <a:r>
              <a:rPr lang="es-ES" sz="900" dirty="0" smtClean="0"/>
              <a:t>. y ejecución presupuestaria institucional (AFN6)</a:t>
            </a:r>
            <a:endParaRPr lang="es-CL" sz="900" dirty="0"/>
          </a:p>
        </p:txBody>
      </p:sp>
      <p:sp>
        <p:nvSpPr>
          <p:cNvPr id="55" name="Rectángulo 54"/>
          <p:cNvSpPr/>
          <p:nvPr/>
        </p:nvSpPr>
        <p:spPr>
          <a:xfrm>
            <a:off x="1552831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Capítulos presupuestarios. (AFN6)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2853279" y="4946133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Fondos de Obras, Escuelas Matrices, Ley de Salud, Ley Navegación. (AFN6)</a:t>
            </a:r>
            <a:endParaRPr lang="es-CL" sz="900" dirty="0"/>
          </a:p>
        </p:txBody>
      </p:sp>
      <p:sp>
        <p:nvSpPr>
          <p:cNvPr id="57" name="Rectángulo 56"/>
          <p:cNvSpPr/>
          <p:nvPr/>
        </p:nvSpPr>
        <p:spPr>
          <a:xfrm>
            <a:off x="4199131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Informáticos financieros asociados. (AFN6)</a:t>
            </a:r>
            <a:endParaRPr lang="es-CL" sz="900" dirty="0"/>
          </a:p>
        </p:txBody>
      </p:sp>
      <p:sp>
        <p:nvSpPr>
          <p:cNvPr id="58" name="Rectángulo 57"/>
          <p:cNvSpPr/>
          <p:nvPr/>
        </p:nvSpPr>
        <p:spPr>
          <a:xfrm>
            <a:off x="5508702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Probidad y Transparencia. Ley del Lobby (AFN6)</a:t>
            </a:r>
            <a:endParaRPr lang="es-CL" sz="900" dirty="0"/>
          </a:p>
        </p:txBody>
      </p:sp>
      <p:sp>
        <p:nvSpPr>
          <p:cNvPr id="59" name="Rectángulo 58"/>
          <p:cNvSpPr/>
          <p:nvPr/>
        </p:nvSpPr>
        <p:spPr>
          <a:xfrm>
            <a:off x="6870568" y="495882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Normativas proceso </a:t>
            </a:r>
            <a:r>
              <a:rPr lang="es-ES" sz="900" dirty="0" err="1" smtClean="0"/>
              <a:t>Rendicuentas</a:t>
            </a:r>
            <a:r>
              <a:rPr lang="es-ES" sz="900" dirty="0" smtClean="0"/>
              <a:t>. (AFN6)</a:t>
            </a:r>
            <a:endParaRPr lang="es-CL" sz="900" dirty="0"/>
          </a:p>
        </p:txBody>
      </p:sp>
      <p:sp>
        <p:nvSpPr>
          <p:cNvPr id="60" name="Rectángulo 59"/>
          <p:cNvSpPr/>
          <p:nvPr/>
        </p:nvSpPr>
        <p:spPr>
          <a:xfrm>
            <a:off x="8277275" y="496483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A</a:t>
            </a:r>
            <a:r>
              <a:rPr lang="es-ES" sz="900" dirty="0" smtClean="0">
                <a:solidFill>
                  <a:schemeClr val="bg1"/>
                </a:solidFill>
              </a:rPr>
              <a:t>nálisis completo y ajustes </a:t>
            </a:r>
            <a:r>
              <a:rPr lang="es-ES" sz="900" dirty="0" smtClean="0">
                <a:solidFill>
                  <a:schemeClr val="bg1"/>
                </a:solidFill>
              </a:rPr>
              <a:t>EE.FF</a:t>
            </a:r>
            <a:r>
              <a:rPr lang="es-ES" sz="900" dirty="0" smtClean="0">
                <a:solidFill>
                  <a:srgbClr val="FF0000"/>
                </a:solidFill>
              </a:rPr>
              <a:t>.</a:t>
            </a:r>
            <a:r>
              <a:rPr lang="es-ES" sz="900" dirty="0" smtClean="0"/>
              <a:t> (CS6)</a:t>
            </a:r>
            <a:endParaRPr lang="es-CL" sz="900" dirty="0"/>
          </a:p>
        </p:txBody>
      </p:sp>
      <p:sp>
        <p:nvSpPr>
          <p:cNvPr id="61" name="Rectángulo 60"/>
          <p:cNvSpPr/>
          <p:nvPr/>
        </p:nvSpPr>
        <p:spPr>
          <a:xfrm>
            <a:off x="9633433" y="495072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patrimonial, K de Trabajo, desglose e interpretación. (CS6)</a:t>
            </a:r>
            <a:endParaRPr lang="es-CL" sz="900" dirty="0"/>
          </a:p>
        </p:txBody>
      </p:sp>
      <p:sp>
        <p:nvSpPr>
          <p:cNvPr id="62" name="Rectángulo 61"/>
          <p:cNvSpPr/>
          <p:nvPr/>
        </p:nvSpPr>
        <p:spPr>
          <a:xfrm>
            <a:off x="10925779" y="495958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Depreciación, corrección monetaria, amortización. (CS6)</a:t>
            </a:r>
            <a:endParaRPr lang="es-CL" sz="900" dirty="0"/>
          </a:p>
        </p:txBody>
      </p:sp>
      <p:sp>
        <p:nvSpPr>
          <p:cNvPr id="63" name="Rectángulo 62"/>
          <p:cNvSpPr/>
          <p:nvPr/>
        </p:nvSpPr>
        <p:spPr>
          <a:xfrm>
            <a:off x="185011" y="560818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CGN, marco, normas Plan de Cuentas.(CG6)</a:t>
            </a:r>
            <a:endParaRPr lang="es-CL" sz="900" dirty="0"/>
          </a:p>
        </p:txBody>
      </p:sp>
      <p:sp>
        <p:nvSpPr>
          <p:cNvPr id="64" name="Rectángulo 63"/>
          <p:cNvSpPr/>
          <p:nvPr/>
        </p:nvSpPr>
        <p:spPr>
          <a:xfrm>
            <a:off x="1552831" y="55976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Operación Sistema CGN en la Armada; directivas.(CG6)</a:t>
            </a:r>
            <a:endParaRPr lang="es-CL" sz="900" dirty="0"/>
          </a:p>
        </p:txBody>
      </p:sp>
      <p:sp>
        <p:nvSpPr>
          <p:cNvPr id="65" name="Rectángulo 64"/>
          <p:cNvSpPr/>
          <p:nvPr/>
        </p:nvSpPr>
        <p:spPr>
          <a:xfrm>
            <a:off x="2853279" y="5600233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NICSP y su aplicación Institucional. (CG6)</a:t>
            </a:r>
            <a:endParaRPr lang="es-CL" sz="900" dirty="0"/>
          </a:p>
        </p:txBody>
      </p:sp>
      <p:cxnSp>
        <p:nvCxnSpPr>
          <p:cNvPr id="68" name="Conector recto de flecha 67"/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de flecha 72"/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de flecha 77"/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cto de flecha 78"/>
          <p:cNvCxnSpPr/>
          <p:nvPr/>
        </p:nvCxnSpPr>
        <p:spPr>
          <a:xfrm flipH="1" flipV="1">
            <a:off x="5380316" y="4911878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de flecha 79"/>
          <p:cNvCxnSpPr/>
          <p:nvPr/>
        </p:nvCxnSpPr>
        <p:spPr>
          <a:xfrm>
            <a:off x="2092939" y="555677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ángulo 80"/>
          <p:cNvSpPr/>
          <p:nvPr/>
        </p:nvSpPr>
        <p:spPr>
          <a:xfrm>
            <a:off x="5581236" y="5578277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CE1: Oficial de Cargo de Abastecimiento</a:t>
            </a:r>
            <a:br>
              <a:rPr lang="es-ES" sz="900" dirty="0" smtClean="0"/>
            </a:br>
            <a:r>
              <a:rPr lang="es-ES" sz="900" dirty="0" smtClean="0"/>
              <a:t>CE3: Administración Financiera</a:t>
            </a:r>
            <a:br>
              <a:rPr lang="es-ES" sz="900" dirty="0" smtClean="0"/>
            </a:br>
            <a:r>
              <a:rPr lang="es-ES" sz="900" dirty="0" smtClean="0"/>
              <a:t>CE6: Control Interno</a:t>
            </a:r>
            <a:endParaRPr lang="es-CL" sz="900" dirty="0"/>
          </a:p>
        </p:txBody>
      </p:sp>
      <p:sp>
        <p:nvSpPr>
          <p:cNvPr id="82" name="CuadroTexto 81"/>
          <p:cNvSpPr txBox="1"/>
          <p:nvPr/>
        </p:nvSpPr>
        <p:spPr>
          <a:xfrm>
            <a:off x="4394619" y="5662981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83" name="Conector recto de flecha 82"/>
          <p:cNvCxnSpPr/>
          <p:nvPr/>
        </p:nvCxnSpPr>
        <p:spPr>
          <a:xfrm>
            <a:off x="4145346" y="5909202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5" name="Imagen 8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70958" y="1074253"/>
            <a:ext cx="769696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9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446</Words>
  <Application>Microsoft Office PowerPoint</Application>
  <PresentationFormat>Panorámica</PresentationFormat>
  <Paragraphs>58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de Estudio ESABAS, PC (CN) Ian Carlo Ceppi Schacht</dc:creator>
  <cp:lastModifiedBy>Jefe de Estudio ESABAS, PC (CN) Ian Carlo Ceppi Schacht</cp:lastModifiedBy>
  <cp:revision>26</cp:revision>
  <dcterms:created xsi:type="dcterms:W3CDTF">2025-10-16T14:56:16Z</dcterms:created>
  <dcterms:modified xsi:type="dcterms:W3CDTF">2025-10-17T14:27:54Z</dcterms:modified>
</cp:coreProperties>
</file>