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60" r:id="rId4"/>
    <p:sldId id="264" r:id="rId5"/>
    <p:sldId id="265" r:id="rId6"/>
    <p:sldId id="266" r:id="rId7"/>
    <p:sldId id="307" r:id="rId8"/>
    <p:sldId id="312" r:id="rId9"/>
    <p:sldId id="313" r:id="rId10"/>
    <p:sldId id="314" r:id="rId11"/>
    <p:sldId id="315" r:id="rId12"/>
    <p:sldId id="301" r:id="rId13"/>
    <p:sldId id="306" r:id="rId14"/>
    <p:sldId id="308" r:id="rId15"/>
    <p:sldId id="309" r:id="rId16"/>
    <p:sldId id="305" r:id="rId17"/>
    <p:sldId id="321" r:id="rId18"/>
    <p:sldId id="310" r:id="rId19"/>
    <p:sldId id="302" r:id="rId20"/>
    <p:sldId id="303" r:id="rId21"/>
    <p:sldId id="304" r:id="rId22"/>
    <p:sldId id="316" r:id="rId23"/>
    <p:sldId id="317" r:id="rId24"/>
    <p:sldId id="318" r:id="rId25"/>
    <p:sldId id="319" r:id="rId26"/>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868"/>
    <p:restoredTop sz="92366"/>
  </p:normalViewPr>
  <p:slideViewPr>
    <p:cSldViewPr snapToGrid="0" snapToObjects="1">
      <p:cViewPr varScale="1">
        <p:scale>
          <a:sx n="59" d="100"/>
          <a:sy n="59" d="100"/>
        </p:scale>
        <p:origin x="200" y="10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5064C6-DCAD-A544-AB62-AD213B8B5859}" type="datetimeFigureOut">
              <a:rPr lang="es-CL" smtClean="0"/>
              <a:t>07-07-25</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21B560-1B1B-504F-87A8-1FA666235D96}" type="slidenum">
              <a:rPr lang="es-CL" smtClean="0"/>
              <a:t>‹Nº›</a:t>
            </a:fld>
            <a:endParaRPr lang="es-CL"/>
          </a:p>
        </p:txBody>
      </p:sp>
    </p:spTree>
    <p:extLst>
      <p:ext uri="{BB962C8B-B14F-4D97-AF65-F5344CB8AC3E}">
        <p14:creationId xmlns:p14="http://schemas.microsoft.com/office/powerpoint/2010/main" val="13272821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1521B560-1B1B-504F-87A8-1FA666235D96}" type="slidenum">
              <a:rPr lang="es-CL" smtClean="0"/>
              <a:t>5</a:t>
            </a:fld>
            <a:endParaRPr lang="es-CL"/>
          </a:p>
        </p:txBody>
      </p:sp>
    </p:spTree>
    <p:extLst>
      <p:ext uri="{BB962C8B-B14F-4D97-AF65-F5344CB8AC3E}">
        <p14:creationId xmlns:p14="http://schemas.microsoft.com/office/powerpoint/2010/main" val="10283717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4CDABB9-789F-D148-B5E0-84C1EF015062}"/>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4E2191C1-C680-664D-BA1C-00973083F19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posición de fecha 3">
            <a:extLst>
              <a:ext uri="{FF2B5EF4-FFF2-40B4-BE49-F238E27FC236}">
                <a16:creationId xmlns:a16="http://schemas.microsoft.com/office/drawing/2014/main" id="{34FE9D7A-0DF4-A349-9A40-9CCC8F87355C}"/>
              </a:ext>
            </a:extLst>
          </p:cNvPr>
          <p:cNvSpPr>
            <a:spLocks noGrp="1"/>
          </p:cNvSpPr>
          <p:nvPr>
            <p:ph type="dt" sz="half" idx="10"/>
          </p:nvPr>
        </p:nvSpPr>
        <p:spPr/>
        <p:txBody>
          <a:bodyPr/>
          <a:lstStyle/>
          <a:p>
            <a:fld id="{73D58B4A-3E45-4D4F-A763-1E1EA93DA554}" type="datetimeFigureOut">
              <a:rPr lang="es-CL" smtClean="0"/>
              <a:pPr/>
              <a:t>07-07-25</a:t>
            </a:fld>
            <a:endParaRPr lang="es-CL"/>
          </a:p>
        </p:txBody>
      </p:sp>
      <p:sp>
        <p:nvSpPr>
          <p:cNvPr id="5" name="Marcador de posición de pie de página 4">
            <a:extLst>
              <a:ext uri="{FF2B5EF4-FFF2-40B4-BE49-F238E27FC236}">
                <a16:creationId xmlns:a16="http://schemas.microsoft.com/office/drawing/2014/main" id="{AA633670-D090-1344-AE29-D707BD5D631D}"/>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8326D7A1-B4E3-9243-9E49-13F06E7F99FA}"/>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635981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conteni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0494CE-60DC-7542-B404-7B32E3EE5DEA}"/>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7D65996-81A4-BE43-8708-33C229935D7F}"/>
              </a:ext>
            </a:extLst>
          </p:cNvPr>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6DDC9743-4C09-7146-90A9-1228BB296BC7}"/>
              </a:ext>
            </a:extLst>
          </p:cNvPr>
          <p:cNvSpPr>
            <a:spLocks noGrp="1"/>
          </p:cNvSpPr>
          <p:nvPr>
            <p:ph type="dt" sz="half" idx="10"/>
          </p:nvPr>
        </p:nvSpPr>
        <p:spPr/>
        <p:txBody>
          <a:bodyPr/>
          <a:lstStyle/>
          <a:p>
            <a:fld id="{73D58B4A-3E45-4D4F-A763-1E1EA93DA554}" type="datetimeFigureOut">
              <a:rPr lang="es-CL" smtClean="0"/>
              <a:pPr/>
              <a:t>07-07-25</a:t>
            </a:fld>
            <a:endParaRPr lang="es-CL"/>
          </a:p>
        </p:txBody>
      </p:sp>
      <p:sp>
        <p:nvSpPr>
          <p:cNvPr id="5" name="Marcador de posición de pie de página 4">
            <a:extLst>
              <a:ext uri="{FF2B5EF4-FFF2-40B4-BE49-F238E27FC236}">
                <a16:creationId xmlns:a16="http://schemas.microsoft.com/office/drawing/2014/main" id="{4539387E-3487-5F49-9478-8FDEFF23AC43}"/>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C6D16214-150E-2C4E-A38A-3DEDBE5F0D07}"/>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641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9F7B31-D2AE-8E4C-8B28-8F485102A7F2}"/>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05A6323E-E052-814C-8F5D-B4B7DC500AC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posición de fecha 3">
            <a:extLst>
              <a:ext uri="{FF2B5EF4-FFF2-40B4-BE49-F238E27FC236}">
                <a16:creationId xmlns:a16="http://schemas.microsoft.com/office/drawing/2014/main" id="{5B0009C8-227B-4047-B82C-73110E412D9B}"/>
              </a:ext>
            </a:extLst>
          </p:cNvPr>
          <p:cNvSpPr>
            <a:spLocks noGrp="1"/>
          </p:cNvSpPr>
          <p:nvPr>
            <p:ph type="dt" sz="half" idx="10"/>
          </p:nvPr>
        </p:nvSpPr>
        <p:spPr/>
        <p:txBody>
          <a:bodyPr/>
          <a:lstStyle/>
          <a:p>
            <a:fld id="{73D58B4A-3E45-4D4F-A763-1E1EA93DA554}" type="datetimeFigureOut">
              <a:rPr lang="es-CL" smtClean="0"/>
              <a:pPr/>
              <a:t>07-07-25</a:t>
            </a:fld>
            <a:endParaRPr lang="es-CL"/>
          </a:p>
        </p:txBody>
      </p:sp>
      <p:sp>
        <p:nvSpPr>
          <p:cNvPr id="5" name="Marcador de posición de pie de página 4">
            <a:extLst>
              <a:ext uri="{FF2B5EF4-FFF2-40B4-BE49-F238E27FC236}">
                <a16:creationId xmlns:a16="http://schemas.microsoft.com/office/drawing/2014/main" id="{AB2D3D25-C203-BE43-92F9-02585FEFBA7C}"/>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D233B695-CC1E-7F4D-B138-FE7DE25D218F}"/>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735793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contenid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A9D933-03A6-DB48-A360-30A22586C3B0}"/>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3582F9FF-CAC8-8F4E-AA13-5B73439265F4}"/>
              </a:ext>
            </a:extLst>
          </p:cNvPr>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F22A92B5-8F31-094F-8087-744B9098CF9C}"/>
              </a:ext>
            </a:extLst>
          </p:cNvPr>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posición de fecha 4">
            <a:extLst>
              <a:ext uri="{FF2B5EF4-FFF2-40B4-BE49-F238E27FC236}">
                <a16:creationId xmlns:a16="http://schemas.microsoft.com/office/drawing/2014/main" id="{8B2174A5-CE87-9C43-81C0-8C5353DB20B7}"/>
              </a:ext>
            </a:extLst>
          </p:cNvPr>
          <p:cNvSpPr>
            <a:spLocks noGrp="1"/>
          </p:cNvSpPr>
          <p:nvPr>
            <p:ph type="dt" sz="half" idx="10"/>
          </p:nvPr>
        </p:nvSpPr>
        <p:spPr/>
        <p:txBody>
          <a:bodyPr/>
          <a:lstStyle/>
          <a:p>
            <a:fld id="{73D58B4A-3E45-4D4F-A763-1E1EA93DA554}" type="datetimeFigureOut">
              <a:rPr lang="es-CL" smtClean="0"/>
              <a:pPr/>
              <a:t>07-07-25</a:t>
            </a:fld>
            <a:endParaRPr lang="es-CL"/>
          </a:p>
        </p:txBody>
      </p:sp>
      <p:sp>
        <p:nvSpPr>
          <p:cNvPr id="6" name="Marcador de posición de pie de página 5">
            <a:extLst>
              <a:ext uri="{FF2B5EF4-FFF2-40B4-BE49-F238E27FC236}">
                <a16:creationId xmlns:a16="http://schemas.microsoft.com/office/drawing/2014/main" id="{BDEB97F5-DCF8-284E-9856-448113BB5D2A}"/>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D109A91A-8297-DB41-9315-5B5A41302D0E}"/>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740884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07ECD6-DAFD-DA49-AB00-B6277287325B}"/>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909BD99D-23C9-744D-A520-53CBBE97A4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a:extLst>
              <a:ext uri="{FF2B5EF4-FFF2-40B4-BE49-F238E27FC236}">
                <a16:creationId xmlns:a16="http://schemas.microsoft.com/office/drawing/2014/main" id="{74E5A34D-D2A6-5B4C-B2DE-D8CBBAEC9DFF}"/>
              </a:ext>
            </a:extLst>
          </p:cNvPr>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posición de texto 4">
            <a:extLst>
              <a:ext uri="{FF2B5EF4-FFF2-40B4-BE49-F238E27FC236}">
                <a16:creationId xmlns:a16="http://schemas.microsoft.com/office/drawing/2014/main" id="{066E1A28-ABE8-7948-8031-C7FD243EEC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a:extLst>
              <a:ext uri="{FF2B5EF4-FFF2-40B4-BE49-F238E27FC236}">
                <a16:creationId xmlns:a16="http://schemas.microsoft.com/office/drawing/2014/main" id="{6089E32E-A24D-3F4C-98E7-B38EE4A3FC60}"/>
              </a:ext>
            </a:extLst>
          </p:cNvPr>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posición de fecha 6">
            <a:extLst>
              <a:ext uri="{FF2B5EF4-FFF2-40B4-BE49-F238E27FC236}">
                <a16:creationId xmlns:a16="http://schemas.microsoft.com/office/drawing/2014/main" id="{F57DE52F-F0EC-9E4A-A476-1301605497D5}"/>
              </a:ext>
            </a:extLst>
          </p:cNvPr>
          <p:cNvSpPr>
            <a:spLocks noGrp="1"/>
          </p:cNvSpPr>
          <p:nvPr>
            <p:ph type="dt" sz="half" idx="10"/>
          </p:nvPr>
        </p:nvSpPr>
        <p:spPr/>
        <p:txBody>
          <a:bodyPr/>
          <a:lstStyle/>
          <a:p>
            <a:fld id="{73D58B4A-3E45-4D4F-A763-1E1EA93DA554}" type="datetimeFigureOut">
              <a:rPr lang="es-CL" smtClean="0"/>
              <a:pPr/>
              <a:t>07-07-25</a:t>
            </a:fld>
            <a:endParaRPr lang="es-CL"/>
          </a:p>
        </p:txBody>
      </p:sp>
      <p:sp>
        <p:nvSpPr>
          <p:cNvPr id="8" name="Marcador de posición de pie de página 7">
            <a:extLst>
              <a:ext uri="{FF2B5EF4-FFF2-40B4-BE49-F238E27FC236}">
                <a16:creationId xmlns:a16="http://schemas.microsoft.com/office/drawing/2014/main" id="{7E5ABFBF-97E8-3B46-B91D-5C5704803E0F}"/>
              </a:ext>
            </a:extLst>
          </p:cNvPr>
          <p:cNvSpPr>
            <a:spLocks noGrp="1"/>
          </p:cNvSpPr>
          <p:nvPr>
            <p:ph type="ftr" sz="quarter" idx="11"/>
          </p:nvPr>
        </p:nvSpPr>
        <p:spPr/>
        <p:txBody>
          <a:bodyPr/>
          <a:lstStyle/>
          <a:p>
            <a:endParaRPr lang="es-CL"/>
          </a:p>
        </p:txBody>
      </p:sp>
      <p:sp>
        <p:nvSpPr>
          <p:cNvPr id="9" name="Marcador de posición de número de diapositiva 8">
            <a:extLst>
              <a:ext uri="{FF2B5EF4-FFF2-40B4-BE49-F238E27FC236}">
                <a16:creationId xmlns:a16="http://schemas.microsoft.com/office/drawing/2014/main" id="{BD985CFA-F77E-944B-871D-D9D43834C923}"/>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8153750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DB7A46-13CD-1642-9D28-2C8925E0AAD1}"/>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posición de fecha 2">
            <a:extLst>
              <a:ext uri="{FF2B5EF4-FFF2-40B4-BE49-F238E27FC236}">
                <a16:creationId xmlns:a16="http://schemas.microsoft.com/office/drawing/2014/main" id="{E24996BF-25C4-D143-B839-DD773F0C7542}"/>
              </a:ext>
            </a:extLst>
          </p:cNvPr>
          <p:cNvSpPr>
            <a:spLocks noGrp="1"/>
          </p:cNvSpPr>
          <p:nvPr>
            <p:ph type="dt" sz="half" idx="10"/>
          </p:nvPr>
        </p:nvSpPr>
        <p:spPr/>
        <p:txBody>
          <a:bodyPr/>
          <a:lstStyle/>
          <a:p>
            <a:fld id="{73D58B4A-3E45-4D4F-A763-1E1EA93DA554}" type="datetimeFigureOut">
              <a:rPr lang="es-CL" smtClean="0"/>
              <a:pPr/>
              <a:t>07-07-25</a:t>
            </a:fld>
            <a:endParaRPr lang="es-CL"/>
          </a:p>
        </p:txBody>
      </p:sp>
      <p:sp>
        <p:nvSpPr>
          <p:cNvPr id="4" name="Marcador de posición de pie de página 3">
            <a:extLst>
              <a:ext uri="{FF2B5EF4-FFF2-40B4-BE49-F238E27FC236}">
                <a16:creationId xmlns:a16="http://schemas.microsoft.com/office/drawing/2014/main" id="{AAC19A87-E0B6-7D42-91C9-E97473566DD2}"/>
              </a:ext>
            </a:extLst>
          </p:cNvPr>
          <p:cNvSpPr>
            <a:spLocks noGrp="1"/>
          </p:cNvSpPr>
          <p:nvPr>
            <p:ph type="ftr" sz="quarter" idx="11"/>
          </p:nvPr>
        </p:nvSpPr>
        <p:spPr/>
        <p:txBody>
          <a:bodyPr/>
          <a:lstStyle/>
          <a:p>
            <a:endParaRPr lang="es-CL"/>
          </a:p>
        </p:txBody>
      </p:sp>
      <p:sp>
        <p:nvSpPr>
          <p:cNvPr id="5" name="Marcador de posición de número de diapositiva 4">
            <a:extLst>
              <a:ext uri="{FF2B5EF4-FFF2-40B4-BE49-F238E27FC236}">
                <a16:creationId xmlns:a16="http://schemas.microsoft.com/office/drawing/2014/main" id="{FAD9F652-E299-0044-80B4-140618DEFDE3}"/>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447999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posición de fecha 1">
            <a:extLst>
              <a:ext uri="{FF2B5EF4-FFF2-40B4-BE49-F238E27FC236}">
                <a16:creationId xmlns:a16="http://schemas.microsoft.com/office/drawing/2014/main" id="{C1BDCA07-DBC3-8F4B-B3DE-CF1182386C0C}"/>
              </a:ext>
            </a:extLst>
          </p:cNvPr>
          <p:cNvSpPr>
            <a:spLocks noGrp="1"/>
          </p:cNvSpPr>
          <p:nvPr>
            <p:ph type="dt" sz="half" idx="10"/>
          </p:nvPr>
        </p:nvSpPr>
        <p:spPr/>
        <p:txBody>
          <a:bodyPr/>
          <a:lstStyle/>
          <a:p>
            <a:fld id="{73D58B4A-3E45-4D4F-A763-1E1EA93DA554}" type="datetimeFigureOut">
              <a:rPr lang="es-CL" smtClean="0"/>
              <a:pPr/>
              <a:t>07-07-25</a:t>
            </a:fld>
            <a:endParaRPr lang="es-CL"/>
          </a:p>
        </p:txBody>
      </p:sp>
      <p:sp>
        <p:nvSpPr>
          <p:cNvPr id="3" name="Marcador de posición de pie de página 2">
            <a:extLst>
              <a:ext uri="{FF2B5EF4-FFF2-40B4-BE49-F238E27FC236}">
                <a16:creationId xmlns:a16="http://schemas.microsoft.com/office/drawing/2014/main" id="{C5DA2B06-AAC2-D34D-A494-D53123100323}"/>
              </a:ext>
            </a:extLst>
          </p:cNvPr>
          <p:cNvSpPr>
            <a:spLocks noGrp="1"/>
          </p:cNvSpPr>
          <p:nvPr>
            <p:ph type="ftr" sz="quarter" idx="11"/>
          </p:nvPr>
        </p:nvSpPr>
        <p:spPr/>
        <p:txBody>
          <a:bodyPr/>
          <a:lstStyle/>
          <a:p>
            <a:endParaRPr lang="es-CL"/>
          </a:p>
        </p:txBody>
      </p:sp>
      <p:sp>
        <p:nvSpPr>
          <p:cNvPr id="4" name="Marcador de posición de número de diapositiva 3">
            <a:extLst>
              <a:ext uri="{FF2B5EF4-FFF2-40B4-BE49-F238E27FC236}">
                <a16:creationId xmlns:a16="http://schemas.microsoft.com/office/drawing/2014/main" id="{9E3C856C-5DC2-2848-8569-E62E9228FA7C}"/>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205253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descrip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E370B4-1867-5C4B-BF35-E50BAC0F9473}"/>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91C29976-810C-F147-A636-8B86C8CFCF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texto 3">
            <a:extLst>
              <a:ext uri="{FF2B5EF4-FFF2-40B4-BE49-F238E27FC236}">
                <a16:creationId xmlns:a16="http://schemas.microsoft.com/office/drawing/2014/main" id="{67AE737F-0998-A642-B314-2AD10BA586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posición de fecha 4">
            <a:extLst>
              <a:ext uri="{FF2B5EF4-FFF2-40B4-BE49-F238E27FC236}">
                <a16:creationId xmlns:a16="http://schemas.microsoft.com/office/drawing/2014/main" id="{27AEDCE7-655E-0F43-AE9C-585E2BACF573}"/>
              </a:ext>
            </a:extLst>
          </p:cNvPr>
          <p:cNvSpPr>
            <a:spLocks noGrp="1"/>
          </p:cNvSpPr>
          <p:nvPr>
            <p:ph type="dt" sz="half" idx="10"/>
          </p:nvPr>
        </p:nvSpPr>
        <p:spPr/>
        <p:txBody>
          <a:bodyPr/>
          <a:lstStyle/>
          <a:p>
            <a:fld id="{73D58B4A-3E45-4D4F-A763-1E1EA93DA554}" type="datetimeFigureOut">
              <a:rPr lang="es-CL" smtClean="0"/>
              <a:pPr/>
              <a:t>07-07-25</a:t>
            </a:fld>
            <a:endParaRPr lang="es-CL"/>
          </a:p>
        </p:txBody>
      </p:sp>
      <p:sp>
        <p:nvSpPr>
          <p:cNvPr id="6" name="Marcador de posición de pie de página 5">
            <a:extLst>
              <a:ext uri="{FF2B5EF4-FFF2-40B4-BE49-F238E27FC236}">
                <a16:creationId xmlns:a16="http://schemas.microsoft.com/office/drawing/2014/main" id="{7CC9B194-A80C-854F-A481-56CF4D0B083C}"/>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14406414-73DF-B749-9090-B3CCE47BEDA8}"/>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594341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descrip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C2E5A6-BA85-DF4F-8B47-A7D21244C3A1}"/>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5C32774B-A1CC-874B-AD39-108F25F88B5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posición de texto 3">
            <a:extLst>
              <a:ext uri="{FF2B5EF4-FFF2-40B4-BE49-F238E27FC236}">
                <a16:creationId xmlns:a16="http://schemas.microsoft.com/office/drawing/2014/main" id="{FD23C3B6-7A13-334C-802C-3AF51A0456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posición de fecha 4">
            <a:extLst>
              <a:ext uri="{FF2B5EF4-FFF2-40B4-BE49-F238E27FC236}">
                <a16:creationId xmlns:a16="http://schemas.microsoft.com/office/drawing/2014/main" id="{F0D1D8A0-1388-5D44-AB1D-64AA15E1D1BC}"/>
              </a:ext>
            </a:extLst>
          </p:cNvPr>
          <p:cNvSpPr>
            <a:spLocks noGrp="1"/>
          </p:cNvSpPr>
          <p:nvPr>
            <p:ph type="dt" sz="half" idx="10"/>
          </p:nvPr>
        </p:nvSpPr>
        <p:spPr/>
        <p:txBody>
          <a:bodyPr/>
          <a:lstStyle/>
          <a:p>
            <a:fld id="{73D58B4A-3E45-4D4F-A763-1E1EA93DA554}" type="datetimeFigureOut">
              <a:rPr lang="es-CL" smtClean="0"/>
              <a:pPr/>
              <a:t>07-07-25</a:t>
            </a:fld>
            <a:endParaRPr lang="es-CL"/>
          </a:p>
        </p:txBody>
      </p:sp>
      <p:sp>
        <p:nvSpPr>
          <p:cNvPr id="6" name="Marcador de posición de pie de página 5">
            <a:extLst>
              <a:ext uri="{FF2B5EF4-FFF2-40B4-BE49-F238E27FC236}">
                <a16:creationId xmlns:a16="http://schemas.microsoft.com/office/drawing/2014/main" id="{04ABEB97-F628-D747-8A3A-856AA3C1011F}"/>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95ABD722-4416-8D49-B115-B57C58CA75E0}"/>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790102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E2F522-3854-9D41-91A9-70A6BE77E1E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posición de texto vertical 2">
            <a:extLst>
              <a:ext uri="{FF2B5EF4-FFF2-40B4-BE49-F238E27FC236}">
                <a16:creationId xmlns:a16="http://schemas.microsoft.com/office/drawing/2014/main" id="{F231D490-98F2-8446-9921-965282D6F548}"/>
              </a:ext>
            </a:extLst>
          </p:cNvPr>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A82DFD48-5FE6-9D4A-B27D-D5FDC3F93757}"/>
              </a:ext>
            </a:extLst>
          </p:cNvPr>
          <p:cNvSpPr>
            <a:spLocks noGrp="1"/>
          </p:cNvSpPr>
          <p:nvPr>
            <p:ph type="dt" sz="half" idx="10"/>
          </p:nvPr>
        </p:nvSpPr>
        <p:spPr/>
        <p:txBody>
          <a:bodyPr/>
          <a:lstStyle/>
          <a:p>
            <a:fld id="{73D58B4A-3E45-4D4F-A763-1E1EA93DA554}" type="datetimeFigureOut">
              <a:rPr lang="es-CL" smtClean="0"/>
              <a:pPr/>
              <a:t>07-07-25</a:t>
            </a:fld>
            <a:endParaRPr lang="es-CL"/>
          </a:p>
        </p:txBody>
      </p:sp>
      <p:sp>
        <p:nvSpPr>
          <p:cNvPr id="5" name="Marcador de posición de pie de página 4">
            <a:extLst>
              <a:ext uri="{FF2B5EF4-FFF2-40B4-BE49-F238E27FC236}">
                <a16:creationId xmlns:a16="http://schemas.microsoft.com/office/drawing/2014/main" id="{A88AB6EA-49CC-C544-9887-67CC531A5A4C}"/>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3B71C14B-6845-C74B-AB81-CCED1EB0383F}"/>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8679675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86C85B5-5B8D-724E-8111-3DAD793D93D1}"/>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posición de texto vertical 2">
            <a:extLst>
              <a:ext uri="{FF2B5EF4-FFF2-40B4-BE49-F238E27FC236}">
                <a16:creationId xmlns:a16="http://schemas.microsoft.com/office/drawing/2014/main" id="{9C8630D6-BF8D-2D4A-9821-FE6519C741B6}"/>
              </a:ext>
            </a:extLst>
          </p:cNvPr>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9E95F9A4-1FBA-7744-9B2D-807B733B0EF6}"/>
              </a:ext>
            </a:extLst>
          </p:cNvPr>
          <p:cNvSpPr>
            <a:spLocks noGrp="1"/>
          </p:cNvSpPr>
          <p:nvPr>
            <p:ph type="dt" sz="half" idx="10"/>
          </p:nvPr>
        </p:nvSpPr>
        <p:spPr/>
        <p:txBody>
          <a:bodyPr/>
          <a:lstStyle/>
          <a:p>
            <a:fld id="{73D58B4A-3E45-4D4F-A763-1E1EA93DA554}" type="datetimeFigureOut">
              <a:rPr lang="es-CL" smtClean="0"/>
              <a:pPr/>
              <a:t>07-07-25</a:t>
            </a:fld>
            <a:endParaRPr lang="es-CL"/>
          </a:p>
        </p:txBody>
      </p:sp>
      <p:sp>
        <p:nvSpPr>
          <p:cNvPr id="5" name="Marcador de posición de pie de página 4">
            <a:extLst>
              <a:ext uri="{FF2B5EF4-FFF2-40B4-BE49-F238E27FC236}">
                <a16:creationId xmlns:a16="http://schemas.microsoft.com/office/drawing/2014/main" id="{E4EE79B8-C58E-0A4C-B901-50DB70AAC773}"/>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B57AC71C-3DBB-7644-970C-790542640C71}"/>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84441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título 1">
            <a:extLst>
              <a:ext uri="{FF2B5EF4-FFF2-40B4-BE49-F238E27FC236}">
                <a16:creationId xmlns:a16="http://schemas.microsoft.com/office/drawing/2014/main" id="{354A8D8C-56B6-2B44-ACED-1D209EA0FF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3256A436-7D34-284D-A8BB-B6C5B6BC3F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B9688EB1-10E2-E346-87CA-7BF0276A198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D58B4A-3E45-4D4F-A763-1E1EA93DA554}" type="datetimeFigureOut">
              <a:rPr lang="es-CL" smtClean="0"/>
              <a:pPr/>
              <a:t>07-07-25</a:t>
            </a:fld>
            <a:endParaRPr lang="es-CL"/>
          </a:p>
        </p:txBody>
      </p:sp>
      <p:sp>
        <p:nvSpPr>
          <p:cNvPr id="5" name="Marcador de posición de pie de página 4">
            <a:extLst>
              <a:ext uri="{FF2B5EF4-FFF2-40B4-BE49-F238E27FC236}">
                <a16:creationId xmlns:a16="http://schemas.microsoft.com/office/drawing/2014/main" id="{5F272F2C-3ACF-5D4F-B8FB-51967A0681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posición de número de diapositiva 5">
            <a:extLst>
              <a:ext uri="{FF2B5EF4-FFF2-40B4-BE49-F238E27FC236}">
                <a16:creationId xmlns:a16="http://schemas.microsoft.com/office/drawing/2014/main" id="{B3253683-E86A-E44A-AAB0-611A11CB2F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BE7C6F-6EE6-DC45-B0B7-CE1F06F3D3D5}" type="slidenum">
              <a:rPr lang="es-CL" smtClean="0"/>
              <a:pPr/>
              <a:t>‹Nº›</a:t>
            </a:fld>
            <a:endParaRPr lang="es-CL"/>
          </a:p>
        </p:txBody>
      </p:sp>
    </p:spTree>
    <p:extLst>
      <p:ext uri="{BB962C8B-B14F-4D97-AF65-F5344CB8AC3E}">
        <p14:creationId xmlns:p14="http://schemas.microsoft.com/office/powerpoint/2010/main" val="39109760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image" Target="../media/image5.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youtube.com/watch?v=7WhRJV_bAiE"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6" name="Picture 17">
            <a:extLst>
              <a:ext uri="{FF2B5EF4-FFF2-40B4-BE49-F238E27FC236}">
                <a16:creationId xmlns:a16="http://schemas.microsoft.com/office/drawing/2014/main" id="{03BE6214-62D0-A252-3BE4-08E32829DEF5}"/>
              </a:ext>
            </a:extLst>
          </p:cNvPr>
          <p:cNvPicPr>
            <a:picLocks noChangeAspect="1"/>
          </p:cNvPicPr>
          <p:nvPr/>
        </p:nvPicPr>
        <p:blipFill rotWithShape="1">
          <a:blip r:embed="rId2"/>
          <a:srcRect/>
          <a:stretch/>
        </p:blipFill>
        <p:spPr>
          <a:xfrm>
            <a:off x="20" y="10"/>
            <a:ext cx="12191980" cy="6857990"/>
          </a:xfrm>
          <a:prstGeom prst="rect">
            <a:avLst/>
          </a:prstGeom>
        </p:spPr>
      </p:pic>
      <p:sp>
        <p:nvSpPr>
          <p:cNvPr id="27"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4" name="Title 1">
            <a:extLst>
              <a:ext uri="{FF2B5EF4-FFF2-40B4-BE49-F238E27FC236}">
                <a16:creationId xmlns:a16="http://schemas.microsoft.com/office/drawing/2014/main" id="{09EB527F-0B41-5F4D-9C2B-A4D5A1E3AF61}"/>
              </a:ext>
            </a:extLst>
          </p:cNvPr>
          <p:cNvSpPr>
            <a:spLocks noGrp="1"/>
          </p:cNvSpPr>
          <p:nvPr>
            <p:ph type="ctrTitle"/>
          </p:nvPr>
        </p:nvSpPr>
        <p:spPr>
          <a:xfrm>
            <a:off x="8022021" y="3231931"/>
            <a:ext cx="3852041" cy="1834056"/>
          </a:xfrm>
        </p:spPr>
        <p:txBody>
          <a:bodyPr>
            <a:normAutofit/>
          </a:bodyPr>
          <a:lstStyle/>
          <a:p>
            <a:r>
              <a:rPr lang="es-ES" sz="3100" b="1" dirty="0">
                <a:latin typeface="Comic Sans MS"/>
                <a:cs typeface="Comic Sans MS"/>
              </a:rPr>
              <a:t>Física I</a:t>
            </a:r>
            <a:br>
              <a:rPr lang="es-ES" sz="3100" b="1" dirty="0">
                <a:latin typeface="Comic Sans MS"/>
                <a:cs typeface="Comic Sans MS"/>
              </a:rPr>
            </a:br>
            <a:r>
              <a:rPr lang="es-ES" sz="3100" b="1" dirty="0">
                <a:latin typeface="Comic Sans MS"/>
                <a:cs typeface="Comic Sans MS"/>
              </a:rPr>
              <a:t>Escuela Naval A. Prat</a:t>
            </a:r>
            <a:br>
              <a:rPr lang="es-ES" sz="3100" b="1" dirty="0">
                <a:latin typeface="Comic Sans MS"/>
                <a:cs typeface="Comic Sans MS"/>
              </a:rPr>
            </a:br>
            <a:r>
              <a:rPr lang="es-ES" sz="3100" b="1" dirty="0">
                <a:latin typeface="Comic Sans MS"/>
                <a:cs typeface="Comic Sans MS"/>
              </a:rPr>
              <a:t>2S-2025 </a:t>
            </a:r>
            <a:endParaRPr lang="en-GB" sz="3100" b="1" dirty="0">
              <a:latin typeface="Comic Sans MS"/>
              <a:cs typeface="Comic Sans MS"/>
            </a:endParaRPr>
          </a:p>
        </p:txBody>
      </p:sp>
      <p:cxnSp>
        <p:nvCxnSpPr>
          <p:cNvPr id="28" name="Straight Connector 23">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7290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2F44C3F-77F8-154F-950C-D2A72BD6E140}"/>
              </a:ext>
            </a:extLst>
          </p:cNvPr>
          <p:cNvSpPr>
            <a:spLocks noGrp="1"/>
          </p:cNvSpPr>
          <p:nvPr>
            <p:ph type="title"/>
          </p:nvPr>
        </p:nvSpPr>
        <p:spPr>
          <a:xfrm>
            <a:off x="808638" y="386930"/>
            <a:ext cx="9236700" cy="1188950"/>
          </a:xfrm>
        </p:spPr>
        <p:txBody>
          <a:bodyPr anchor="b">
            <a:normAutofit/>
          </a:bodyPr>
          <a:lstStyle/>
          <a:p>
            <a:r>
              <a:rPr lang="es-ES" sz="5400" dirty="0">
                <a:solidFill>
                  <a:srgbClr val="002060"/>
                </a:solidFill>
                <a:latin typeface="Arial" panose="020B0604020202020204" pitchFamily="34" charset="0"/>
                <a:cs typeface="Arial" panose="020B0604020202020204" pitchFamily="34" charset="0"/>
              </a:rPr>
              <a:t>Presentación del curso</a:t>
            </a:r>
            <a:endParaRPr lang="en-GB" sz="5400" dirty="0">
              <a:solidFill>
                <a:srgbClr val="002060"/>
              </a:solidFill>
              <a:latin typeface="Arial" panose="020B0604020202020204" pitchFamily="34" charset="0"/>
              <a:cs typeface="Arial" panose="020B0604020202020204" pitchFamily="34" charset="0"/>
            </a:endParaRPr>
          </a:p>
        </p:txBody>
      </p:sp>
      <p:sp>
        <p:nvSpPr>
          <p:cNvPr id="5" name="Content Placeholder 2">
            <a:extLst>
              <a:ext uri="{FF2B5EF4-FFF2-40B4-BE49-F238E27FC236}">
                <a16:creationId xmlns:a16="http://schemas.microsoft.com/office/drawing/2014/main" id="{31DB3CB2-DE66-4340-BC0F-8DB07FC603FF}"/>
              </a:ext>
            </a:extLst>
          </p:cNvPr>
          <p:cNvSpPr>
            <a:spLocks noGrp="1"/>
          </p:cNvSpPr>
          <p:nvPr>
            <p:ph idx="1"/>
          </p:nvPr>
        </p:nvSpPr>
        <p:spPr>
          <a:xfrm>
            <a:off x="793660" y="2599509"/>
            <a:ext cx="10143668" cy="3435531"/>
          </a:xfrm>
        </p:spPr>
        <p:txBody>
          <a:bodyPr anchor="ctr">
            <a:normAutofit lnSpcReduction="10000"/>
          </a:bodyPr>
          <a:lstStyle/>
          <a:p>
            <a:r>
              <a:rPr lang="es-ES" sz="1700" b="1" dirty="0">
                <a:solidFill>
                  <a:srgbClr val="002060"/>
                </a:solidFill>
                <a:latin typeface="Arial" panose="020B0604020202020204" pitchFamily="34" charset="0"/>
                <a:cs typeface="Arial" panose="020B0604020202020204" pitchFamily="34" charset="0"/>
              </a:rPr>
              <a:t>Profesor: Damaris Arancibia </a:t>
            </a:r>
            <a:r>
              <a:rPr lang="es-ES" sz="1700" b="1" dirty="0" err="1">
                <a:solidFill>
                  <a:srgbClr val="002060"/>
                </a:solidFill>
                <a:latin typeface="Arial" panose="020B0604020202020204" pitchFamily="34" charset="0"/>
                <a:cs typeface="Arial" panose="020B0604020202020204" pitchFamily="34" charset="0"/>
              </a:rPr>
              <a:t>Bacelli</a:t>
            </a:r>
            <a:r>
              <a:rPr lang="es-ES" sz="1700" b="1" dirty="0">
                <a:solidFill>
                  <a:srgbClr val="002060"/>
                </a:solidFill>
                <a:latin typeface="Arial" panose="020B0604020202020204" pitchFamily="34" charset="0"/>
                <a:cs typeface="Arial" panose="020B0604020202020204" pitchFamily="34" charset="0"/>
              </a:rPr>
              <a:t>, </a:t>
            </a:r>
            <a:r>
              <a:rPr lang="es-ES" sz="1700" b="1" dirty="0">
                <a:solidFill>
                  <a:srgbClr val="FFC000"/>
                </a:solidFill>
                <a:latin typeface="Arial" panose="020B0604020202020204" pitchFamily="34" charset="0"/>
                <a:cs typeface="Arial" panose="020B0604020202020204" pitchFamily="34" charset="0"/>
              </a:rPr>
              <a:t>Nelson Ríos Pacheco</a:t>
            </a:r>
            <a:r>
              <a:rPr lang="es-ES" sz="1700" b="1" dirty="0">
                <a:solidFill>
                  <a:srgbClr val="002060"/>
                </a:solidFill>
                <a:latin typeface="Arial" panose="020B0604020202020204" pitchFamily="34" charset="0"/>
                <a:cs typeface="Arial" panose="020B0604020202020204" pitchFamily="34" charset="0"/>
              </a:rPr>
              <a:t>, Matías Garrido, </a:t>
            </a:r>
            <a:r>
              <a:rPr lang="es-ES" sz="1700" b="1" dirty="0">
                <a:solidFill>
                  <a:srgbClr val="FFC000"/>
                </a:solidFill>
                <a:latin typeface="Arial" panose="020B0604020202020204" pitchFamily="34" charset="0"/>
                <a:cs typeface="Arial" panose="020B0604020202020204" pitchFamily="34" charset="0"/>
              </a:rPr>
              <a:t>Héctor Jaime Fuenzalida</a:t>
            </a:r>
          </a:p>
          <a:p>
            <a:r>
              <a:rPr lang="es-ES" sz="1700" b="1" dirty="0">
                <a:solidFill>
                  <a:srgbClr val="002060"/>
                </a:solidFill>
                <a:latin typeface="Arial" panose="020B0604020202020204" pitchFamily="34" charset="0"/>
                <a:cs typeface="Arial" panose="020B0604020202020204" pitchFamily="34" charset="0"/>
              </a:rPr>
              <a:t>2 h teoría + 2 h Laboratorio </a:t>
            </a:r>
          </a:p>
          <a:p>
            <a:r>
              <a:rPr lang="es-ES" sz="1700" b="1" dirty="0">
                <a:solidFill>
                  <a:srgbClr val="002060"/>
                </a:solidFill>
                <a:latin typeface="Arial" panose="020B0604020202020204" pitchFamily="34" charset="0"/>
                <a:cs typeface="Arial" panose="020B0604020202020204" pitchFamily="34" charset="0"/>
              </a:rPr>
              <a:t>Evaluación: 3 pruebas + (promedio  Laboratorio-CUC)</a:t>
            </a:r>
          </a:p>
          <a:p>
            <a:r>
              <a:rPr lang="es-ES" sz="1700" b="1" dirty="0">
                <a:solidFill>
                  <a:srgbClr val="002060"/>
                </a:solidFill>
                <a:latin typeface="Arial" panose="020B0604020202020204" pitchFamily="34" charset="0"/>
                <a:cs typeface="Arial" panose="020B0604020202020204" pitchFamily="34" charset="0"/>
              </a:rPr>
              <a:t>Contenidos: </a:t>
            </a:r>
          </a:p>
          <a:p>
            <a:pPr marL="400050" lvl="1" indent="0">
              <a:buNone/>
            </a:pPr>
            <a:r>
              <a:rPr lang="es-ES" sz="1700" dirty="0">
                <a:solidFill>
                  <a:srgbClr val="002060"/>
                </a:solidFill>
                <a:latin typeface="Arial" panose="020B0604020202020204" pitchFamily="34" charset="0"/>
                <a:cs typeface="Arial" panose="020B0604020202020204" pitchFamily="34" charset="0"/>
              </a:rPr>
              <a:t>Magnitudes y cantidades físicas</a:t>
            </a:r>
          </a:p>
          <a:p>
            <a:pPr marL="400050" lvl="1" indent="0">
              <a:buNone/>
            </a:pPr>
            <a:r>
              <a:rPr lang="es-ES" sz="1700" dirty="0">
                <a:solidFill>
                  <a:srgbClr val="002060"/>
                </a:solidFill>
                <a:latin typeface="Arial" panose="020B0604020202020204" pitchFamily="34" charset="0"/>
                <a:cs typeface="Arial" panose="020B0604020202020204" pitchFamily="34" charset="0"/>
              </a:rPr>
              <a:t>Sistemas de unidades</a:t>
            </a:r>
          </a:p>
          <a:p>
            <a:pPr marL="400050" lvl="1" indent="0">
              <a:buNone/>
            </a:pPr>
            <a:r>
              <a:rPr lang="es-ES" sz="1700" dirty="0">
                <a:solidFill>
                  <a:srgbClr val="002060"/>
                </a:solidFill>
                <a:latin typeface="Arial" panose="020B0604020202020204" pitchFamily="34" charset="0"/>
                <a:cs typeface="Arial" panose="020B0604020202020204" pitchFamily="34" charset="0"/>
              </a:rPr>
              <a:t>Transformación de unidades  </a:t>
            </a:r>
          </a:p>
          <a:p>
            <a:pPr marL="400050" lvl="1" indent="0">
              <a:buNone/>
            </a:pPr>
            <a:r>
              <a:rPr lang="es-ES" sz="1700" dirty="0">
                <a:solidFill>
                  <a:srgbClr val="002060"/>
                </a:solidFill>
                <a:latin typeface="Arial" panose="020B0604020202020204" pitchFamily="34" charset="0"/>
                <a:cs typeface="Arial" panose="020B0604020202020204" pitchFamily="34" charset="0"/>
              </a:rPr>
              <a:t>Análisis dimensional </a:t>
            </a:r>
          </a:p>
          <a:p>
            <a:pPr marL="400050" lvl="1" indent="0">
              <a:buNone/>
            </a:pPr>
            <a:r>
              <a:rPr lang="es-ES" sz="1700" dirty="0">
                <a:solidFill>
                  <a:srgbClr val="002060"/>
                </a:solidFill>
                <a:latin typeface="Arial" panose="020B0604020202020204" pitchFamily="34" charset="0"/>
                <a:cs typeface="Arial" panose="020B0604020202020204" pitchFamily="34" charset="0"/>
              </a:rPr>
              <a:t>Medición y error</a:t>
            </a:r>
          </a:p>
          <a:p>
            <a:pPr marL="400050" lvl="1" indent="0">
              <a:buNone/>
            </a:pPr>
            <a:r>
              <a:rPr lang="es-ES" sz="1700" dirty="0">
                <a:solidFill>
                  <a:srgbClr val="002060"/>
                </a:solidFill>
                <a:latin typeface="Arial" panose="020B0604020202020204" pitchFamily="34" charset="0"/>
                <a:cs typeface="Arial" panose="020B0604020202020204" pitchFamily="34" charset="0"/>
              </a:rPr>
              <a:t>Diseño de modelos físicos</a:t>
            </a:r>
          </a:p>
          <a:p>
            <a:pPr marL="400050" lvl="1" indent="0">
              <a:buNone/>
            </a:pPr>
            <a:r>
              <a:rPr lang="es-ES" sz="1700" dirty="0">
                <a:solidFill>
                  <a:srgbClr val="002060"/>
                </a:solidFill>
                <a:latin typeface="Arial" panose="020B0604020202020204" pitchFamily="34" charset="0"/>
                <a:cs typeface="Arial" panose="020B0604020202020204" pitchFamily="34" charset="0"/>
              </a:rPr>
              <a:t> </a:t>
            </a:r>
          </a:p>
          <a:p>
            <a:pPr marL="400050" lvl="1" indent="0">
              <a:buNone/>
            </a:pPr>
            <a:endParaRPr lang="es-ES" sz="1700" b="1" dirty="0">
              <a:latin typeface="Comic Sans MS"/>
              <a:cs typeface="Comic Sans MS"/>
            </a:endParaRPr>
          </a:p>
          <a:p>
            <a:pPr marL="0" indent="0">
              <a:buNone/>
            </a:pPr>
            <a:endParaRPr lang="es-ES" sz="1700" dirty="0"/>
          </a:p>
          <a:p>
            <a:endParaRPr lang="en-GB" sz="1700" dirty="0"/>
          </a:p>
        </p:txBody>
      </p:sp>
    </p:spTree>
    <p:extLst>
      <p:ext uri="{BB962C8B-B14F-4D97-AF65-F5344CB8AC3E}">
        <p14:creationId xmlns:p14="http://schemas.microsoft.com/office/powerpoint/2010/main" val="19829791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449D477B-0AB3-4F48-821E-C902DA4C00B7}"/>
              </a:ext>
            </a:extLst>
          </p:cNvPr>
          <p:cNvSpPr txBox="1"/>
          <p:nvPr/>
        </p:nvSpPr>
        <p:spPr>
          <a:xfrm>
            <a:off x="351889" y="2686506"/>
            <a:ext cx="4370568" cy="1754326"/>
          </a:xfrm>
          <a:prstGeom prst="rect">
            <a:avLst/>
          </a:prstGeom>
          <a:noFill/>
        </p:spPr>
        <p:txBody>
          <a:bodyPr wrap="square" rtlCol="0">
            <a:spAutoFit/>
          </a:bodyPr>
          <a:lstStyle/>
          <a:p>
            <a:r>
              <a:rPr lang="es-CL" dirty="0">
                <a:solidFill>
                  <a:srgbClr val="0070C0"/>
                </a:solidFill>
                <a:latin typeface="Comic Sans MS" panose="030F0902030302020204" pitchFamily="66" charset="0"/>
              </a:rPr>
              <a:t>El físico no sólo observa y describe los fenómenos que suceden a su alrededor como un cronista, también los mide, los evalúa y formula leyes y teorías que los explican o que permiten predecir sus efectos.</a:t>
            </a:r>
          </a:p>
        </p:txBody>
      </p:sp>
      <p:sp>
        <p:nvSpPr>
          <p:cNvPr id="6" name="Rectángulo 5">
            <a:extLst>
              <a:ext uri="{FF2B5EF4-FFF2-40B4-BE49-F238E27FC236}">
                <a16:creationId xmlns:a16="http://schemas.microsoft.com/office/drawing/2014/main" id="{9BDD16B5-693A-CE45-8079-9A909DB9057E}"/>
              </a:ext>
            </a:extLst>
          </p:cNvPr>
          <p:cNvSpPr/>
          <p:nvPr/>
        </p:nvSpPr>
        <p:spPr>
          <a:xfrm>
            <a:off x="308758" y="418145"/>
            <a:ext cx="10474037" cy="707886"/>
          </a:xfrm>
          <a:prstGeom prst="rect">
            <a:avLst/>
          </a:prstGeom>
        </p:spPr>
        <p:txBody>
          <a:bodyPr wrap="square">
            <a:spAutoFit/>
          </a:bodyPr>
          <a:lstStyle/>
          <a:p>
            <a:r>
              <a:rPr lang="es-CL" sz="4000" b="1" dirty="0">
                <a:solidFill>
                  <a:srgbClr val="002060"/>
                </a:solidFill>
                <a:latin typeface="Comic Sans MS" panose="030F0902030302020204" pitchFamily="66" charset="0"/>
              </a:rPr>
              <a:t>La Física como ciencia experimental</a:t>
            </a:r>
          </a:p>
        </p:txBody>
      </p:sp>
      <p:sp>
        <p:nvSpPr>
          <p:cNvPr id="8" name="CuadroTexto 7">
            <a:extLst>
              <a:ext uri="{FF2B5EF4-FFF2-40B4-BE49-F238E27FC236}">
                <a16:creationId xmlns:a16="http://schemas.microsoft.com/office/drawing/2014/main" id="{09389202-AB6D-6141-8710-BCD847C482B4}"/>
              </a:ext>
            </a:extLst>
          </p:cNvPr>
          <p:cNvSpPr txBox="1"/>
          <p:nvPr/>
        </p:nvSpPr>
        <p:spPr>
          <a:xfrm>
            <a:off x="351890" y="1210386"/>
            <a:ext cx="10437471" cy="923330"/>
          </a:xfrm>
          <a:prstGeom prst="rect">
            <a:avLst/>
          </a:prstGeom>
          <a:noFill/>
        </p:spPr>
        <p:txBody>
          <a:bodyPr wrap="square" rtlCol="0" anchor="t">
            <a:spAutoFit/>
          </a:bodyPr>
          <a:lstStyle/>
          <a:p>
            <a:pPr algn="just"/>
            <a:r>
              <a:rPr lang="es-CL" dirty="0">
                <a:solidFill>
                  <a:srgbClr val="C00000"/>
                </a:solidFill>
                <a:latin typeface="Comic Sans MS" panose="030F0902030302020204" pitchFamily="66" charset="0"/>
              </a:rPr>
              <a:t>La Física es, entre todas las ciencias naturales, la más general y ambiciosa, ya que pretende dar </a:t>
            </a:r>
            <a:endParaRPr lang="es-ES" dirty="0"/>
          </a:p>
          <a:p>
            <a:pPr algn="just"/>
            <a:r>
              <a:rPr lang="es-CL" dirty="0">
                <a:solidFill>
                  <a:srgbClr val="C00000"/>
                </a:solidFill>
                <a:latin typeface="Comic Sans MS" panose="030F0902030302020204" pitchFamily="66" charset="0"/>
              </a:rPr>
              <a:t>explicaciones, sobre la base de la menor cantidad posible de principios, de todos los fenómenos </a:t>
            </a:r>
          </a:p>
          <a:p>
            <a:pPr algn="just"/>
            <a:r>
              <a:rPr lang="es-CL" dirty="0">
                <a:solidFill>
                  <a:srgbClr val="C00000"/>
                </a:solidFill>
                <a:latin typeface="Comic Sans MS" panose="030F0902030302020204" pitchFamily="66" charset="0"/>
              </a:rPr>
              <a:t>que ocurren en el universo.</a:t>
            </a:r>
            <a:endParaRPr lang="es-CL" dirty="0">
              <a:solidFill>
                <a:srgbClr val="C00000"/>
              </a:solidFill>
              <a:cs typeface="Calibri"/>
            </a:endParaRPr>
          </a:p>
        </p:txBody>
      </p:sp>
      <p:pic>
        <p:nvPicPr>
          <p:cNvPr id="4" name="Imagen 4" descr="Imagen que contiene texto&#10;&#10;Descripción generada con confianza muy alta">
            <a:extLst>
              <a:ext uri="{FF2B5EF4-FFF2-40B4-BE49-F238E27FC236}">
                <a16:creationId xmlns:a16="http://schemas.microsoft.com/office/drawing/2014/main" id="{349ACF3D-09B6-4F6A-94CD-A2F0B9AD4AD4}"/>
              </a:ext>
            </a:extLst>
          </p:cNvPr>
          <p:cNvPicPr>
            <a:picLocks noChangeAspect="1"/>
          </p:cNvPicPr>
          <p:nvPr/>
        </p:nvPicPr>
        <p:blipFill>
          <a:blip r:embed="rId2"/>
          <a:stretch>
            <a:fillRect/>
          </a:stretch>
        </p:blipFill>
        <p:spPr>
          <a:xfrm>
            <a:off x="5472023" y="2197713"/>
            <a:ext cx="5331124" cy="4015328"/>
          </a:xfrm>
          <a:prstGeom prst="rect">
            <a:avLst/>
          </a:prstGeom>
        </p:spPr>
      </p:pic>
    </p:spTree>
    <p:extLst>
      <p:ext uri="{BB962C8B-B14F-4D97-AF65-F5344CB8AC3E}">
        <p14:creationId xmlns:p14="http://schemas.microsoft.com/office/powerpoint/2010/main" val="3337624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lassical physics - Wikipedia">
            <a:extLst>
              <a:ext uri="{FF2B5EF4-FFF2-40B4-BE49-F238E27FC236}">
                <a16:creationId xmlns:a16="http://schemas.microsoft.com/office/drawing/2014/main" id="{94B675BD-3545-FC48-ABD1-384783026F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81037"/>
            <a:ext cx="12192000" cy="5495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3663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0205FACB-8BF2-1049-87F6-D57F644AE631}"/>
              </a:ext>
            </a:extLst>
          </p:cNvPr>
          <p:cNvSpPr/>
          <p:nvPr/>
        </p:nvSpPr>
        <p:spPr>
          <a:xfrm>
            <a:off x="255918" y="2672692"/>
            <a:ext cx="10818482" cy="1077218"/>
          </a:xfrm>
          <a:prstGeom prst="rect">
            <a:avLst/>
          </a:prstGeom>
        </p:spPr>
        <p:txBody>
          <a:bodyPr wrap="square">
            <a:spAutoFit/>
          </a:bodyPr>
          <a:lstStyle/>
          <a:p>
            <a:r>
              <a:rPr lang="es-ES" sz="3200" dirty="0">
                <a:solidFill>
                  <a:srgbClr val="002060"/>
                </a:solidFill>
                <a:latin typeface="Comic Sans MS" panose="030F0902030302020204" pitchFamily="66" charset="0"/>
              </a:rPr>
              <a:t>Un dígito es un símbolo único utilizado para construir un número de una sola cifra.</a:t>
            </a:r>
            <a:endParaRPr lang="es-CL" sz="3200" b="0" i="0" dirty="0">
              <a:solidFill>
                <a:srgbClr val="333333"/>
              </a:solidFill>
              <a:effectLst/>
              <a:latin typeface="Comic Sans MS" panose="030F0902030302020204" pitchFamily="66" charset="0"/>
            </a:endParaRPr>
          </a:p>
        </p:txBody>
      </p:sp>
      <p:sp>
        <p:nvSpPr>
          <p:cNvPr id="5" name="Rectángulo 4">
            <a:extLst>
              <a:ext uri="{FF2B5EF4-FFF2-40B4-BE49-F238E27FC236}">
                <a16:creationId xmlns:a16="http://schemas.microsoft.com/office/drawing/2014/main" id="{CDEAF274-E1CB-D242-9B58-11019C82238C}"/>
              </a:ext>
            </a:extLst>
          </p:cNvPr>
          <p:cNvSpPr/>
          <p:nvPr/>
        </p:nvSpPr>
        <p:spPr>
          <a:xfrm>
            <a:off x="255918" y="551934"/>
            <a:ext cx="2743059"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Dígito y cifra</a:t>
            </a:r>
            <a:endParaRPr lang="es-CL" sz="3200" b="1" i="0" dirty="0">
              <a:solidFill>
                <a:srgbClr val="002060"/>
              </a:solidFill>
              <a:effectLst/>
              <a:latin typeface="Comic Sans MS" panose="030F0902030302020204" pitchFamily="66" charset="0"/>
            </a:endParaRPr>
          </a:p>
        </p:txBody>
      </p:sp>
      <p:sp>
        <p:nvSpPr>
          <p:cNvPr id="6" name="Rectángulo 5">
            <a:extLst>
              <a:ext uri="{FF2B5EF4-FFF2-40B4-BE49-F238E27FC236}">
                <a16:creationId xmlns:a16="http://schemas.microsoft.com/office/drawing/2014/main" id="{93364EDD-4B4B-F646-9738-2828B37B3247}"/>
              </a:ext>
            </a:extLst>
          </p:cNvPr>
          <p:cNvSpPr/>
          <p:nvPr/>
        </p:nvSpPr>
        <p:spPr>
          <a:xfrm>
            <a:off x="255918" y="3785978"/>
            <a:ext cx="11059782" cy="1077218"/>
          </a:xfrm>
          <a:prstGeom prst="rect">
            <a:avLst/>
          </a:prstGeom>
        </p:spPr>
        <p:txBody>
          <a:bodyPr wrap="square">
            <a:spAutoFit/>
          </a:bodyPr>
          <a:lstStyle/>
          <a:p>
            <a:r>
              <a:rPr lang="es-ES" sz="3200" dirty="0">
                <a:solidFill>
                  <a:srgbClr val="FF0000"/>
                </a:solidFill>
                <a:latin typeface="Comic Sans MS" panose="030F0902030302020204" pitchFamily="66" charset="0"/>
              </a:rPr>
              <a:t>0, 1, 2, 3, 4, 5, 6, 7, 8 y 9 </a:t>
            </a:r>
            <a:r>
              <a:rPr lang="es-ES" sz="3200" dirty="0">
                <a:solidFill>
                  <a:srgbClr val="002060"/>
                </a:solidFill>
                <a:latin typeface="Comic Sans MS" panose="030F0902030302020204" pitchFamily="66" charset="0"/>
              </a:rPr>
              <a:t>son los diez dígitos que usamos diariamente para escribir cualquier número</a:t>
            </a:r>
            <a:endParaRPr lang="es-CL" sz="3200" dirty="0"/>
          </a:p>
        </p:txBody>
      </p:sp>
      <p:sp>
        <p:nvSpPr>
          <p:cNvPr id="8" name="Rectángulo 7">
            <a:extLst>
              <a:ext uri="{FF2B5EF4-FFF2-40B4-BE49-F238E27FC236}">
                <a16:creationId xmlns:a16="http://schemas.microsoft.com/office/drawing/2014/main" id="{728A52D6-4BC3-9647-BEDD-C801D80339DC}"/>
              </a:ext>
            </a:extLst>
          </p:cNvPr>
          <p:cNvSpPr/>
          <p:nvPr/>
        </p:nvSpPr>
        <p:spPr>
          <a:xfrm>
            <a:off x="4792513" y="4919534"/>
            <a:ext cx="1237291" cy="707886"/>
          </a:xfrm>
          <a:prstGeom prst="rect">
            <a:avLst/>
          </a:prstGeom>
        </p:spPr>
        <p:txBody>
          <a:bodyPr wrap="square">
            <a:spAutoFit/>
          </a:bodyPr>
          <a:lstStyle/>
          <a:p>
            <a:r>
              <a:rPr lang="es-ES" sz="4000" dirty="0">
                <a:solidFill>
                  <a:srgbClr val="FF0000"/>
                </a:solidFill>
                <a:latin typeface="Comic Sans MS" panose="030F0902030302020204" pitchFamily="66" charset="0"/>
              </a:rPr>
              <a:t>3,14 </a:t>
            </a:r>
            <a:endParaRPr lang="es-CL" sz="4000" dirty="0">
              <a:solidFill>
                <a:srgbClr val="FF0000"/>
              </a:solidFill>
              <a:latin typeface="Comic Sans MS" panose="030F0902030302020204" pitchFamily="66" charset="0"/>
            </a:endParaRPr>
          </a:p>
        </p:txBody>
      </p:sp>
      <p:sp>
        <p:nvSpPr>
          <p:cNvPr id="9" name="Rectángulo 8">
            <a:extLst>
              <a:ext uri="{FF2B5EF4-FFF2-40B4-BE49-F238E27FC236}">
                <a16:creationId xmlns:a16="http://schemas.microsoft.com/office/drawing/2014/main" id="{76433546-8D47-934F-BE71-8FBBF1C16088}"/>
              </a:ext>
            </a:extLst>
          </p:cNvPr>
          <p:cNvSpPr/>
          <p:nvPr/>
        </p:nvSpPr>
        <p:spPr>
          <a:xfrm>
            <a:off x="3663088" y="6139934"/>
            <a:ext cx="801823" cy="369332"/>
          </a:xfrm>
          <a:prstGeom prst="rect">
            <a:avLst/>
          </a:prstGeom>
        </p:spPr>
        <p:txBody>
          <a:bodyPr wrap="none">
            <a:spAutoFit/>
          </a:bodyPr>
          <a:lstStyle/>
          <a:p>
            <a:r>
              <a:rPr lang="es-ES" dirty="0">
                <a:solidFill>
                  <a:srgbClr val="002060"/>
                </a:solidFill>
                <a:latin typeface="Comic Sans MS" panose="030F0902030302020204" pitchFamily="66" charset="0"/>
              </a:rPr>
              <a:t>dígito</a:t>
            </a:r>
            <a:endParaRPr lang="es-CL" dirty="0"/>
          </a:p>
        </p:txBody>
      </p:sp>
      <p:sp>
        <p:nvSpPr>
          <p:cNvPr id="10" name="Rectángulo 9">
            <a:extLst>
              <a:ext uri="{FF2B5EF4-FFF2-40B4-BE49-F238E27FC236}">
                <a16:creationId xmlns:a16="http://schemas.microsoft.com/office/drawing/2014/main" id="{8ECB1637-9936-E54B-9B70-609B09DFF179}"/>
              </a:ext>
            </a:extLst>
          </p:cNvPr>
          <p:cNvSpPr/>
          <p:nvPr/>
        </p:nvSpPr>
        <p:spPr>
          <a:xfrm>
            <a:off x="5010246" y="6152178"/>
            <a:ext cx="801823" cy="369332"/>
          </a:xfrm>
          <a:prstGeom prst="rect">
            <a:avLst/>
          </a:prstGeom>
        </p:spPr>
        <p:txBody>
          <a:bodyPr wrap="none">
            <a:spAutoFit/>
          </a:bodyPr>
          <a:lstStyle/>
          <a:p>
            <a:r>
              <a:rPr lang="es-ES" dirty="0">
                <a:solidFill>
                  <a:srgbClr val="002060"/>
                </a:solidFill>
                <a:latin typeface="Comic Sans MS" panose="030F0902030302020204" pitchFamily="66" charset="0"/>
              </a:rPr>
              <a:t>dígito</a:t>
            </a:r>
            <a:endParaRPr lang="es-CL" dirty="0"/>
          </a:p>
        </p:txBody>
      </p:sp>
      <p:sp>
        <p:nvSpPr>
          <p:cNvPr id="11" name="Rectángulo 10">
            <a:extLst>
              <a:ext uri="{FF2B5EF4-FFF2-40B4-BE49-F238E27FC236}">
                <a16:creationId xmlns:a16="http://schemas.microsoft.com/office/drawing/2014/main" id="{75BB40F5-EC1B-214B-B37A-A4693F62EA37}"/>
              </a:ext>
            </a:extLst>
          </p:cNvPr>
          <p:cNvSpPr/>
          <p:nvPr/>
        </p:nvSpPr>
        <p:spPr>
          <a:xfrm>
            <a:off x="6495188" y="6139934"/>
            <a:ext cx="801823" cy="369332"/>
          </a:xfrm>
          <a:prstGeom prst="rect">
            <a:avLst/>
          </a:prstGeom>
        </p:spPr>
        <p:txBody>
          <a:bodyPr wrap="none">
            <a:spAutoFit/>
          </a:bodyPr>
          <a:lstStyle/>
          <a:p>
            <a:r>
              <a:rPr lang="es-ES" dirty="0">
                <a:solidFill>
                  <a:srgbClr val="002060"/>
                </a:solidFill>
                <a:latin typeface="Comic Sans MS" panose="030F0902030302020204" pitchFamily="66" charset="0"/>
              </a:rPr>
              <a:t>dígito</a:t>
            </a:r>
            <a:endParaRPr lang="es-CL" dirty="0"/>
          </a:p>
        </p:txBody>
      </p:sp>
      <p:cxnSp>
        <p:nvCxnSpPr>
          <p:cNvPr id="13" name="Conector recto de flecha 12">
            <a:extLst>
              <a:ext uri="{FF2B5EF4-FFF2-40B4-BE49-F238E27FC236}">
                <a16:creationId xmlns:a16="http://schemas.microsoft.com/office/drawing/2014/main" id="{44C7F5D7-5980-904A-BA00-A10E881284E2}"/>
              </a:ext>
            </a:extLst>
          </p:cNvPr>
          <p:cNvCxnSpPr/>
          <p:nvPr/>
        </p:nvCxnSpPr>
        <p:spPr>
          <a:xfrm flipV="1">
            <a:off x="4191000" y="5511800"/>
            <a:ext cx="698500" cy="6281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Conector recto de flecha 14">
            <a:extLst>
              <a:ext uri="{FF2B5EF4-FFF2-40B4-BE49-F238E27FC236}">
                <a16:creationId xmlns:a16="http://schemas.microsoft.com/office/drawing/2014/main" id="{3522DFE9-6F4A-5740-9D62-1876C63D473D}"/>
              </a:ext>
            </a:extLst>
          </p:cNvPr>
          <p:cNvCxnSpPr>
            <a:stCxn id="10" idx="0"/>
            <a:endCxn id="8" idx="2"/>
          </p:cNvCxnSpPr>
          <p:nvPr/>
        </p:nvCxnSpPr>
        <p:spPr>
          <a:xfrm flipV="1">
            <a:off x="5411158" y="5627420"/>
            <a:ext cx="1" cy="5247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Conector recto de flecha 16">
            <a:extLst>
              <a:ext uri="{FF2B5EF4-FFF2-40B4-BE49-F238E27FC236}">
                <a16:creationId xmlns:a16="http://schemas.microsoft.com/office/drawing/2014/main" id="{5DDA90FB-1205-F74D-82D7-9C967FCBB126}"/>
              </a:ext>
            </a:extLst>
          </p:cNvPr>
          <p:cNvCxnSpPr/>
          <p:nvPr/>
        </p:nvCxnSpPr>
        <p:spPr>
          <a:xfrm flipH="1" flipV="1">
            <a:off x="5812069" y="5511800"/>
            <a:ext cx="893531" cy="6281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Requires="a14">
          <p:sp>
            <p:nvSpPr>
              <p:cNvPr id="18" name="Rectángulo 17">
                <a:extLst>
                  <a:ext uri="{FF2B5EF4-FFF2-40B4-BE49-F238E27FC236}">
                    <a16:creationId xmlns:a16="http://schemas.microsoft.com/office/drawing/2014/main" id="{9EED40CD-00D7-E54F-9972-1B8E1308E589}"/>
                  </a:ext>
                </a:extLst>
              </p:cNvPr>
              <p:cNvSpPr/>
              <p:nvPr/>
            </p:nvSpPr>
            <p:spPr>
              <a:xfrm>
                <a:off x="255918" y="1191390"/>
                <a:ext cx="11186782" cy="1384995"/>
              </a:xfrm>
              <a:prstGeom prst="rect">
                <a:avLst/>
              </a:prstGeom>
            </p:spPr>
            <p:txBody>
              <a:bodyPr wrap="square">
                <a:spAutoFit/>
              </a:bodyPr>
              <a:lstStyle/>
              <a:p>
                <a:r>
                  <a:rPr lang="es-CL" sz="2800" dirty="0">
                    <a:solidFill>
                      <a:srgbClr val="0070C0"/>
                    </a:solidFill>
                    <a:latin typeface="Comic Sans MS" panose="030F0902030302020204" pitchFamily="66" charset="0"/>
                  </a:rPr>
                  <a:t>Se denomina </a:t>
                </a:r>
                <a:r>
                  <a:rPr lang="es-CL" sz="2800" b="1" dirty="0">
                    <a:solidFill>
                      <a:srgbClr val="0070C0"/>
                    </a:solidFill>
                    <a:latin typeface="Comic Sans MS" panose="030F0902030302020204" pitchFamily="66" charset="0"/>
                  </a:rPr>
                  <a:t>cifra,</a:t>
                </a:r>
                <a:r>
                  <a:rPr lang="es-CL" sz="2800" dirty="0">
                    <a:solidFill>
                      <a:srgbClr val="0070C0"/>
                    </a:solidFill>
                    <a:latin typeface="Comic Sans MS" panose="030F0902030302020204" pitchFamily="66" charset="0"/>
                  </a:rPr>
                  <a:t> </a:t>
                </a:r>
                <a:r>
                  <a:rPr lang="es-ES" sz="2800" dirty="0">
                    <a:solidFill>
                      <a:srgbClr val="0070C0"/>
                    </a:solidFill>
                    <a:latin typeface="Comic Sans MS" panose="030F0902030302020204" pitchFamily="66" charset="0"/>
                  </a:rPr>
                  <a:t>a la posición de un dígito dentro de un número. (por ejemplo, el número </a:t>
                </a:r>
                <a14:m>
                  <m:oMath xmlns:m="http://schemas.openxmlformats.org/officeDocument/2006/math">
                    <m:r>
                      <a:rPr lang="es-ES" sz="2800" b="0" i="1" smtClean="0">
                        <a:solidFill>
                          <a:srgbClr val="0070C0"/>
                        </a:solidFill>
                        <a:latin typeface="Cambria Math" panose="02040503050406030204" pitchFamily="18" charset="0"/>
                      </a:rPr>
                      <m:t>𝑒</m:t>
                    </m:r>
                    <m:r>
                      <a:rPr lang="es-ES" sz="2800" b="0" i="1" smtClean="0">
                        <a:solidFill>
                          <a:srgbClr val="0070C0"/>
                        </a:solidFill>
                        <a:latin typeface="Cambria Math" panose="02040503050406030204" pitchFamily="18" charset="0"/>
                      </a:rPr>
                      <m:t>=2,71828…</m:t>
                    </m:r>
                  </m:oMath>
                </a14:m>
                <a:r>
                  <a:rPr lang="es-CL" sz="2800" dirty="0">
                    <a:solidFill>
                      <a:srgbClr val="0070C0"/>
                    </a:solidFill>
                    <a:latin typeface="Comic Sans MS" panose="030F0902030302020204" pitchFamily="66" charset="0"/>
                  </a:rPr>
                  <a:t> el dígito “1” está ubicado en la cifra de la centésima, etc.</a:t>
                </a:r>
              </a:p>
            </p:txBody>
          </p:sp>
        </mc:Choice>
        <mc:Fallback>
          <p:sp>
            <p:nvSpPr>
              <p:cNvPr id="18" name="Rectángulo 17">
                <a:extLst>
                  <a:ext uri="{FF2B5EF4-FFF2-40B4-BE49-F238E27FC236}">
                    <a16:creationId xmlns:a16="http://schemas.microsoft.com/office/drawing/2014/main" id="{9EED40CD-00D7-E54F-9972-1B8E1308E589}"/>
                  </a:ext>
                </a:extLst>
              </p:cNvPr>
              <p:cNvSpPr>
                <a:spLocks noRot="1" noChangeAspect="1" noMove="1" noResize="1" noEditPoints="1" noAdjustHandles="1" noChangeArrowheads="1" noChangeShapeType="1" noTextEdit="1"/>
              </p:cNvSpPr>
              <p:nvPr/>
            </p:nvSpPr>
            <p:spPr>
              <a:xfrm>
                <a:off x="255918" y="1191390"/>
                <a:ext cx="11186782" cy="1384995"/>
              </a:xfrm>
              <a:prstGeom prst="rect">
                <a:avLst/>
              </a:prstGeom>
              <a:blipFill>
                <a:blip r:embed="rId3"/>
                <a:stretch>
                  <a:fillRect l="-1135" t="-4505" r="-1135" b="-10811"/>
                </a:stretch>
              </a:blipFill>
            </p:spPr>
            <p:txBody>
              <a:bodyPr/>
              <a:lstStyle/>
              <a:p>
                <a:r>
                  <a:rPr lang="es-CL">
                    <a:noFill/>
                  </a:rPr>
                  <a:t> </a:t>
                </a:r>
              </a:p>
            </p:txBody>
          </p:sp>
        </mc:Fallback>
      </mc:AlternateContent>
      <p:sp>
        <p:nvSpPr>
          <p:cNvPr id="19" name="Rectángulo 18">
            <a:extLst>
              <a:ext uri="{FF2B5EF4-FFF2-40B4-BE49-F238E27FC236}">
                <a16:creationId xmlns:a16="http://schemas.microsoft.com/office/drawing/2014/main" id="{4D7FEC79-A9D9-6142-B4AE-B7CBCFA47821}"/>
              </a:ext>
            </a:extLst>
          </p:cNvPr>
          <p:cNvSpPr/>
          <p:nvPr/>
        </p:nvSpPr>
        <p:spPr>
          <a:xfrm>
            <a:off x="7058864" y="4936868"/>
            <a:ext cx="5133136" cy="523220"/>
          </a:xfrm>
          <a:prstGeom prst="rect">
            <a:avLst/>
          </a:prstGeom>
        </p:spPr>
        <p:txBody>
          <a:bodyPr wrap="none">
            <a:spAutoFit/>
          </a:bodyPr>
          <a:lstStyle/>
          <a:p>
            <a:r>
              <a:rPr lang="es-ES" sz="2800" b="1" dirty="0">
                <a:solidFill>
                  <a:srgbClr val="00B050"/>
                </a:solidFill>
                <a:latin typeface="Comic Sans MS" panose="030F0902030302020204" pitchFamily="66" charset="0"/>
              </a:rPr>
              <a:t>Se compone de tres cifras  </a:t>
            </a:r>
            <a:endParaRPr lang="es-CL" sz="2800" b="1" dirty="0">
              <a:solidFill>
                <a:srgbClr val="00B050"/>
              </a:solidFill>
            </a:endParaRPr>
          </a:p>
        </p:txBody>
      </p:sp>
    </p:spTree>
    <p:extLst>
      <p:ext uri="{BB962C8B-B14F-4D97-AF65-F5344CB8AC3E}">
        <p14:creationId xmlns:p14="http://schemas.microsoft.com/office/powerpoint/2010/main" val="1281658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p:tgtEl>
                                          <p:spTgt spid="4"/>
                                        </p:tgtEl>
                                        <p:attrNameLst>
                                          <p:attrName>ppt_y</p:attrName>
                                        </p:attrNameLst>
                                      </p:cBhvr>
                                      <p:tavLst>
                                        <p:tav tm="0">
                                          <p:val>
                                            <p:strVal val="#ppt_y+#ppt_h*1.125000"/>
                                          </p:val>
                                        </p:tav>
                                        <p:tav tm="100000">
                                          <p:val>
                                            <p:strVal val="#ppt_y"/>
                                          </p:val>
                                        </p:tav>
                                      </p:tavLst>
                                    </p:anim>
                                    <p:animEffect transition="in" filter="wipe(up)">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p:tgtEl>
                                          <p:spTgt spid="6"/>
                                        </p:tgtEl>
                                        <p:attrNameLst>
                                          <p:attrName>ppt_y</p:attrName>
                                        </p:attrNameLst>
                                      </p:cBhvr>
                                      <p:tavLst>
                                        <p:tav tm="0">
                                          <p:val>
                                            <p:strVal val="#ppt_y+#ppt_h*1.125000"/>
                                          </p:val>
                                        </p:tav>
                                        <p:tav tm="100000">
                                          <p:val>
                                            <p:strVal val="#ppt_y"/>
                                          </p:val>
                                        </p:tav>
                                      </p:tavLst>
                                    </p:anim>
                                    <p:animEffect transition="in" filter="wipe(up)">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ppt_x"/>
                                          </p:val>
                                        </p:tav>
                                        <p:tav tm="100000">
                                          <p:val>
                                            <p:strVal val="#ppt_x"/>
                                          </p:val>
                                        </p:tav>
                                      </p:tavLst>
                                    </p:anim>
                                    <p:anim calcmode="lin" valueType="num">
                                      <p:cBhvr additive="base">
                                        <p:cTn id="4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 fill="hold"/>
                                        <p:tgtEl>
                                          <p:spTgt spid="15"/>
                                        </p:tgtEl>
                                        <p:attrNameLst>
                                          <p:attrName>ppt_x</p:attrName>
                                        </p:attrNameLst>
                                      </p:cBhvr>
                                      <p:tavLst>
                                        <p:tav tm="0">
                                          <p:val>
                                            <p:strVal val="#ppt_x"/>
                                          </p:val>
                                        </p:tav>
                                        <p:tav tm="100000">
                                          <p:val>
                                            <p:strVal val="#ppt_x"/>
                                          </p:val>
                                        </p:tav>
                                      </p:tavLst>
                                    </p:anim>
                                    <p:anim calcmode="lin" valueType="num">
                                      <p:cBhvr additive="base">
                                        <p:cTn id="48" dur="5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500" fill="hold"/>
                                        <p:tgtEl>
                                          <p:spTgt spid="10"/>
                                        </p:tgtEl>
                                        <p:attrNameLst>
                                          <p:attrName>ppt_x</p:attrName>
                                        </p:attrNameLst>
                                      </p:cBhvr>
                                      <p:tavLst>
                                        <p:tav tm="0">
                                          <p:val>
                                            <p:strVal val="#ppt_x"/>
                                          </p:val>
                                        </p:tav>
                                        <p:tav tm="100000">
                                          <p:val>
                                            <p:strVal val="#ppt_x"/>
                                          </p:val>
                                        </p:tav>
                                      </p:tavLst>
                                    </p:anim>
                                    <p:anim calcmode="lin" valueType="num">
                                      <p:cBhvr additive="base">
                                        <p:cTn id="5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500" fill="hold"/>
                                        <p:tgtEl>
                                          <p:spTgt spid="17"/>
                                        </p:tgtEl>
                                        <p:attrNameLst>
                                          <p:attrName>ppt_x</p:attrName>
                                        </p:attrNameLst>
                                      </p:cBhvr>
                                      <p:tavLst>
                                        <p:tav tm="0">
                                          <p:val>
                                            <p:strVal val="#ppt_x"/>
                                          </p:val>
                                        </p:tav>
                                        <p:tav tm="100000">
                                          <p:val>
                                            <p:strVal val="#ppt_x"/>
                                          </p:val>
                                        </p:tav>
                                      </p:tavLst>
                                    </p:anim>
                                    <p:anim calcmode="lin" valueType="num">
                                      <p:cBhvr additive="base">
                                        <p:cTn id="58" dur="5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ppt_x"/>
                                          </p:val>
                                        </p:tav>
                                        <p:tav tm="100000">
                                          <p:val>
                                            <p:strVal val="#ppt_x"/>
                                          </p:val>
                                        </p:tav>
                                      </p:tavLst>
                                    </p:anim>
                                    <p:anim calcmode="lin" valueType="num">
                                      <p:cBhvr additive="base">
                                        <p:cTn id="6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P spid="9" grpId="0"/>
      <p:bldP spid="10" grpId="0"/>
      <p:bldP spid="11" grpId="0"/>
      <p:bldP spid="18" grpId="0"/>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3B68C03F-A738-F34D-A397-ED2471ADABDB}"/>
              </a:ext>
            </a:extLst>
          </p:cNvPr>
          <p:cNvPicPr>
            <a:picLocks noChangeAspect="1"/>
          </p:cNvPicPr>
          <p:nvPr/>
        </p:nvPicPr>
        <p:blipFill>
          <a:blip r:embed="rId2"/>
          <a:stretch>
            <a:fillRect/>
          </a:stretch>
        </p:blipFill>
        <p:spPr>
          <a:xfrm>
            <a:off x="408377" y="1587500"/>
            <a:ext cx="4711700" cy="1701800"/>
          </a:xfrm>
          <a:prstGeom prst="rect">
            <a:avLst/>
          </a:prstGeom>
        </p:spPr>
      </p:pic>
      <p:sp>
        <p:nvSpPr>
          <p:cNvPr id="5" name="Rectángulo 4">
            <a:extLst>
              <a:ext uri="{FF2B5EF4-FFF2-40B4-BE49-F238E27FC236}">
                <a16:creationId xmlns:a16="http://schemas.microsoft.com/office/drawing/2014/main" id="{3827AB8E-9C7D-E549-9B81-E615691C5B96}"/>
              </a:ext>
            </a:extLst>
          </p:cNvPr>
          <p:cNvSpPr/>
          <p:nvPr/>
        </p:nvSpPr>
        <p:spPr>
          <a:xfrm>
            <a:off x="255918" y="551934"/>
            <a:ext cx="2975495" cy="584775"/>
          </a:xfrm>
          <a:prstGeom prst="rect">
            <a:avLst/>
          </a:prstGeom>
        </p:spPr>
        <p:txBody>
          <a:bodyPr wrap="none">
            <a:spAutoFit/>
          </a:bodyPr>
          <a:lstStyle/>
          <a:p>
            <a:pPr fontAlgn="base"/>
            <a:r>
              <a:rPr lang="es-ES" sz="3200" b="1" i="0" dirty="0">
                <a:solidFill>
                  <a:srgbClr val="002060"/>
                </a:solidFill>
                <a:effectLst/>
                <a:latin typeface="Comic Sans MS" panose="030F0902030302020204" pitchFamily="66" charset="0"/>
              </a:rPr>
              <a:t>Otros dígitos </a:t>
            </a:r>
            <a:endParaRPr lang="es-CL" sz="3200" b="1" i="0" dirty="0">
              <a:solidFill>
                <a:srgbClr val="002060"/>
              </a:solidFill>
              <a:effectLst/>
              <a:latin typeface="Comic Sans MS" panose="030F0902030302020204" pitchFamily="66" charset="0"/>
            </a:endParaRPr>
          </a:p>
        </p:txBody>
      </p:sp>
      <p:pic>
        <p:nvPicPr>
          <p:cNvPr id="2" name="Imagen 1">
            <a:extLst>
              <a:ext uri="{FF2B5EF4-FFF2-40B4-BE49-F238E27FC236}">
                <a16:creationId xmlns:a16="http://schemas.microsoft.com/office/drawing/2014/main" id="{2F2FA496-3229-F140-8FDB-BB1C494EF48E}"/>
              </a:ext>
            </a:extLst>
          </p:cNvPr>
          <p:cNvPicPr>
            <a:picLocks noChangeAspect="1"/>
          </p:cNvPicPr>
          <p:nvPr/>
        </p:nvPicPr>
        <p:blipFill>
          <a:blip r:embed="rId3"/>
          <a:stretch>
            <a:fillRect/>
          </a:stretch>
        </p:blipFill>
        <p:spPr>
          <a:xfrm>
            <a:off x="6565369" y="591903"/>
            <a:ext cx="4790439" cy="3692993"/>
          </a:xfrm>
          <a:prstGeom prst="rect">
            <a:avLst/>
          </a:prstGeom>
        </p:spPr>
      </p:pic>
    </p:spTree>
    <p:extLst>
      <p:ext uri="{BB962C8B-B14F-4D97-AF65-F5344CB8AC3E}">
        <p14:creationId xmlns:p14="http://schemas.microsoft.com/office/powerpoint/2010/main" val="26409743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29CC18-282D-AD49-83B3-5E2107D56A25}"/>
              </a:ext>
            </a:extLst>
          </p:cNvPr>
          <p:cNvSpPr>
            <a:spLocks noGrp="1"/>
          </p:cNvSpPr>
          <p:nvPr>
            <p:ph type="title"/>
          </p:nvPr>
        </p:nvSpPr>
        <p:spPr/>
        <p:txBody>
          <a:bodyPr/>
          <a:lstStyle/>
          <a:p>
            <a:pPr algn="ctr"/>
            <a:r>
              <a:rPr lang="es-CL" b="1" dirty="0"/>
              <a:t>APROXIMACIONES/REDONDEO.</a:t>
            </a:r>
          </a:p>
        </p:txBody>
      </p:sp>
      <p:sp>
        <p:nvSpPr>
          <p:cNvPr id="3" name="Marcador de contenido 2">
            <a:extLst>
              <a:ext uri="{FF2B5EF4-FFF2-40B4-BE49-F238E27FC236}">
                <a16:creationId xmlns:a16="http://schemas.microsoft.com/office/drawing/2014/main" id="{99540771-B3D8-434E-B37D-D6E103C24644}"/>
              </a:ext>
            </a:extLst>
          </p:cNvPr>
          <p:cNvSpPr>
            <a:spLocks noGrp="1"/>
          </p:cNvSpPr>
          <p:nvPr>
            <p:ph idx="1"/>
          </p:nvPr>
        </p:nvSpPr>
        <p:spPr/>
        <p:txBody>
          <a:bodyPr/>
          <a:lstStyle/>
          <a:p>
            <a:pPr algn="just">
              <a:lnSpc>
                <a:spcPct val="150000"/>
              </a:lnSpc>
              <a:spcBef>
                <a:spcPts val="0"/>
              </a:spcBef>
            </a:pPr>
            <a:r>
              <a:rPr lang="es-MX" dirty="0"/>
              <a:t>En general, aproximar es acercar, poner a menor distancia un objeto. En matemáticas, involucra la determinación de un valor cercano al valor exacto. </a:t>
            </a:r>
          </a:p>
          <a:p>
            <a:endParaRPr lang="es-CL" dirty="0"/>
          </a:p>
        </p:txBody>
      </p:sp>
    </p:spTree>
    <p:extLst>
      <p:ext uri="{BB962C8B-B14F-4D97-AF65-F5344CB8AC3E}">
        <p14:creationId xmlns:p14="http://schemas.microsoft.com/office/powerpoint/2010/main" val="1616894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D07FCE-7229-C348-B361-6CA7E3F38F49}"/>
              </a:ext>
            </a:extLst>
          </p:cNvPr>
          <p:cNvSpPr>
            <a:spLocks noGrp="1"/>
          </p:cNvSpPr>
          <p:nvPr>
            <p:ph type="title"/>
          </p:nvPr>
        </p:nvSpPr>
        <p:spPr/>
        <p:txBody>
          <a:bodyPr>
            <a:normAutofit/>
          </a:bodyPr>
          <a:lstStyle/>
          <a:p>
            <a:r>
              <a:rPr lang="es-CL" b="1" dirty="0"/>
              <a:t>REGLAS BÁSICAS DE APROXIMACIÓN</a:t>
            </a:r>
          </a:p>
        </p:txBody>
      </p:sp>
      <p:sp>
        <p:nvSpPr>
          <p:cNvPr id="3" name="Marcador de contenido 2">
            <a:extLst>
              <a:ext uri="{FF2B5EF4-FFF2-40B4-BE49-F238E27FC236}">
                <a16:creationId xmlns:a16="http://schemas.microsoft.com/office/drawing/2014/main" id="{AF247354-326C-7448-9D9B-7E44EC53BC85}"/>
              </a:ext>
            </a:extLst>
          </p:cNvPr>
          <p:cNvSpPr>
            <a:spLocks noGrp="1"/>
          </p:cNvSpPr>
          <p:nvPr>
            <p:ph idx="1"/>
          </p:nvPr>
        </p:nvSpPr>
        <p:spPr/>
        <p:txBody>
          <a:bodyPr>
            <a:normAutofit fontScale="47500" lnSpcReduction="20000"/>
          </a:bodyPr>
          <a:lstStyle/>
          <a:p>
            <a:pPr algn="just">
              <a:lnSpc>
                <a:spcPct val="170000"/>
              </a:lnSpc>
              <a:spcBef>
                <a:spcPts val="0"/>
              </a:spcBef>
              <a:buFont typeface="Wingdings 2" panose="05020102010507070707" pitchFamily="18" charset="2"/>
              <a:buChar char=""/>
              <a:defRPr/>
            </a:pPr>
            <a:r>
              <a:rPr lang="es-ES" sz="4500" dirty="0"/>
              <a:t>Para </a:t>
            </a:r>
            <a:r>
              <a:rPr lang="es-ES" sz="4500" u="sng" dirty="0"/>
              <a:t>aproximar</a:t>
            </a:r>
            <a:r>
              <a:rPr lang="es-ES" sz="4500" dirty="0"/>
              <a:t> un número a “n” decimales, elimine todos aquellos dígitos que se encuentran a la derecha del dígito ubicado en la posición “n”, tomando en cuenta lo siguiente:</a:t>
            </a:r>
            <a:endParaRPr lang="es-CL" sz="4500" dirty="0"/>
          </a:p>
          <a:p>
            <a:pPr algn="just">
              <a:lnSpc>
                <a:spcPct val="170000"/>
              </a:lnSpc>
              <a:spcBef>
                <a:spcPts val="0"/>
              </a:spcBef>
              <a:buFont typeface="Wingdings 2" panose="05020102010507070707" pitchFamily="18" charset="2"/>
              <a:buChar char=""/>
              <a:defRPr/>
            </a:pPr>
            <a:r>
              <a:rPr lang="es-ES" sz="4500" dirty="0"/>
              <a:t> </a:t>
            </a:r>
            <a:r>
              <a:rPr lang="es-ES" sz="4500" b="1" u="sng" dirty="0"/>
              <a:t>CASO I</a:t>
            </a:r>
            <a:r>
              <a:rPr lang="es-ES" sz="4500" b="1" dirty="0"/>
              <a:t>:</a:t>
            </a:r>
            <a:r>
              <a:rPr lang="es-ES" sz="4500" dirty="0"/>
              <a:t> Si el primero de los dígitos despreciados es menor que 5, dejar como están los “n” primeros dígitos. Ej. Redondear a la cifra de las diez milésimas el número 0,6537251:</a:t>
            </a:r>
            <a:endParaRPr lang="es-CL" sz="4500" dirty="0"/>
          </a:p>
          <a:p>
            <a:pPr algn="just">
              <a:lnSpc>
                <a:spcPct val="170000"/>
              </a:lnSpc>
              <a:spcBef>
                <a:spcPts val="0"/>
              </a:spcBef>
              <a:buFont typeface="Wingdings 2" panose="05020102010507070707" pitchFamily="18" charset="2"/>
              <a:buChar char=""/>
              <a:defRPr/>
            </a:pPr>
            <a:r>
              <a:rPr lang="es-ES" sz="4500" i="1" dirty="0"/>
              <a:t> N = 0</a:t>
            </a:r>
            <a:r>
              <a:rPr lang="es-ES" sz="4500" dirty="0"/>
              <a:t>,653</a:t>
            </a:r>
            <a:r>
              <a:rPr lang="es-ES" sz="4500" u="dbl" dirty="0"/>
              <a:t>7</a:t>
            </a:r>
            <a:r>
              <a:rPr lang="es-ES" sz="4500" u="sng" dirty="0"/>
              <a:t>251</a:t>
            </a:r>
            <a:endParaRPr lang="es-CL" sz="4500" dirty="0"/>
          </a:p>
          <a:p>
            <a:pPr algn="just">
              <a:lnSpc>
                <a:spcPct val="170000"/>
              </a:lnSpc>
              <a:spcBef>
                <a:spcPts val="0"/>
              </a:spcBef>
              <a:buFont typeface="Wingdings 2" panose="05020102010507070707" pitchFamily="18" charset="2"/>
              <a:buChar char=""/>
              <a:defRPr/>
            </a:pPr>
            <a:r>
              <a:rPr lang="es-ES" sz="4500" dirty="0"/>
              <a:t> </a:t>
            </a:r>
            <a:r>
              <a:rPr lang="es-ES" sz="4500" i="1" dirty="0"/>
              <a:t>Al entregar la cantidad “aproximada” se cambia el signo </a:t>
            </a:r>
            <a:r>
              <a:rPr lang="es-ES" sz="4500" b="1" i="1" dirty="0"/>
              <a:t>igual</a:t>
            </a:r>
            <a:r>
              <a:rPr lang="es-ES" sz="4500" i="1" dirty="0"/>
              <a:t> (“=”) por el de </a:t>
            </a:r>
            <a:r>
              <a:rPr lang="es-ES" sz="4500" b="1" i="1" dirty="0"/>
              <a:t>aproximado</a:t>
            </a:r>
            <a:r>
              <a:rPr lang="es-ES" sz="4500" i="1" dirty="0"/>
              <a:t> (“</a:t>
            </a:r>
            <a:r>
              <a:rPr lang="es-ES" sz="4500" i="1" dirty="0">
                <a:sym typeface="Symbol" panose="05050102010706020507" pitchFamily="18" charset="2"/>
              </a:rPr>
              <a:t></a:t>
            </a:r>
            <a:r>
              <a:rPr lang="es-ES" sz="4500" i="1" dirty="0"/>
              <a:t>”).</a:t>
            </a:r>
            <a:endParaRPr lang="es-CL" sz="4500" dirty="0"/>
          </a:p>
          <a:p>
            <a:pPr algn="just">
              <a:lnSpc>
                <a:spcPct val="170000"/>
              </a:lnSpc>
              <a:spcBef>
                <a:spcPts val="0"/>
              </a:spcBef>
              <a:buFont typeface="Wingdings 2" panose="05020102010507070707" pitchFamily="18" charset="2"/>
              <a:buChar char=""/>
              <a:defRPr/>
            </a:pPr>
            <a:r>
              <a:rPr lang="es-ES" sz="4500" dirty="0"/>
              <a:t>N </a:t>
            </a:r>
            <a:r>
              <a:rPr lang="es-ES" sz="4500" dirty="0">
                <a:sym typeface="Symbol" panose="05050102010706020507" pitchFamily="18" charset="2"/>
              </a:rPr>
              <a:t></a:t>
            </a:r>
            <a:r>
              <a:rPr lang="es-ES" sz="4500" dirty="0"/>
              <a:t> 0,653</a:t>
            </a:r>
            <a:r>
              <a:rPr lang="es-ES" sz="4500" u="dbl" dirty="0"/>
              <a:t>7</a:t>
            </a:r>
            <a:r>
              <a:rPr lang="es-ES" sz="4500" dirty="0"/>
              <a:t>.</a:t>
            </a:r>
            <a:endParaRPr lang="es-CL" sz="4500" dirty="0"/>
          </a:p>
          <a:p>
            <a:endParaRPr lang="es-CL" dirty="0"/>
          </a:p>
        </p:txBody>
      </p:sp>
    </p:spTree>
    <p:extLst>
      <p:ext uri="{BB962C8B-B14F-4D97-AF65-F5344CB8AC3E}">
        <p14:creationId xmlns:p14="http://schemas.microsoft.com/office/powerpoint/2010/main" val="255520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2" dur="2000"/>
                                        <p:tgtEl>
                                          <p:spTgt spid="3">
                                            <p:txEl>
                                              <p:pRg st="1" end="1"/>
                                            </p:txEl>
                                          </p:spTgt>
                                        </p:tgtEl>
                                      </p:cBhvr>
                                    </p:animEffect>
                                  </p:childTnLst>
                                </p:cTn>
                              </p:par>
                              <p:par>
                                <p:cTn id="13" presetID="1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6" dur="2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2" dur="2000"/>
                                        <p:tgtEl>
                                          <p:spTgt spid="3">
                                            <p:txEl>
                                              <p:pRg st="3" end="3"/>
                                            </p:txEl>
                                          </p:spTgt>
                                        </p:tgtEl>
                                      </p:cBhvr>
                                    </p:animEffect>
                                  </p:childTnLst>
                                </p:cTn>
                              </p:par>
                              <p:par>
                                <p:cTn id="23" presetID="12" presetClass="entr" presetSubtype="4"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6"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6169125D-8AB0-E84B-836D-C540F22646AC}"/>
              </a:ext>
            </a:extLst>
          </p:cNvPr>
          <p:cNvSpPr>
            <a:spLocks noGrp="1"/>
          </p:cNvSpPr>
          <p:nvPr>
            <p:ph idx="1"/>
          </p:nvPr>
        </p:nvSpPr>
        <p:spPr>
          <a:xfrm>
            <a:off x="723900" y="625474"/>
            <a:ext cx="10515600" cy="5375275"/>
          </a:xfrm>
        </p:spPr>
        <p:txBody>
          <a:bodyPr>
            <a:normAutofit fontScale="77500" lnSpcReduction="20000"/>
          </a:bodyPr>
          <a:lstStyle/>
          <a:p>
            <a:pPr marL="273050" lvl="4" indent="-273050" algn="just">
              <a:lnSpc>
                <a:spcPct val="150000"/>
              </a:lnSpc>
              <a:spcBef>
                <a:spcPts val="0"/>
              </a:spcBef>
              <a:buFont typeface="Wingdings 2" panose="05020102010507070707" pitchFamily="18" charset="2"/>
              <a:buChar char=""/>
              <a:defRPr/>
            </a:pPr>
            <a:r>
              <a:rPr lang="es-ES" sz="2700" b="1" u="sng" dirty="0"/>
              <a:t>CASO II</a:t>
            </a:r>
            <a:r>
              <a:rPr lang="es-ES" sz="2700" dirty="0"/>
              <a:t>: Al solicitar aproximar a la cifra “n”, si el primer dígito </a:t>
            </a:r>
            <a:r>
              <a:rPr lang="es-ES" sz="2700" u="sng" dirty="0"/>
              <a:t>despreciado</a:t>
            </a:r>
            <a:r>
              <a:rPr lang="es-ES" sz="2700" dirty="0"/>
              <a:t> excede a 5, debe aumentarse en “1” el dígito ubicado en la posición “n”: Ej. Redondear a la cifra de las diez milésimas el número  0,6537651:</a:t>
            </a:r>
            <a:endParaRPr lang="es-CL" sz="2700" dirty="0"/>
          </a:p>
          <a:p>
            <a:pPr algn="just">
              <a:lnSpc>
                <a:spcPct val="150000"/>
              </a:lnSpc>
              <a:spcBef>
                <a:spcPts val="0"/>
              </a:spcBef>
              <a:buFont typeface="Wingdings 2" panose="05020102010507070707" pitchFamily="18" charset="2"/>
              <a:buChar char=""/>
              <a:defRPr/>
            </a:pPr>
            <a:r>
              <a:rPr lang="es-ES" sz="2700" dirty="0"/>
              <a:t> A = 0,653</a:t>
            </a:r>
            <a:r>
              <a:rPr lang="es-ES" sz="2700" u="dbl" dirty="0"/>
              <a:t>7</a:t>
            </a:r>
            <a:r>
              <a:rPr lang="es-ES" sz="2700" u="sng" dirty="0"/>
              <a:t>651</a:t>
            </a:r>
            <a:endParaRPr lang="es-CL" sz="2700" dirty="0"/>
          </a:p>
          <a:p>
            <a:pPr algn="just">
              <a:lnSpc>
                <a:spcPct val="150000"/>
              </a:lnSpc>
              <a:spcBef>
                <a:spcPts val="0"/>
              </a:spcBef>
              <a:buFont typeface="Wingdings 2" panose="05020102010507070707" pitchFamily="18" charset="2"/>
              <a:buChar char=""/>
              <a:defRPr/>
            </a:pPr>
            <a:r>
              <a:rPr lang="es-ES" sz="2700" dirty="0"/>
              <a:t> A  </a:t>
            </a:r>
            <a:r>
              <a:rPr lang="es-ES" sz="2700" dirty="0">
                <a:sym typeface="Symbol" panose="05050102010706020507" pitchFamily="18" charset="2"/>
              </a:rPr>
              <a:t></a:t>
            </a:r>
            <a:r>
              <a:rPr lang="es-ES" sz="2700" dirty="0"/>
              <a:t>  0,653</a:t>
            </a:r>
            <a:r>
              <a:rPr lang="es-ES" sz="2700" u="dbl" dirty="0"/>
              <a:t>8</a:t>
            </a:r>
            <a:r>
              <a:rPr lang="es-ES" sz="2700" dirty="0"/>
              <a:t>.</a:t>
            </a:r>
          </a:p>
          <a:p>
            <a:pPr marL="0" indent="0" algn="just">
              <a:lnSpc>
                <a:spcPct val="150000"/>
              </a:lnSpc>
              <a:spcBef>
                <a:spcPts val="0"/>
              </a:spcBef>
              <a:buFont typeface="Wingdings 2" panose="05020102010507070707" pitchFamily="18" charset="2"/>
              <a:buNone/>
              <a:defRPr/>
            </a:pPr>
            <a:endParaRPr lang="es-CL" sz="2700" dirty="0"/>
          </a:p>
          <a:p>
            <a:pPr marL="273050" lvl="4" indent="-273050" algn="just">
              <a:lnSpc>
                <a:spcPct val="150000"/>
              </a:lnSpc>
              <a:buFont typeface="Wingdings 2" panose="05020102010507070707" pitchFamily="18" charset="2"/>
              <a:buChar char=""/>
              <a:defRPr/>
            </a:pPr>
            <a:r>
              <a:rPr lang="es-ES" sz="2700" b="1" u="sng" dirty="0"/>
              <a:t>CASO III</a:t>
            </a:r>
            <a:r>
              <a:rPr lang="es-ES" sz="2700" b="1" dirty="0"/>
              <a:t>: </a:t>
            </a:r>
            <a:r>
              <a:rPr lang="es-ES" sz="2700" dirty="0"/>
              <a:t>Cuando se solicita aproximar a la cifra “n”, si el primer dígito </a:t>
            </a:r>
            <a:r>
              <a:rPr lang="es-ES" sz="2700" u="sng" dirty="0"/>
              <a:t>despreciado</a:t>
            </a:r>
            <a:r>
              <a:rPr lang="es-ES" sz="2700" dirty="0"/>
              <a:t> es </a:t>
            </a:r>
            <a:r>
              <a:rPr lang="es-ES" sz="2700" u="sng" dirty="0"/>
              <a:t>exactamente 5</a:t>
            </a:r>
            <a:r>
              <a:rPr lang="es-ES" sz="2700" dirty="0"/>
              <a:t> y le siguen otros </a:t>
            </a:r>
            <a:r>
              <a:rPr lang="es-ES" sz="2700" b="1" dirty="0"/>
              <a:t>distintos de cero</a:t>
            </a:r>
            <a:r>
              <a:rPr lang="es-ES" sz="2700" dirty="0"/>
              <a:t> entre los despreciados, debe aumentarse en “1” (uno) el digito ubicado en la posición “n”. Ej. Redondear a la cifra de la milésima el número 3,4925341:</a:t>
            </a:r>
            <a:endParaRPr lang="es-CL" sz="2700" dirty="0"/>
          </a:p>
          <a:p>
            <a:pPr>
              <a:buFont typeface="Wingdings 2" panose="05020102010507070707" pitchFamily="18" charset="2"/>
              <a:buChar char=""/>
              <a:defRPr/>
            </a:pPr>
            <a:r>
              <a:rPr lang="es-ES" sz="2700" dirty="0"/>
              <a:t> R = 3,49</a:t>
            </a:r>
            <a:r>
              <a:rPr lang="es-ES" sz="2700" u="dbl" dirty="0"/>
              <a:t>2</a:t>
            </a:r>
            <a:r>
              <a:rPr lang="es-ES" sz="2700" u="sng" dirty="0"/>
              <a:t>5341</a:t>
            </a:r>
            <a:r>
              <a:rPr lang="es-ES" sz="2700" dirty="0"/>
              <a:t>.</a:t>
            </a:r>
            <a:endParaRPr lang="es-CL" sz="2700" dirty="0"/>
          </a:p>
          <a:p>
            <a:pPr>
              <a:buFont typeface="Wingdings 2" panose="05020102010507070707" pitchFamily="18" charset="2"/>
              <a:buChar char=""/>
              <a:defRPr/>
            </a:pPr>
            <a:r>
              <a:rPr lang="es-ES" sz="2700" dirty="0"/>
              <a:t> R </a:t>
            </a:r>
            <a:r>
              <a:rPr lang="es-ES" sz="2700" dirty="0">
                <a:sym typeface="Symbol" panose="05050102010706020507" pitchFamily="18" charset="2"/>
              </a:rPr>
              <a:t></a:t>
            </a:r>
            <a:r>
              <a:rPr lang="es-ES" sz="2700" dirty="0"/>
              <a:t>   3,49</a:t>
            </a:r>
            <a:r>
              <a:rPr lang="es-ES" sz="2700" u="dbl" dirty="0"/>
              <a:t>3</a:t>
            </a:r>
            <a:r>
              <a:rPr lang="es-ES" sz="2700" dirty="0"/>
              <a:t>.</a:t>
            </a:r>
            <a:endParaRPr lang="es-CL" sz="2700" dirty="0"/>
          </a:p>
          <a:p>
            <a:endParaRPr lang="es-CL" dirty="0"/>
          </a:p>
        </p:txBody>
      </p:sp>
    </p:spTree>
    <p:extLst>
      <p:ext uri="{BB962C8B-B14F-4D97-AF65-F5344CB8AC3E}">
        <p14:creationId xmlns:p14="http://schemas.microsoft.com/office/powerpoint/2010/main" val="3932473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8" dur="2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4" dur="2000"/>
                                        <p:tgtEl>
                                          <p:spTgt spid="3">
                                            <p:txEl>
                                              <p:pRg st="4" end="4"/>
                                            </p:txEl>
                                          </p:spTgt>
                                        </p:tgtEl>
                                      </p:cBhvr>
                                    </p:animEffect>
                                  </p:childTnLst>
                                </p:cTn>
                              </p:par>
                              <p:par>
                                <p:cTn id="25" presetID="1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20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28" dur="2000"/>
                                        <p:tgtEl>
                                          <p:spTgt spid="3">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4"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20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4"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9A5996FF-FAF0-1243-95AC-2DC4E014F979}"/>
              </a:ext>
            </a:extLst>
          </p:cNvPr>
          <p:cNvSpPr>
            <a:spLocks noGrp="1"/>
          </p:cNvSpPr>
          <p:nvPr>
            <p:ph idx="1"/>
          </p:nvPr>
        </p:nvSpPr>
        <p:spPr>
          <a:xfrm>
            <a:off x="566738" y="696911"/>
            <a:ext cx="10515600" cy="5618163"/>
          </a:xfrm>
        </p:spPr>
        <p:txBody>
          <a:bodyPr/>
          <a:lstStyle/>
          <a:p>
            <a:pPr marL="273050" lvl="4" indent="-273050" algn="just">
              <a:lnSpc>
                <a:spcPct val="150000"/>
              </a:lnSpc>
              <a:spcBef>
                <a:spcPts val="0"/>
              </a:spcBef>
              <a:buFont typeface="Wingdings 2" panose="05020102010507070707" pitchFamily="18" charset="2"/>
              <a:buChar char=""/>
              <a:defRPr/>
            </a:pPr>
            <a:r>
              <a:rPr lang="es-ES" sz="2100" b="1" u="sng" dirty="0"/>
              <a:t>CASO IV</a:t>
            </a:r>
            <a:r>
              <a:rPr lang="es-ES" sz="2100" b="1" dirty="0"/>
              <a:t>: </a:t>
            </a:r>
            <a:r>
              <a:rPr lang="es-ES" sz="2100" dirty="0"/>
              <a:t>Si el primer dígito despreciado, después de la posición “n”, es exactamente 5 y el resto de los despreciados </a:t>
            </a:r>
            <a:r>
              <a:rPr lang="es-ES" sz="2100" b="1" dirty="0"/>
              <a:t>son cero</a:t>
            </a:r>
            <a:r>
              <a:rPr lang="es-ES" sz="2100" dirty="0"/>
              <a:t> debe considerar lo siguiente:</a:t>
            </a:r>
            <a:endParaRPr lang="es-CL" sz="2100" dirty="0"/>
          </a:p>
          <a:p>
            <a:pPr algn="just">
              <a:lnSpc>
                <a:spcPct val="150000"/>
              </a:lnSpc>
              <a:spcBef>
                <a:spcPts val="0"/>
              </a:spcBef>
              <a:buFont typeface="Wingdings 2" panose="05020102010507070707" pitchFamily="18" charset="2"/>
              <a:buChar char=""/>
              <a:defRPr/>
            </a:pPr>
            <a:r>
              <a:rPr lang="es-ES" sz="2100" dirty="0"/>
              <a:t>Si el dígito </a:t>
            </a:r>
            <a:r>
              <a:rPr lang="es-ES" sz="2100" u="sng" dirty="0"/>
              <a:t>conservado</a:t>
            </a:r>
            <a:r>
              <a:rPr lang="es-ES" sz="2100" dirty="0"/>
              <a:t> (posición “n”) </a:t>
            </a:r>
            <a:r>
              <a:rPr lang="es-ES" sz="2100" u="sng" dirty="0"/>
              <a:t>es par</a:t>
            </a:r>
            <a:r>
              <a:rPr lang="es-ES" sz="2100" dirty="0"/>
              <a:t>, éste se deja tal como está. Ej. Redondear a la cifra de la milésima el número 3,492</a:t>
            </a:r>
            <a:r>
              <a:rPr lang="es-ES" sz="2100" b="1" dirty="0"/>
              <a:t>5</a:t>
            </a:r>
            <a:r>
              <a:rPr lang="es-ES" sz="2100" dirty="0"/>
              <a:t>00: </a:t>
            </a:r>
            <a:endParaRPr lang="es-CL" sz="2100" dirty="0"/>
          </a:p>
          <a:p>
            <a:pPr algn="just">
              <a:lnSpc>
                <a:spcPct val="150000"/>
              </a:lnSpc>
              <a:spcBef>
                <a:spcPts val="0"/>
              </a:spcBef>
              <a:buFont typeface="Wingdings 2" panose="05020102010507070707" pitchFamily="18" charset="2"/>
              <a:buChar char=""/>
              <a:defRPr/>
            </a:pPr>
            <a:r>
              <a:rPr lang="es-ES" sz="2100" dirty="0"/>
              <a:t> P = 3,49</a:t>
            </a:r>
            <a:r>
              <a:rPr lang="es-ES" sz="2100" u="dbl" dirty="0"/>
              <a:t>2</a:t>
            </a:r>
            <a:r>
              <a:rPr lang="es-ES" sz="2100" b="1" u="sng" dirty="0"/>
              <a:t>5</a:t>
            </a:r>
            <a:r>
              <a:rPr lang="es-ES" sz="2100" u="sng" dirty="0"/>
              <a:t>00</a:t>
            </a:r>
            <a:endParaRPr lang="es-CL" sz="2100" dirty="0"/>
          </a:p>
          <a:p>
            <a:pPr algn="just">
              <a:lnSpc>
                <a:spcPct val="150000"/>
              </a:lnSpc>
              <a:spcBef>
                <a:spcPts val="0"/>
              </a:spcBef>
              <a:buFont typeface="Wingdings 2" panose="05020102010507070707" pitchFamily="18" charset="2"/>
              <a:buChar char=""/>
              <a:defRPr/>
            </a:pPr>
            <a:r>
              <a:rPr lang="es-ES" sz="2100" dirty="0"/>
              <a:t> P </a:t>
            </a:r>
            <a:r>
              <a:rPr lang="es-ES" sz="2100" dirty="0">
                <a:sym typeface="Symbol" panose="05050102010706020507" pitchFamily="18" charset="2"/>
              </a:rPr>
              <a:t></a:t>
            </a:r>
            <a:r>
              <a:rPr lang="es-ES" sz="2100" dirty="0"/>
              <a:t> 3,49</a:t>
            </a:r>
            <a:r>
              <a:rPr lang="es-ES" sz="2100" u="dbl" dirty="0"/>
              <a:t>2</a:t>
            </a:r>
            <a:r>
              <a:rPr lang="es-ES" sz="2100" dirty="0"/>
              <a:t>.</a:t>
            </a:r>
            <a:endParaRPr lang="es-CL" sz="2100" dirty="0"/>
          </a:p>
          <a:p>
            <a:pPr algn="just">
              <a:lnSpc>
                <a:spcPct val="150000"/>
              </a:lnSpc>
              <a:spcBef>
                <a:spcPts val="0"/>
              </a:spcBef>
              <a:buFont typeface="Wingdings 2" panose="05020102010507070707" pitchFamily="18" charset="2"/>
              <a:buChar char=""/>
              <a:defRPr/>
            </a:pPr>
            <a:r>
              <a:rPr lang="es-ES" sz="2100" dirty="0"/>
              <a:t>Si el último dígito </a:t>
            </a:r>
            <a:r>
              <a:rPr lang="es-ES" sz="2100" u="sng" dirty="0"/>
              <a:t>conservado</a:t>
            </a:r>
            <a:r>
              <a:rPr lang="es-ES" sz="2100" dirty="0"/>
              <a:t> (posición “n”) </a:t>
            </a:r>
            <a:r>
              <a:rPr lang="es-ES" sz="2100" u="sng" dirty="0"/>
              <a:t>es impar</a:t>
            </a:r>
            <a:r>
              <a:rPr lang="es-ES" sz="2100" dirty="0"/>
              <a:t>, éste se incrementa en una unidad. Ej. Redondear a la cifra de la milésima el número 3,493</a:t>
            </a:r>
            <a:r>
              <a:rPr lang="es-ES" sz="2100" b="1" dirty="0"/>
              <a:t>5</a:t>
            </a:r>
            <a:r>
              <a:rPr lang="es-ES" sz="2100" dirty="0"/>
              <a:t>0:</a:t>
            </a:r>
            <a:endParaRPr lang="es-CL" sz="2100" dirty="0"/>
          </a:p>
          <a:p>
            <a:pPr>
              <a:buFont typeface="Wingdings 2" panose="05020102010507070707" pitchFamily="18" charset="2"/>
              <a:buChar char=""/>
              <a:defRPr/>
            </a:pPr>
            <a:r>
              <a:rPr lang="es-ES" sz="2100" dirty="0"/>
              <a:t> D = 3,49</a:t>
            </a:r>
            <a:r>
              <a:rPr lang="es-ES" sz="2100" u="dbl" dirty="0"/>
              <a:t>3</a:t>
            </a:r>
            <a:r>
              <a:rPr lang="es-ES" sz="2100" b="1" u="sng" dirty="0"/>
              <a:t>5</a:t>
            </a:r>
            <a:r>
              <a:rPr lang="es-ES" sz="2100" u="sng" dirty="0"/>
              <a:t>0</a:t>
            </a:r>
            <a:endParaRPr lang="es-CL" sz="2100" dirty="0"/>
          </a:p>
          <a:p>
            <a:pPr>
              <a:buFont typeface="Wingdings 2" panose="05020102010507070707" pitchFamily="18" charset="2"/>
              <a:buChar char=""/>
              <a:defRPr/>
            </a:pPr>
            <a:r>
              <a:rPr lang="es-ES" sz="2100" dirty="0"/>
              <a:t> D </a:t>
            </a:r>
            <a:r>
              <a:rPr lang="es-ES" sz="2100" dirty="0">
                <a:sym typeface="Symbol" panose="05050102010706020507" pitchFamily="18" charset="2"/>
              </a:rPr>
              <a:t></a:t>
            </a:r>
            <a:r>
              <a:rPr lang="es-ES" sz="2100" dirty="0"/>
              <a:t> 3,49</a:t>
            </a:r>
            <a:r>
              <a:rPr lang="es-ES" sz="2100" u="dbl" dirty="0"/>
              <a:t>4</a:t>
            </a:r>
            <a:r>
              <a:rPr lang="es-ES" sz="2100" dirty="0"/>
              <a:t>. </a:t>
            </a:r>
            <a:endParaRPr lang="es-CL" sz="2100" dirty="0"/>
          </a:p>
          <a:p>
            <a:endParaRPr lang="es-CL" dirty="0"/>
          </a:p>
        </p:txBody>
      </p:sp>
    </p:spTree>
    <p:extLst>
      <p:ext uri="{BB962C8B-B14F-4D97-AF65-F5344CB8AC3E}">
        <p14:creationId xmlns:p14="http://schemas.microsoft.com/office/powerpoint/2010/main" val="4255934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2000" fill="hold"/>
                                        <p:tgtEl>
                                          <p:spTgt spid="3">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20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8"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70E7C03-F57F-3E4C-A2B4-A06FB9F0E640}"/>
              </a:ext>
            </a:extLst>
          </p:cNvPr>
          <p:cNvSpPr>
            <a:spLocks noGrp="1"/>
          </p:cNvSpPr>
          <p:nvPr>
            <p:ph idx="1"/>
          </p:nvPr>
        </p:nvSpPr>
        <p:spPr>
          <a:xfrm>
            <a:off x="838200" y="700088"/>
            <a:ext cx="10515600" cy="5476875"/>
          </a:xfrm>
        </p:spPr>
        <p:txBody>
          <a:bodyPr>
            <a:normAutofit lnSpcReduction="10000"/>
          </a:bodyPr>
          <a:lstStyle/>
          <a:p>
            <a:pPr marL="273050" lvl="4" indent="-185738" algn="just">
              <a:lnSpc>
                <a:spcPct val="150000"/>
              </a:lnSpc>
              <a:spcBef>
                <a:spcPct val="0"/>
              </a:spcBef>
              <a:tabLst>
                <a:tab pos="273050" algn="l"/>
              </a:tabLst>
            </a:pPr>
            <a:r>
              <a:rPr lang="es-ES" altLang="es-CL" sz="2100" b="1" u="sng" dirty="0"/>
              <a:t>CASO V</a:t>
            </a:r>
            <a:r>
              <a:rPr lang="es-ES" altLang="es-CL" sz="2100" b="1" dirty="0"/>
              <a:t>: </a:t>
            </a:r>
            <a:r>
              <a:rPr lang="es-ES" altLang="es-CL" sz="2100" dirty="0"/>
              <a:t>Cuando se aproxima una cantidad que tiene cifras decimales a una cantidad con “cero” cifras decimales (sólo con cifras enteras), debe colocarse una “coma: </a:t>
            </a:r>
            <a:r>
              <a:rPr lang="es-ES" altLang="es-CL" sz="2100" b="1" dirty="0"/>
              <a:t>,</a:t>
            </a:r>
            <a:r>
              <a:rPr lang="es-ES" altLang="es-CL" sz="2100" dirty="0"/>
              <a:t>” para indicar que se aproximó. “NO DEBE AGREGARLE CEROS”. En general se habla de escribir el número aproximado a la cifra de las unidades. Ej.:</a:t>
            </a:r>
            <a:endParaRPr lang="es-CL" altLang="es-CL" sz="2100" dirty="0"/>
          </a:p>
          <a:p>
            <a:pPr algn="just">
              <a:lnSpc>
                <a:spcPct val="150000"/>
              </a:lnSpc>
              <a:spcBef>
                <a:spcPct val="0"/>
              </a:spcBef>
              <a:tabLst>
                <a:tab pos="273050" algn="l"/>
              </a:tabLst>
            </a:pPr>
            <a:r>
              <a:rPr lang="es-ES" altLang="es-CL" sz="2100" dirty="0"/>
              <a:t> H = 6</a:t>
            </a:r>
            <a:r>
              <a:rPr lang="es-ES" altLang="es-CL" sz="2100" b="1" dirty="0"/>
              <a:t>,</a:t>
            </a:r>
            <a:r>
              <a:rPr lang="es-ES" altLang="es-CL" sz="2100" u="sng" dirty="0"/>
              <a:t>38745</a:t>
            </a:r>
            <a:r>
              <a:rPr lang="es-ES" altLang="es-CL" sz="2100" dirty="0"/>
              <a:t> </a:t>
            </a:r>
          </a:p>
          <a:p>
            <a:pPr algn="just">
              <a:lnSpc>
                <a:spcPct val="150000"/>
              </a:lnSpc>
              <a:spcBef>
                <a:spcPct val="0"/>
              </a:spcBef>
              <a:tabLst>
                <a:tab pos="273050" algn="l"/>
              </a:tabLst>
            </a:pPr>
            <a:r>
              <a:rPr lang="es-ES" altLang="es-CL" sz="2100" dirty="0"/>
              <a:t>H ≈ 6,</a:t>
            </a:r>
            <a:endParaRPr lang="es-CL" altLang="es-CL" sz="2100" dirty="0"/>
          </a:p>
          <a:p>
            <a:pPr algn="just">
              <a:lnSpc>
                <a:spcPct val="150000"/>
              </a:lnSpc>
              <a:spcBef>
                <a:spcPct val="0"/>
              </a:spcBef>
              <a:tabLst>
                <a:tab pos="273050" algn="l"/>
              </a:tabLst>
            </a:pPr>
            <a:r>
              <a:rPr lang="es-ES" altLang="es-CL" sz="2100" dirty="0"/>
              <a:t> E = 4</a:t>
            </a:r>
            <a:r>
              <a:rPr lang="es-ES" altLang="es-CL" sz="2100" b="1" dirty="0"/>
              <a:t>,</a:t>
            </a:r>
            <a:r>
              <a:rPr lang="es-ES" altLang="es-CL" sz="2100" u="sng" dirty="0"/>
              <a:t>78543</a:t>
            </a:r>
          </a:p>
          <a:p>
            <a:pPr algn="just">
              <a:lnSpc>
                <a:spcPct val="150000"/>
              </a:lnSpc>
              <a:spcBef>
                <a:spcPct val="0"/>
              </a:spcBef>
              <a:tabLst>
                <a:tab pos="273050" algn="l"/>
              </a:tabLst>
            </a:pPr>
            <a:r>
              <a:rPr lang="es-ES" altLang="es-CL" sz="2100" dirty="0"/>
              <a:t>E ≈ 5</a:t>
            </a:r>
            <a:r>
              <a:rPr lang="es-ES" altLang="es-CL" sz="2100" b="1" dirty="0"/>
              <a:t>,</a:t>
            </a:r>
            <a:endParaRPr lang="es-CL" altLang="es-CL" sz="2100" dirty="0"/>
          </a:p>
          <a:p>
            <a:pPr algn="just">
              <a:lnSpc>
                <a:spcPct val="150000"/>
              </a:lnSpc>
              <a:spcBef>
                <a:spcPct val="0"/>
              </a:spcBef>
              <a:tabLst>
                <a:tab pos="273050" algn="l"/>
              </a:tabLst>
            </a:pPr>
            <a:r>
              <a:rPr lang="es-ES" altLang="es-CL" sz="2100" dirty="0"/>
              <a:t> K = 0</a:t>
            </a:r>
            <a:r>
              <a:rPr lang="es-ES" altLang="es-CL" sz="2100" b="1" dirty="0"/>
              <a:t>,</a:t>
            </a:r>
            <a:r>
              <a:rPr lang="es-ES" altLang="es-CL" sz="2100" u="sng" dirty="0"/>
              <a:t>43</a:t>
            </a:r>
          </a:p>
          <a:p>
            <a:pPr algn="just">
              <a:lnSpc>
                <a:spcPct val="150000"/>
              </a:lnSpc>
              <a:spcBef>
                <a:spcPct val="0"/>
              </a:spcBef>
              <a:tabLst>
                <a:tab pos="273050" algn="l"/>
              </a:tabLst>
            </a:pPr>
            <a:r>
              <a:rPr lang="es-ES" altLang="es-CL" sz="2100" dirty="0"/>
              <a:t>K ≈ 0</a:t>
            </a:r>
            <a:r>
              <a:rPr lang="es-ES" altLang="es-CL" sz="2100" b="1" dirty="0"/>
              <a:t>,</a:t>
            </a:r>
            <a:endParaRPr lang="es-CL" altLang="es-CL" sz="2100" dirty="0"/>
          </a:p>
          <a:p>
            <a:pPr algn="just">
              <a:lnSpc>
                <a:spcPct val="150000"/>
              </a:lnSpc>
              <a:spcBef>
                <a:spcPct val="0"/>
              </a:spcBef>
              <a:tabLst>
                <a:tab pos="273050" algn="l"/>
              </a:tabLst>
            </a:pPr>
            <a:r>
              <a:rPr lang="es-ES" altLang="es-CL" sz="2100" dirty="0"/>
              <a:t>S = 0</a:t>
            </a:r>
            <a:r>
              <a:rPr lang="es-ES" altLang="es-CL" sz="2100" b="1" dirty="0"/>
              <a:t>,</a:t>
            </a:r>
            <a:r>
              <a:rPr lang="es-ES" altLang="es-CL" sz="2100" u="sng" dirty="0"/>
              <a:t>63</a:t>
            </a:r>
          </a:p>
          <a:p>
            <a:pPr algn="just">
              <a:lnSpc>
                <a:spcPct val="150000"/>
              </a:lnSpc>
              <a:spcBef>
                <a:spcPct val="0"/>
              </a:spcBef>
              <a:tabLst>
                <a:tab pos="273050" algn="l"/>
              </a:tabLst>
            </a:pPr>
            <a:r>
              <a:rPr lang="es-ES" altLang="es-CL" sz="2100" dirty="0"/>
              <a:t>S ≈ 1</a:t>
            </a:r>
            <a:r>
              <a:rPr lang="es-ES" altLang="es-CL" sz="2100" b="1" dirty="0"/>
              <a:t>,</a:t>
            </a:r>
            <a:endParaRPr lang="es-CL" altLang="es-CL" sz="2100" dirty="0"/>
          </a:p>
          <a:p>
            <a:endParaRPr lang="es-CL" dirty="0"/>
          </a:p>
        </p:txBody>
      </p:sp>
    </p:spTree>
    <p:extLst>
      <p:ext uri="{BB962C8B-B14F-4D97-AF65-F5344CB8AC3E}">
        <p14:creationId xmlns:p14="http://schemas.microsoft.com/office/powerpoint/2010/main" val="3328690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par>
                                <p:cTn id="15" presetID="1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8" dur="2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4" dur="2000"/>
                                        <p:tgtEl>
                                          <p:spTgt spid="3">
                                            <p:txEl>
                                              <p:pRg st="3" end="3"/>
                                            </p:txEl>
                                          </p:spTgt>
                                        </p:tgtEl>
                                      </p:cBhvr>
                                    </p:animEffect>
                                  </p:childTnLst>
                                </p:cTn>
                              </p:par>
                              <p:par>
                                <p:cTn id="25" presetID="12" presetClass="entr" presetSubtype="4"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8" dur="20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2000" fill="hold"/>
                                        <p:tgtEl>
                                          <p:spTgt spid="3">
                                            <p:txEl>
                                              <p:pRg st="5" end="5"/>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2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2000" fill="hold"/>
                                        <p:tgtEl>
                                          <p:spTgt spid="3">
                                            <p:txEl>
                                              <p:pRg st="7" end="7"/>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20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8" dur="20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4B9B919E-E90B-BF4F-98A7-7B378BA4BB57}"/>
              </a:ext>
            </a:extLst>
          </p:cNvPr>
          <p:cNvSpPr>
            <a:spLocks noGrp="1"/>
          </p:cNvSpPr>
          <p:nvPr>
            <p:ph type="title"/>
          </p:nvPr>
        </p:nvSpPr>
        <p:spPr>
          <a:xfrm>
            <a:off x="457200" y="274638"/>
            <a:ext cx="8229600" cy="1143000"/>
          </a:xfrm>
        </p:spPr>
        <p:txBody>
          <a:bodyPr/>
          <a:lstStyle/>
          <a:p>
            <a:r>
              <a:rPr lang="es-ES" dirty="0"/>
              <a:t>Notación científica</a:t>
            </a:r>
          </a:p>
        </p:txBody>
      </p:sp>
      <p:sp>
        <p:nvSpPr>
          <p:cNvPr id="19" name="CuadroTexto 18">
            <a:extLst>
              <a:ext uri="{FF2B5EF4-FFF2-40B4-BE49-F238E27FC236}">
                <a16:creationId xmlns:a16="http://schemas.microsoft.com/office/drawing/2014/main" id="{63C53141-C5EA-C542-888F-8EE04F5ED7B7}"/>
              </a:ext>
            </a:extLst>
          </p:cNvPr>
          <p:cNvSpPr txBox="1"/>
          <p:nvPr/>
        </p:nvSpPr>
        <p:spPr>
          <a:xfrm>
            <a:off x="445957" y="1162878"/>
            <a:ext cx="11288843" cy="2343655"/>
          </a:xfrm>
          <a:prstGeom prst="rect">
            <a:avLst/>
          </a:prstGeom>
          <a:noFill/>
        </p:spPr>
        <p:txBody>
          <a:bodyPr wrap="square" rtlCol="0">
            <a:spAutoFit/>
          </a:bodyPr>
          <a:lstStyle/>
          <a:p>
            <a:pPr algn="just">
              <a:lnSpc>
                <a:spcPct val="150000"/>
              </a:lnSpc>
            </a:pPr>
            <a:r>
              <a:rPr lang="es-ES" sz="2000" dirty="0">
                <a:latin typeface="Arial" panose="020B0604020202020204" pitchFamily="34" charset="0"/>
                <a:cs typeface="Arial" panose="020B0604020202020204" pitchFamily="34" charset="0"/>
              </a:rPr>
              <a:t>Si bien nuestro sistema de numeración moderno hace que sea más fácil escribir números grandes que el sistema egipcio, escribir números muy grandes y muy pequeños puede ser engorroso, por lo que los científicos usan la notación científica como una forma de escribir números muy grandes o muy pequeños de una manera mucho más concisa, de tal manera que facilita el trabajo con estos números.</a:t>
            </a:r>
            <a:endParaRPr lang="es-ES_tradnl" sz="2000" dirty="0">
              <a:latin typeface="Arial" panose="020B0604020202020204" pitchFamily="34" charset="0"/>
              <a:cs typeface="Arial" panose="020B0604020202020204" pitchFamily="34" charset="0"/>
            </a:endParaRPr>
          </a:p>
        </p:txBody>
      </p:sp>
      <p:sp>
        <p:nvSpPr>
          <p:cNvPr id="20" name="CuadroTexto 19">
            <a:extLst>
              <a:ext uri="{FF2B5EF4-FFF2-40B4-BE49-F238E27FC236}">
                <a16:creationId xmlns:a16="http://schemas.microsoft.com/office/drawing/2014/main" id="{44423CE7-7DB9-DC4D-AF8A-79C6937F4559}"/>
              </a:ext>
            </a:extLst>
          </p:cNvPr>
          <p:cNvSpPr txBox="1"/>
          <p:nvPr/>
        </p:nvSpPr>
        <p:spPr>
          <a:xfrm>
            <a:off x="3447824" y="3497616"/>
            <a:ext cx="5230919" cy="584775"/>
          </a:xfrm>
          <a:prstGeom prst="rect">
            <a:avLst/>
          </a:prstGeom>
          <a:noFill/>
        </p:spPr>
        <p:txBody>
          <a:bodyPr wrap="none" rtlCol="0">
            <a:spAutoFit/>
          </a:bodyPr>
          <a:lstStyle/>
          <a:p>
            <a:r>
              <a:rPr lang="es-ES" sz="3200" dirty="0">
                <a:solidFill>
                  <a:srgbClr val="008000"/>
                </a:solidFill>
                <a:latin typeface="Arial"/>
                <a:cs typeface="Arial"/>
              </a:rPr>
              <a:t>0,000000012  = 1,20</a:t>
            </a:r>
            <a:r>
              <a:rPr lang="es-ES" sz="3200" dirty="0">
                <a:latin typeface="Arial"/>
                <a:cs typeface="Arial"/>
              </a:rPr>
              <a:t> x </a:t>
            </a:r>
            <a:r>
              <a:rPr lang="es-ES" sz="3200" dirty="0">
                <a:solidFill>
                  <a:srgbClr val="FF0000"/>
                </a:solidFill>
                <a:latin typeface="Arial"/>
                <a:cs typeface="Arial"/>
              </a:rPr>
              <a:t>10</a:t>
            </a:r>
            <a:r>
              <a:rPr lang="es-ES" sz="3200" baseline="30000" dirty="0">
                <a:solidFill>
                  <a:srgbClr val="FF0000"/>
                </a:solidFill>
                <a:latin typeface="Arial"/>
                <a:cs typeface="Arial"/>
              </a:rPr>
              <a:t>-8</a:t>
            </a:r>
            <a:r>
              <a:rPr lang="es-ES" sz="3200" baseline="30000" dirty="0">
                <a:latin typeface="Arial"/>
                <a:cs typeface="Arial"/>
              </a:rPr>
              <a:t> </a:t>
            </a:r>
            <a:r>
              <a:rPr lang="es-ES" sz="2000" dirty="0">
                <a:latin typeface="Arial"/>
                <a:cs typeface="Arial"/>
              </a:rPr>
              <a:t> </a:t>
            </a:r>
          </a:p>
        </p:txBody>
      </p:sp>
      <p:sp>
        <p:nvSpPr>
          <p:cNvPr id="21" name="CuadroTexto 20">
            <a:extLst>
              <a:ext uri="{FF2B5EF4-FFF2-40B4-BE49-F238E27FC236}">
                <a16:creationId xmlns:a16="http://schemas.microsoft.com/office/drawing/2014/main" id="{CD0E1AC3-9FEE-F54C-8E1C-14C8550C0199}"/>
              </a:ext>
            </a:extLst>
          </p:cNvPr>
          <p:cNvSpPr txBox="1"/>
          <p:nvPr/>
        </p:nvSpPr>
        <p:spPr>
          <a:xfrm>
            <a:off x="3162635" y="4418389"/>
            <a:ext cx="6713897" cy="584776"/>
          </a:xfrm>
          <a:prstGeom prst="rect">
            <a:avLst/>
          </a:prstGeom>
          <a:noFill/>
        </p:spPr>
        <p:txBody>
          <a:bodyPr wrap="none" rtlCol="0">
            <a:spAutoFit/>
          </a:bodyPr>
          <a:lstStyle/>
          <a:p>
            <a:r>
              <a:rPr lang="es-ES" sz="3200" dirty="0">
                <a:solidFill>
                  <a:srgbClr val="008000"/>
                </a:solidFill>
                <a:latin typeface="Arial"/>
                <a:cs typeface="Arial"/>
              </a:rPr>
              <a:t>29900000000000 m = 2,99</a:t>
            </a:r>
            <a:r>
              <a:rPr lang="es-ES" sz="3200" dirty="0">
                <a:latin typeface="Arial"/>
                <a:cs typeface="Arial"/>
              </a:rPr>
              <a:t> x </a:t>
            </a:r>
            <a:r>
              <a:rPr lang="es-ES" sz="3200" dirty="0">
                <a:solidFill>
                  <a:srgbClr val="FF0000"/>
                </a:solidFill>
                <a:latin typeface="Arial"/>
                <a:cs typeface="Arial"/>
              </a:rPr>
              <a:t>10</a:t>
            </a:r>
            <a:r>
              <a:rPr lang="es-ES" sz="3200" baseline="30000" dirty="0">
                <a:solidFill>
                  <a:srgbClr val="FF0000"/>
                </a:solidFill>
                <a:latin typeface="Arial"/>
                <a:cs typeface="Arial"/>
              </a:rPr>
              <a:t>13</a:t>
            </a:r>
            <a:r>
              <a:rPr lang="es-ES" sz="3200" baseline="30000" dirty="0">
                <a:latin typeface="Arial"/>
                <a:cs typeface="Arial"/>
              </a:rPr>
              <a:t> </a:t>
            </a:r>
            <a:r>
              <a:rPr lang="es-ES" sz="3200" dirty="0">
                <a:solidFill>
                  <a:srgbClr val="000090"/>
                </a:solidFill>
                <a:latin typeface="Arial"/>
                <a:cs typeface="Arial"/>
              </a:rPr>
              <a:t>m</a:t>
            </a:r>
            <a:r>
              <a:rPr lang="es-ES" sz="2000" dirty="0">
                <a:latin typeface="Arial"/>
                <a:cs typeface="Arial"/>
              </a:rPr>
              <a:t> </a:t>
            </a:r>
          </a:p>
        </p:txBody>
      </p:sp>
      <p:sp>
        <p:nvSpPr>
          <p:cNvPr id="2" name="CuadroTexto 1">
            <a:extLst>
              <a:ext uri="{FF2B5EF4-FFF2-40B4-BE49-F238E27FC236}">
                <a16:creationId xmlns:a16="http://schemas.microsoft.com/office/drawing/2014/main" id="{2074D750-CE28-FC58-4DF6-0AE41D413CD6}"/>
              </a:ext>
            </a:extLst>
          </p:cNvPr>
          <p:cNvSpPr txBox="1"/>
          <p:nvPr/>
        </p:nvSpPr>
        <p:spPr>
          <a:xfrm>
            <a:off x="1318190" y="6260196"/>
            <a:ext cx="5320752" cy="646331"/>
          </a:xfrm>
          <a:prstGeom prst="rect">
            <a:avLst/>
          </a:prstGeom>
          <a:noFill/>
        </p:spPr>
        <p:txBody>
          <a:bodyPr wrap="none" rtlCol="0">
            <a:spAutoFit/>
          </a:bodyPr>
          <a:lstStyle/>
          <a:p>
            <a:r>
              <a:rPr lang="es-ES_tradnl" sz="1800" u="sng" dirty="0">
                <a:solidFill>
                  <a:srgbClr val="000000"/>
                </a:solidFill>
                <a:effectLst/>
                <a:latin typeface="Arial" panose="020B0604020202020204" pitchFamily="34" charset="0"/>
                <a:ea typeface="Calibri" panose="020F0502020204030204" pitchFamily="34" charset="0"/>
                <a:hlinkClick r:id="rId2"/>
              </a:rPr>
              <a:t>https://www.youtube.com/watch?v=7WhRJV_bAiE</a:t>
            </a:r>
            <a:endParaRPr lang="es-CL" sz="1800" dirty="0">
              <a:solidFill>
                <a:srgbClr val="000000"/>
              </a:solidFill>
              <a:effectLst/>
              <a:latin typeface="Arial" panose="020B0604020202020204" pitchFamily="34" charset="0"/>
              <a:ea typeface="Calibri" panose="020F0502020204030204" pitchFamily="34" charset="0"/>
            </a:endParaRPr>
          </a:p>
          <a:p>
            <a:endParaRPr lang="es-CL" dirty="0"/>
          </a:p>
        </p:txBody>
      </p:sp>
    </p:spTree>
    <p:extLst>
      <p:ext uri="{BB962C8B-B14F-4D97-AF65-F5344CB8AC3E}">
        <p14:creationId xmlns:p14="http://schemas.microsoft.com/office/powerpoint/2010/main" val="387956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ppt_y</p:attrName>
                                        </p:attrNameLst>
                                      </p:cBhvr>
                                      <p:tavLst>
                                        <p:tav tm="0">
                                          <p:val>
                                            <p:strVal val="#ppt_y+#ppt_h*1.125000"/>
                                          </p:val>
                                        </p:tav>
                                        <p:tav tm="100000">
                                          <p:val>
                                            <p:strVal val="#ppt_y"/>
                                          </p:val>
                                        </p:tav>
                                      </p:tavLst>
                                    </p:anim>
                                    <p:animEffect transition="in" filter="wipe(up)">
                                      <p:cBhvr>
                                        <p:cTn id="8" dur="500"/>
                                        <p:tgtEl>
                                          <p:spTgt spid="19"/>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 calcmode="lin" valueType="num">
                                      <p:cBhvr additive="base">
                                        <p:cTn id="13" dur="500"/>
                                        <p:tgtEl>
                                          <p:spTgt spid="20">
                                            <p:txEl>
                                              <p:pRg st="0" end="0"/>
                                            </p:txEl>
                                          </p:spTgt>
                                        </p:tgtEl>
                                        <p:attrNameLst>
                                          <p:attrName>ppt_y</p:attrName>
                                        </p:attrNameLst>
                                      </p:cBhvr>
                                      <p:tavLst>
                                        <p:tav tm="0">
                                          <p:val>
                                            <p:strVal val="#ppt_y+#ppt_h*1.125000"/>
                                          </p:val>
                                        </p:tav>
                                        <p:tav tm="100000">
                                          <p:val>
                                            <p:strVal val="#ppt_y"/>
                                          </p:val>
                                        </p:tav>
                                      </p:tavLst>
                                    </p:anim>
                                    <p:animEffect transition="in" filter="wipe(up)">
                                      <p:cBhvr>
                                        <p:cTn id="14" dur="500"/>
                                        <p:tgtEl>
                                          <p:spTgt spid="20">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ppt_x"/>
                                          </p:val>
                                        </p:tav>
                                        <p:tav tm="100000">
                                          <p:val>
                                            <p:strVal val="#ppt_x"/>
                                          </p:val>
                                        </p:tav>
                                      </p:tavLst>
                                    </p:anim>
                                    <p:anim calcmode="lin" valueType="num">
                                      <p:cBhvr additive="base">
                                        <p:cTn id="2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ppt_x"/>
                                          </p:val>
                                        </p:tav>
                                        <p:tav tm="100000">
                                          <p:val>
                                            <p:strVal val="#ppt_x"/>
                                          </p:val>
                                        </p:tav>
                                      </p:tavLst>
                                    </p:anim>
                                    <p:anim calcmode="lin" valueType="num">
                                      <p:cBhvr additive="base">
                                        <p:cTn id="2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1"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1082F044-D1F5-634F-8680-6B4E5C73E88D}"/>
              </a:ext>
            </a:extLst>
          </p:cNvPr>
          <p:cNvSpPr txBox="1"/>
          <p:nvPr/>
        </p:nvSpPr>
        <p:spPr>
          <a:xfrm>
            <a:off x="3912949" y="5454113"/>
            <a:ext cx="3424912" cy="584775"/>
          </a:xfrm>
          <a:prstGeom prst="rect">
            <a:avLst/>
          </a:prstGeom>
          <a:noFill/>
        </p:spPr>
        <p:txBody>
          <a:bodyPr wrap="none" rtlCol="0">
            <a:spAutoFit/>
          </a:bodyPr>
          <a:lstStyle/>
          <a:p>
            <a:r>
              <a:rPr lang="es-ES" sz="3200" dirty="0">
                <a:solidFill>
                  <a:srgbClr val="002060"/>
                </a:solidFill>
                <a:latin typeface="Arial"/>
                <a:cs typeface="Arial"/>
              </a:rPr>
              <a:t>T = 5,25 x 10</a:t>
            </a:r>
            <a:r>
              <a:rPr lang="es-ES" sz="3200" baseline="30000" dirty="0">
                <a:solidFill>
                  <a:srgbClr val="002060"/>
                </a:solidFill>
                <a:latin typeface="Arial"/>
                <a:cs typeface="Arial"/>
              </a:rPr>
              <a:t>4</a:t>
            </a:r>
            <a:r>
              <a:rPr lang="es-ES" sz="3200" dirty="0">
                <a:solidFill>
                  <a:srgbClr val="002060"/>
                </a:solidFill>
                <a:latin typeface="Arial"/>
                <a:cs typeface="Arial"/>
              </a:rPr>
              <a:t> kg</a:t>
            </a:r>
            <a:r>
              <a:rPr lang="es-ES" sz="3200" baseline="30000" dirty="0">
                <a:solidFill>
                  <a:srgbClr val="002060"/>
                </a:solidFill>
                <a:latin typeface="Arial"/>
                <a:cs typeface="Arial"/>
              </a:rPr>
              <a:t> </a:t>
            </a:r>
            <a:r>
              <a:rPr lang="es-ES" sz="2000" dirty="0">
                <a:solidFill>
                  <a:srgbClr val="002060"/>
                </a:solidFill>
                <a:latin typeface="Arial"/>
                <a:cs typeface="Arial"/>
              </a:rPr>
              <a:t> </a:t>
            </a:r>
          </a:p>
        </p:txBody>
      </p:sp>
      <p:sp>
        <p:nvSpPr>
          <p:cNvPr id="8" name="CuadroTexto 7">
            <a:extLst>
              <a:ext uri="{FF2B5EF4-FFF2-40B4-BE49-F238E27FC236}">
                <a16:creationId xmlns:a16="http://schemas.microsoft.com/office/drawing/2014/main" id="{467A0CCD-A0B8-934D-AF65-039CE4DC2F66}"/>
              </a:ext>
            </a:extLst>
          </p:cNvPr>
          <p:cNvSpPr txBox="1"/>
          <p:nvPr/>
        </p:nvSpPr>
        <p:spPr>
          <a:xfrm>
            <a:off x="637082" y="1363213"/>
            <a:ext cx="8368497" cy="707886"/>
          </a:xfrm>
          <a:prstGeom prst="rect">
            <a:avLst/>
          </a:prstGeom>
          <a:noFill/>
        </p:spPr>
        <p:txBody>
          <a:bodyPr wrap="none" rtlCol="0">
            <a:spAutoFit/>
          </a:bodyPr>
          <a:lstStyle/>
          <a:p>
            <a:r>
              <a:rPr lang="es-ES" sz="2000" dirty="0">
                <a:latin typeface="Arial"/>
                <a:cs typeface="Arial"/>
              </a:rPr>
              <a:t>(</a:t>
            </a:r>
            <a:r>
              <a:rPr lang="es-ES" sz="2000" dirty="0">
                <a:solidFill>
                  <a:srgbClr val="008000"/>
                </a:solidFill>
                <a:latin typeface="Arial"/>
                <a:cs typeface="Arial"/>
              </a:rPr>
              <a:t>Número entre 1,00 y 9,99</a:t>
            </a:r>
            <a:r>
              <a:rPr lang="es-ES" sz="2000" dirty="0">
                <a:latin typeface="Arial"/>
                <a:cs typeface="Arial"/>
              </a:rPr>
              <a:t>) x (</a:t>
            </a:r>
            <a:r>
              <a:rPr lang="es-ES" sz="2000" dirty="0">
                <a:solidFill>
                  <a:srgbClr val="FF0000"/>
                </a:solidFill>
                <a:latin typeface="Arial"/>
                <a:cs typeface="Arial"/>
              </a:rPr>
              <a:t>potencia entera de 10</a:t>
            </a:r>
            <a:r>
              <a:rPr lang="es-ES" sz="2000" dirty="0">
                <a:latin typeface="Arial"/>
                <a:cs typeface="Arial"/>
              </a:rPr>
              <a:t>)[</a:t>
            </a:r>
            <a:r>
              <a:rPr lang="es-ES" sz="2000" dirty="0">
                <a:solidFill>
                  <a:srgbClr val="000090"/>
                </a:solidFill>
                <a:latin typeface="Arial"/>
                <a:cs typeface="Arial"/>
              </a:rPr>
              <a:t>unidad de medida</a:t>
            </a:r>
            <a:r>
              <a:rPr lang="es-ES" sz="2000" dirty="0">
                <a:latin typeface="Arial"/>
                <a:cs typeface="Arial"/>
              </a:rPr>
              <a:t>] </a:t>
            </a:r>
          </a:p>
          <a:p>
            <a:endParaRPr lang="es-ES" sz="2000" dirty="0">
              <a:latin typeface="Arial"/>
              <a:cs typeface="Arial"/>
            </a:endParaRPr>
          </a:p>
        </p:txBody>
      </p:sp>
      <p:sp>
        <p:nvSpPr>
          <p:cNvPr id="9" name="CuadroTexto 8">
            <a:extLst>
              <a:ext uri="{FF2B5EF4-FFF2-40B4-BE49-F238E27FC236}">
                <a16:creationId xmlns:a16="http://schemas.microsoft.com/office/drawing/2014/main" id="{06616F9A-9B96-4D42-9FBC-D4E8F65D4EFB}"/>
              </a:ext>
            </a:extLst>
          </p:cNvPr>
          <p:cNvSpPr txBox="1"/>
          <p:nvPr/>
        </p:nvSpPr>
        <p:spPr>
          <a:xfrm>
            <a:off x="3809844" y="2359993"/>
            <a:ext cx="2983509" cy="1323439"/>
          </a:xfrm>
          <a:prstGeom prst="rect">
            <a:avLst/>
          </a:prstGeom>
          <a:noFill/>
        </p:spPr>
        <p:txBody>
          <a:bodyPr wrap="none" rtlCol="0">
            <a:spAutoFit/>
          </a:bodyPr>
          <a:lstStyle/>
          <a:p>
            <a:r>
              <a:rPr lang="es-ES_tradnl" sz="8000" dirty="0">
                <a:solidFill>
                  <a:srgbClr val="FF0000"/>
                </a:solidFill>
              </a:rPr>
              <a:t>a </a:t>
            </a:r>
            <a:r>
              <a:rPr lang="es-ES_tradnl" sz="8000" dirty="0"/>
              <a:t>x </a:t>
            </a:r>
            <a:r>
              <a:rPr lang="es-ES_tradnl" sz="8000" dirty="0">
                <a:solidFill>
                  <a:schemeClr val="accent6">
                    <a:lumMod val="50000"/>
                  </a:schemeClr>
                </a:solidFill>
              </a:rPr>
              <a:t>10</a:t>
            </a:r>
            <a:r>
              <a:rPr lang="es-ES_tradnl" sz="8000" baseline="30000" dirty="0">
                <a:solidFill>
                  <a:srgbClr val="7030A0"/>
                </a:solidFill>
              </a:rPr>
              <a:t>n</a:t>
            </a:r>
            <a:endParaRPr lang="es-ES_tradnl" sz="8000" dirty="0">
              <a:solidFill>
                <a:srgbClr val="7030A0"/>
              </a:solidFill>
            </a:endParaRPr>
          </a:p>
        </p:txBody>
      </p:sp>
      <p:sp>
        <p:nvSpPr>
          <p:cNvPr id="10" name="CuadroTexto 9">
            <a:extLst>
              <a:ext uri="{FF2B5EF4-FFF2-40B4-BE49-F238E27FC236}">
                <a16:creationId xmlns:a16="http://schemas.microsoft.com/office/drawing/2014/main" id="{0A171766-955B-0A46-B93E-BC7294621D5B}"/>
              </a:ext>
            </a:extLst>
          </p:cNvPr>
          <p:cNvSpPr txBox="1"/>
          <p:nvPr/>
        </p:nvSpPr>
        <p:spPr>
          <a:xfrm>
            <a:off x="1261515" y="3852873"/>
            <a:ext cx="1693889" cy="461665"/>
          </a:xfrm>
          <a:prstGeom prst="rect">
            <a:avLst/>
          </a:prstGeom>
          <a:noFill/>
        </p:spPr>
        <p:txBody>
          <a:bodyPr wrap="square" rtlCol="0">
            <a:spAutoFit/>
          </a:bodyPr>
          <a:lstStyle/>
          <a:p>
            <a:r>
              <a:rPr lang="es-ES_tradnl" sz="2400" dirty="0"/>
              <a:t>Coeficiente</a:t>
            </a:r>
            <a:r>
              <a:rPr lang="es-ES_tradnl" dirty="0"/>
              <a:t> </a:t>
            </a:r>
          </a:p>
        </p:txBody>
      </p:sp>
      <p:sp>
        <p:nvSpPr>
          <p:cNvPr id="11" name="CuadroTexto 10">
            <a:extLst>
              <a:ext uri="{FF2B5EF4-FFF2-40B4-BE49-F238E27FC236}">
                <a16:creationId xmlns:a16="http://schemas.microsoft.com/office/drawing/2014/main" id="{55F6BA36-0AEB-1E4E-A3AB-C1E4BC657AA2}"/>
              </a:ext>
            </a:extLst>
          </p:cNvPr>
          <p:cNvSpPr txBox="1"/>
          <p:nvPr/>
        </p:nvSpPr>
        <p:spPr>
          <a:xfrm>
            <a:off x="5352093" y="4164635"/>
            <a:ext cx="1693889" cy="461665"/>
          </a:xfrm>
          <a:prstGeom prst="rect">
            <a:avLst/>
          </a:prstGeom>
          <a:noFill/>
        </p:spPr>
        <p:txBody>
          <a:bodyPr wrap="square" rtlCol="0">
            <a:spAutoFit/>
          </a:bodyPr>
          <a:lstStyle/>
          <a:p>
            <a:r>
              <a:rPr lang="es-ES_tradnl" sz="2400" dirty="0"/>
              <a:t>Base </a:t>
            </a:r>
            <a:r>
              <a:rPr lang="es-ES_tradnl" dirty="0"/>
              <a:t> </a:t>
            </a:r>
          </a:p>
        </p:txBody>
      </p:sp>
      <p:sp>
        <p:nvSpPr>
          <p:cNvPr id="12" name="CuadroTexto 11">
            <a:extLst>
              <a:ext uri="{FF2B5EF4-FFF2-40B4-BE49-F238E27FC236}">
                <a16:creationId xmlns:a16="http://schemas.microsoft.com/office/drawing/2014/main" id="{D9924A70-A512-1544-A1D2-D8021846CF01}"/>
              </a:ext>
            </a:extLst>
          </p:cNvPr>
          <p:cNvSpPr txBox="1"/>
          <p:nvPr/>
        </p:nvSpPr>
        <p:spPr>
          <a:xfrm>
            <a:off x="7604853" y="2286048"/>
            <a:ext cx="1693889" cy="461665"/>
          </a:xfrm>
          <a:prstGeom prst="rect">
            <a:avLst/>
          </a:prstGeom>
          <a:noFill/>
        </p:spPr>
        <p:txBody>
          <a:bodyPr wrap="square" rtlCol="0">
            <a:spAutoFit/>
          </a:bodyPr>
          <a:lstStyle/>
          <a:p>
            <a:r>
              <a:rPr lang="es-ES_tradnl" sz="2400" dirty="0"/>
              <a:t>Exponente</a:t>
            </a:r>
            <a:r>
              <a:rPr lang="es-ES_tradnl" dirty="0"/>
              <a:t> </a:t>
            </a:r>
          </a:p>
        </p:txBody>
      </p:sp>
      <p:cxnSp>
        <p:nvCxnSpPr>
          <p:cNvPr id="13" name="Conector recto de flecha 12">
            <a:extLst>
              <a:ext uri="{FF2B5EF4-FFF2-40B4-BE49-F238E27FC236}">
                <a16:creationId xmlns:a16="http://schemas.microsoft.com/office/drawing/2014/main" id="{6C61E90E-B8D5-0843-81BF-9574652CEBB8}"/>
              </a:ext>
            </a:extLst>
          </p:cNvPr>
          <p:cNvCxnSpPr/>
          <p:nvPr/>
        </p:nvCxnSpPr>
        <p:spPr>
          <a:xfrm flipV="1">
            <a:off x="2715562" y="3249519"/>
            <a:ext cx="1094282" cy="603354"/>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cxnSp>
        <p:nvCxnSpPr>
          <p:cNvPr id="14" name="Conector recto de flecha 13">
            <a:extLst>
              <a:ext uri="{FF2B5EF4-FFF2-40B4-BE49-F238E27FC236}">
                <a16:creationId xmlns:a16="http://schemas.microsoft.com/office/drawing/2014/main" id="{61D8B89F-7B5C-8948-A5F8-9C2CF16E3D48}"/>
              </a:ext>
            </a:extLst>
          </p:cNvPr>
          <p:cNvCxnSpPr>
            <a:cxnSpLocks/>
          </p:cNvCxnSpPr>
          <p:nvPr/>
        </p:nvCxnSpPr>
        <p:spPr>
          <a:xfrm flipV="1">
            <a:off x="5723588" y="3617808"/>
            <a:ext cx="108709" cy="696730"/>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cxnSp>
        <p:nvCxnSpPr>
          <p:cNvPr id="15" name="Conector recto de flecha 14">
            <a:extLst>
              <a:ext uri="{FF2B5EF4-FFF2-40B4-BE49-F238E27FC236}">
                <a16:creationId xmlns:a16="http://schemas.microsoft.com/office/drawing/2014/main" id="{981A8E65-606F-B347-B76A-5E376A224F6E}"/>
              </a:ext>
            </a:extLst>
          </p:cNvPr>
          <p:cNvCxnSpPr>
            <a:cxnSpLocks/>
            <a:stCxn id="12" idx="1"/>
          </p:cNvCxnSpPr>
          <p:nvPr/>
        </p:nvCxnSpPr>
        <p:spPr>
          <a:xfrm flipH="1">
            <a:off x="6729179" y="2516881"/>
            <a:ext cx="875674" cy="215791"/>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
        <p:nvSpPr>
          <p:cNvPr id="16" name="Título 1">
            <a:extLst>
              <a:ext uri="{FF2B5EF4-FFF2-40B4-BE49-F238E27FC236}">
                <a16:creationId xmlns:a16="http://schemas.microsoft.com/office/drawing/2014/main" id="{4B9B919E-E90B-BF4F-98A7-7B378BA4BB57}"/>
              </a:ext>
            </a:extLst>
          </p:cNvPr>
          <p:cNvSpPr>
            <a:spLocks noGrp="1"/>
          </p:cNvSpPr>
          <p:nvPr>
            <p:ph type="title"/>
          </p:nvPr>
        </p:nvSpPr>
        <p:spPr>
          <a:xfrm>
            <a:off x="457200" y="274638"/>
            <a:ext cx="8229600" cy="1143000"/>
          </a:xfrm>
        </p:spPr>
        <p:txBody>
          <a:bodyPr/>
          <a:lstStyle/>
          <a:p>
            <a:r>
              <a:rPr lang="es-ES" dirty="0"/>
              <a:t>Notación científica</a:t>
            </a:r>
          </a:p>
        </p:txBody>
      </p:sp>
      <p:sp>
        <p:nvSpPr>
          <p:cNvPr id="2" name="CuadroTexto 1">
            <a:extLst>
              <a:ext uri="{FF2B5EF4-FFF2-40B4-BE49-F238E27FC236}">
                <a16:creationId xmlns:a16="http://schemas.microsoft.com/office/drawing/2014/main" id="{623BBB5E-1620-708F-86E8-7CE25FB25733}"/>
              </a:ext>
            </a:extLst>
          </p:cNvPr>
          <p:cNvSpPr txBox="1"/>
          <p:nvPr/>
        </p:nvSpPr>
        <p:spPr>
          <a:xfrm>
            <a:off x="1028700" y="6315075"/>
            <a:ext cx="6923306" cy="369332"/>
          </a:xfrm>
          <a:prstGeom prst="rect">
            <a:avLst/>
          </a:prstGeom>
          <a:noFill/>
        </p:spPr>
        <p:txBody>
          <a:bodyPr wrap="none" rtlCol="0">
            <a:spAutoFit/>
          </a:bodyPr>
          <a:lstStyle/>
          <a:p>
            <a:r>
              <a:rPr lang="es-CL" dirty="0">
                <a:solidFill>
                  <a:srgbClr val="FF0000"/>
                </a:solidFill>
              </a:rPr>
              <a:t>*por convención, escribiremos el coeficiente aproximado a la centésima.</a:t>
            </a:r>
          </a:p>
        </p:txBody>
      </p:sp>
    </p:spTree>
    <p:extLst>
      <p:ext uri="{BB962C8B-B14F-4D97-AF65-F5344CB8AC3E}">
        <p14:creationId xmlns:p14="http://schemas.microsoft.com/office/powerpoint/2010/main" val="1557583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ppt_x"/>
                                          </p:val>
                                        </p:tav>
                                        <p:tav tm="100000">
                                          <p:val>
                                            <p:strVal val="#ppt_x"/>
                                          </p:val>
                                        </p:tav>
                                      </p:tavLst>
                                    </p:anim>
                                    <p:anim calcmode="lin" valueType="num">
                                      <p:cBhvr additive="base">
                                        <p:cTn id="2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ppt_x"/>
                                          </p:val>
                                        </p:tav>
                                        <p:tav tm="100000">
                                          <p:val>
                                            <p:strVal val="#ppt_x"/>
                                          </p:val>
                                        </p:tav>
                                      </p:tavLst>
                                    </p:anim>
                                    <p:anim calcmode="lin" valueType="num">
                                      <p:cBhvr additive="base">
                                        <p:cTn id="34" dur="5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ppt_x"/>
                                          </p:val>
                                        </p:tav>
                                        <p:tav tm="100000">
                                          <p:val>
                                            <p:strVal val="#ppt_x"/>
                                          </p:val>
                                        </p:tav>
                                      </p:tavLst>
                                    </p:anim>
                                    <p:anim calcmode="lin" valueType="num">
                                      <p:cBhvr additive="base">
                                        <p:cTn id="3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500" fill="hold"/>
                                        <p:tgtEl>
                                          <p:spTgt spid="4"/>
                                        </p:tgtEl>
                                        <p:attrNameLst>
                                          <p:attrName>ppt_x</p:attrName>
                                        </p:attrNameLst>
                                      </p:cBhvr>
                                      <p:tavLst>
                                        <p:tav tm="0">
                                          <p:val>
                                            <p:strVal val="#ppt_x"/>
                                          </p:val>
                                        </p:tav>
                                        <p:tav tm="100000">
                                          <p:val>
                                            <p:strVal val="#ppt_x"/>
                                          </p:val>
                                        </p:tav>
                                      </p:tavLst>
                                    </p:anim>
                                    <p:anim calcmode="lin" valueType="num">
                                      <p:cBhvr additive="base">
                                        <p:cTn id="4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2" presetClass="entr" presetSubtype="4" fill="hold" nodeType="clickEffect">
                                  <p:stCondLst>
                                    <p:cond delay="0"/>
                                  </p:stCondLst>
                                  <p:childTnLst>
                                    <p:set>
                                      <p:cBhvr>
                                        <p:cTn id="48" dur="1" fill="hold">
                                          <p:stCondLst>
                                            <p:cond delay="0"/>
                                          </p:stCondLst>
                                        </p:cTn>
                                        <p:tgtEl>
                                          <p:spTgt spid="2">
                                            <p:txEl>
                                              <p:pRg st="0" end="0"/>
                                            </p:txEl>
                                          </p:spTgt>
                                        </p:tgtEl>
                                        <p:attrNameLst>
                                          <p:attrName>style.visibility</p:attrName>
                                        </p:attrNameLst>
                                      </p:cBhvr>
                                      <p:to>
                                        <p:strVal val="visible"/>
                                      </p:to>
                                    </p:set>
                                    <p:anim calcmode="lin" valueType="num">
                                      <p:cBhvr additive="base">
                                        <p:cTn id="49"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50"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0"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D237828B-08DF-8746-9ED3-B7DACAA2E979}"/>
              </a:ext>
            </a:extLst>
          </p:cNvPr>
          <p:cNvSpPr>
            <a:spLocks noGrp="1"/>
          </p:cNvSpPr>
          <p:nvPr>
            <p:ph type="title"/>
          </p:nvPr>
        </p:nvSpPr>
        <p:spPr>
          <a:xfrm>
            <a:off x="457200" y="274638"/>
            <a:ext cx="8229600" cy="1143000"/>
          </a:xfrm>
        </p:spPr>
        <p:txBody>
          <a:bodyPr/>
          <a:lstStyle/>
          <a:p>
            <a:r>
              <a:rPr lang="es-ES" dirty="0"/>
              <a:t>Algunos ejemplos </a:t>
            </a:r>
          </a:p>
        </p:txBody>
      </p:sp>
      <p:sp>
        <p:nvSpPr>
          <p:cNvPr id="3" name="CuadroTexto 2">
            <a:extLst>
              <a:ext uri="{FF2B5EF4-FFF2-40B4-BE49-F238E27FC236}">
                <a16:creationId xmlns:a16="http://schemas.microsoft.com/office/drawing/2014/main" id="{E5AA6D01-89F9-FB30-909D-886573C99E1C}"/>
              </a:ext>
            </a:extLst>
          </p:cNvPr>
          <p:cNvSpPr txBox="1"/>
          <p:nvPr/>
        </p:nvSpPr>
        <p:spPr>
          <a:xfrm>
            <a:off x="4115805" y="1015503"/>
            <a:ext cx="4620752" cy="5196166"/>
          </a:xfrm>
          <a:prstGeom prst="rect">
            <a:avLst/>
          </a:prstGeom>
          <a:noFill/>
        </p:spPr>
        <p:txBody>
          <a:bodyPr wrap="none" rtlCol="0">
            <a:spAutoFit/>
          </a:bodyPr>
          <a:lstStyle/>
          <a:p>
            <a:pPr algn="ctr">
              <a:lnSpc>
                <a:spcPct val="150000"/>
              </a:lnSpc>
            </a:pPr>
            <a:r>
              <a:rPr lang="es-CL" sz="2800" b="1" dirty="0" err="1"/>
              <a:t>Distance</a:t>
            </a:r>
            <a:r>
              <a:rPr lang="es-CL" sz="2800" b="1" dirty="0"/>
              <a:t> </a:t>
            </a:r>
            <a:r>
              <a:rPr lang="es-CL" sz="2800" b="1" dirty="0" err="1"/>
              <a:t>from</a:t>
            </a:r>
            <a:r>
              <a:rPr lang="es-CL" sz="2800" b="1" dirty="0"/>
              <a:t> </a:t>
            </a:r>
            <a:r>
              <a:rPr lang="es-CL" sz="2800" b="1" dirty="0" err="1"/>
              <a:t>Earth</a:t>
            </a:r>
            <a:r>
              <a:rPr lang="es-CL" sz="2800" b="1" dirty="0"/>
              <a:t> </a:t>
            </a:r>
            <a:r>
              <a:rPr lang="es-CL" sz="2800" b="1" dirty="0" err="1"/>
              <a:t>to</a:t>
            </a:r>
            <a:r>
              <a:rPr lang="es-CL" sz="2800" b="1" dirty="0"/>
              <a:t> </a:t>
            </a:r>
            <a:r>
              <a:rPr lang="es-CL" sz="2800" b="1" dirty="0" err="1"/>
              <a:t>Gliese</a:t>
            </a:r>
            <a:r>
              <a:rPr lang="es-CL" sz="2800" b="1" dirty="0"/>
              <a:t>:</a:t>
            </a:r>
          </a:p>
          <a:p>
            <a:pPr algn="ctr">
              <a:lnSpc>
                <a:spcPct val="150000"/>
              </a:lnSpc>
            </a:pPr>
            <a:r>
              <a:rPr lang="es-CL" sz="2800" dirty="0"/>
              <a:t>145,000,000,000,000 km</a:t>
            </a:r>
          </a:p>
          <a:p>
            <a:pPr algn="ctr">
              <a:lnSpc>
                <a:spcPct val="150000"/>
              </a:lnSpc>
            </a:pPr>
            <a:r>
              <a:rPr lang="es-CL" sz="2800" dirty="0" err="1"/>
              <a:t>Or</a:t>
            </a:r>
            <a:endParaRPr lang="es-CL" sz="2800" dirty="0"/>
          </a:p>
          <a:p>
            <a:pPr algn="ctr">
              <a:lnSpc>
                <a:spcPct val="150000"/>
              </a:lnSpc>
            </a:pPr>
            <a:r>
              <a:rPr lang="es-CL" sz="2800" dirty="0"/>
              <a:t>1,45 x 10</a:t>
            </a:r>
            <a:r>
              <a:rPr lang="es-CL" sz="2800" baseline="30000" dirty="0"/>
              <a:t>14</a:t>
            </a:r>
            <a:r>
              <a:rPr lang="es-CL" sz="2800" dirty="0"/>
              <a:t> km</a:t>
            </a:r>
          </a:p>
          <a:p>
            <a:pPr algn="ctr">
              <a:lnSpc>
                <a:spcPct val="150000"/>
              </a:lnSpc>
            </a:pPr>
            <a:r>
              <a:rPr lang="es-CL" sz="2800" b="1" dirty="0" err="1"/>
              <a:t>Radius</a:t>
            </a:r>
            <a:r>
              <a:rPr lang="es-CL" sz="2800" b="1" dirty="0"/>
              <a:t> </a:t>
            </a:r>
            <a:r>
              <a:rPr lang="es-CL" sz="2800" b="1" dirty="0" err="1"/>
              <a:t>of</a:t>
            </a:r>
            <a:r>
              <a:rPr lang="es-CL" sz="2800" b="1" dirty="0"/>
              <a:t> a </a:t>
            </a:r>
            <a:r>
              <a:rPr lang="es-CL" sz="2800" b="1" dirty="0" err="1"/>
              <a:t>Proton</a:t>
            </a:r>
            <a:endParaRPr lang="es-CL" sz="2800" b="1" dirty="0"/>
          </a:p>
          <a:p>
            <a:pPr algn="ctr">
              <a:lnSpc>
                <a:spcPct val="150000"/>
              </a:lnSpc>
            </a:pPr>
            <a:r>
              <a:rPr lang="es-CL" sz="2800" dirty="0"/>
              <a:t>0,00000000000000841 m</a:t>
            </a:r>
          </a:p>
          <a:p>
            <a:pPr algn="ctr">
              <a:lnSpc>
                <a:spcPct val="150000"/>
              </a:lnSpc>
            </a:pPr>
            <a:r>
              <a:rPr lang="es-CL" sz="2800" dirty="0" err="1"/>
              <a:t>Or</a:t>
            </a:r>
            <a:endParaRPr lang="es-CL" sz="2800" dirty="0"/>
          </a:p>
          <a:p>
            <a:pPr algn="ctr">
              <a:lnSpc>
                <a:spcPct val="150000"/>
              </a:lnSpc>
            </a:pPr>
            <a:r>
              <a:rPr lang="es-CL" sz="2800" dirty="0"/>
              <a:t>8,41 x 10</a:t>
            </a:r>
            <a:r>
              <a:rPr lang="es-CL" sz="2800" baseline="30000" dirty="0"/>
              <a:t>-15</a:t>
            </a:r>
            <a:r>
              <a:rPr lang="es-CL" sz="2800" dirty="0"/>
              <a:t> m</a:t>
            </a:r>
          </a:p>
        </p:txBody>
      </p:sp>
    </p:spTree>
    <p:extLst>
      <p:ext uri="{BB962C8B-B14F-4D97-AF65-F5344CB8AC3E}">
        <p14:creationId xmlns:p14="http://schemas.microsoft.com/office/powerpoint/2010/main" val="266105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20054623-B6BB-D744-8F7A-7F47A6509524}"/>
              </a:ext>
            </a:extLst>
          </p:cNvPr>
          <p:cNvSpPr>
            <a:spLocks noGrp="1"/>
          </p:cNvSpPr>
          <p:nvPr>
            <p:ph idx="1"/>
          </p:nvPr>
        </p:nvSpPr>
        <p:spPr>
          <a:xfrm>
            <a:off x="838200" y="1780655"/>
            <a:ext cx="10515600" cy="4351338"/>
          </a:xfrm>
        </p:spPr>
        <p:txBody>
          <a:bodyPr>
            <a:normAutofit fontScale="92500" lnSpcReduction="20000"/>
          </a:bodyPr>
          <a:lstStyle/>
          <a:p>
            <a:pPr marL="0" indent="0">
              <a:buNone/>
            </a:pPr>
            <a:r>
              <a:rPr lang="es-ES_tradnl" dirty="0"/>
              <a:t>a) 0,0000000000000000000257940 s</a:t>
            </a:r>
          </a:p>
          <a:p>
            <a:pPr marL="0" indent="0">
              <a:buNone/>
            </a:pPr>
            <a:endParaRPr lang="es-ES_tradnl" dirty="0"/>
          </a:p>
          <a:p>
            <a:pPr marL="0" indent="0">
              <a:buNone/>
            </a:pPr>
            <a:endParaRPr lang="es-ES_tradnl" dirty="0"/>
          </a:p>
          <a:p>
            <a:pPr marL="0" indent="0">
              <a:buNone/>
            </a:pPr>
            <a:r>
              <a:rPr lang="es-ES_tradnl" dirty="0"/>
              <a:t>b) 5938600946730200000264792 kg</a:t>
            </a:r>
          </a:p>
          <a:p>
            <a:pPr marL="0" indent="0">
              <a:buNone/>
            </a:pPr>
            <a:endParaRPr lang="es-ES_tradnl" dirty="0"/>
          </a:p>
          <a:p>
            <a:pPr marL="0" indent="0">
              <a:buNone/>
            </a:pPr>
            <a:endParaRPr lang="es-ES_tradnl" dirty="0"/>
          </a:p>
          <a:p>
            <a:pPr marL="0" indent="0">
              <a:buNone/>
            </a:pPr>
            <a:r>
              <a:rPr lang="es-ES_tradnl" dirty="0"/>
              <a:t>c) 2930,00049838736272900000 N</a:t>
            </a:r>
          </a:p>
          <a:p>
            <a:pPr marL="0" indent="0">
              <a:buNone/>
            </a:pPr>
            <a:endParaRPr lang="es-ES_tradnl" dirty="0"/>
          </a:p>
          <a:p>
            <a:pPr marL="0" indent="0">
              <a:buNone/>
            </a:pPr>
            <a:endParaRPr lang="es-ES_tradnl" dirty="0"/>
          </a:p>
          <a:p>
            <a:pPr marL="0" indent="0">
              <a:buNone/>
            </a:pPr>
            <a:r>
              <a:rPr lang="es-ES_tradnl" dirty="0"/>
              <a:t>d) 0,0000000000000000000000000000000000000274 min</a:t>
            </a:r>
          </a:p>
          <a:p>
            <a:pPr marL="0" indent="0">
              <a:buNone/>
            </a:pPr>
            <a:endParaRPr lang="es-ES_tradnl" dirty="0"/>
          </a:p>
          <a:p>
            <a:pPr marL="0" indent="0">
              <a:buNone/>
            </a:pPr>
            <a:endParaRPr lang="es-ES_tradnl" dirty="0"/>
          </a:p>
        </p:txBody>
      </p:sp>
      <p:sp>
        <p:nvSpPr>
          <p:cNvPr id="4" name="Título 1">
            <a:extLst>
              <a:ext uri="{FF2B5EF4-FFF2-40B4-BE49-F238E27FC236}">
                <a16:creationId xmlns:a16="http://schemas.microsoft.com/office/drawing/2014/main" id="{2700411F-E2E8-B044-8277-D6224450AD0E}"/>
              </a:ext>
            </a:extLst>
          </p:cNvPr>
          <p:cNvSpPr>
            <a:spLocks noGrp="1"/>
          </p:cNvSpPr>
          <p:nvPr>
            <p:ph type="title"/>
          </p:nvPr>
        </p:nvSpPr>
        <p:spPr>
          <a:xfrm>
            <a:off x="457199" y="274638"/>
            <a:ext cx="11372851" cy="1143000"/>
          </a:xfrm>
        </p:spPr>
        <p:txBody>
          <a:bodyPr>
            <a:normAutofit fontScale="90000"/>
          </a:bodyPr>
          <a:lstStyle/>
          <a:p>
            <a:r>
              <a:rPr lang="es-ES" dirty="0"/>
              <a:t>¿Cómo expresamos un número en notación científica? </a:t>
            </a:r>
          </a:p>
        </p:txBody>
      </p:sp>
    </p:spTree>
    <p:extLst>
      <p:ext uri="{BB962C8B-B14F-4D97-AF65-F5344CB8AC3E}">
        <p14:creationId xmlns:p14="http://schemas.microsoft.com/office/powerpoint/2010/main" val="11853278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16346591-FBE6-AB40-8187-DDA31E3DBE69}"/>
              </a:ext>
            </a:extLst>
          </p:cNvPr>
          <p:cNvSpPr>
            <a:spLocks noGrp="1"/>
          </p:cNvSpPr>
          <p:nvPr>
            <p:ph type="title"/>
          </p:nvPr>
        </p:nvSpPr>
        <p:spPr>
          <a:xfrm>
            <a:off x="457200" y="274638"/>
            <a:ext cx="2570745" cy="1143000"/>
          </a:xfrm>
        </p:spPr>
        <p:txBody>
          <a:bodyPr/>
          <a:lstStyle/>
          <a:p>
            <a:r>
              <a:rPr lang="es-ES" b="1" dirty="0"/>
              <a:t>Prefijos </a:t>
            </a:r>
          </a:p>
        </p:txBody>
      </p:sp>
      <p:pic>
        <p:nvPicPr>
          <p:cNvPr id="3" name="Imagen 2" descr="Tabla&#10;&#10;Descripción generada automáticamente">
            <a:extLst>
              <a:ext uri="{FF2B5EF4-FFF2-40B4-BE49-F238E27FC236}">
                <a16:creationId xmlns:a16="http://schemas.microsoft.com/office/drawing/2014/main" id="{56C7AA50-2B6E-16D2-DD23-76822E1E44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80275" y="318180"/>
            <a:ext cx="3770766" cy="6333709"/>
          </a:xfrm>
          <a:prstGeom prst="rect">
            <a:avLst/>
          </a:prstGeom>
        </p:spPr>
      </p:pic>
      <p:sp>
        <p:nvSpPr>
          <p:cNvPr id="4" name="CuadroTexto 3">
            <a:extLst>
              <a:ext uri="{FF2B5EF4-FFF2-40B4-BE49-F238E27FC236}">
                <a16:creationId xmlns:a16="http://schemas.microsoft.com/office/drawing/2014/main" id="{2D4E86E0-25D7-AB4C-374E-67EE43DE0672}"/>
              </a:ext>
            </a:extLst>
          </p:cNvPr>
          <p:cNvSpPr txBox="1"/>
          <p:nvPr/>
        </p:nvSpPr>
        <p:spPr>
          <a:xfrm>
            <a:off x="529772" y="848633"/>
            <a:ext cx="5847669" cy="4893647"/>
          </a:xfrm>
          <a:prstGeom prst="rect">
            <a:avLst/>
          </a:prstGeom>
          <a:noFill/>
        </p:spPr>
        <p:txBody>
          <a:bodyPr wrap="square" rtlCol="0">
            <a:spAutoFit/>
          </a:bodyPr>
          <a:lstStyle/>
          <a:p>
            <a:pPr algn="just">
              <a:lnSpc>
                <a:spcPct val="150000"/>
              </a:lnSpc>
            </a:pPr>
            <a:r>
              <a:rPr lang="es-CL" sz="2400" dirty="0"/>
              <a:t>En el sistema métrico, las unidades más grandes y más pequeñas se definen en múltiplos de 10 de la unidad estándar, lo cual facilita los cálculos. </a:t>
            </a:r>
          </a:p>
          <a:p>
            <a:pPr algn="just">
              <a:lnSpc>
                <a:spcPct val="150000"/>
              </a:lnSpc>
            </a:pPr>
            <a:r>
              <a:rPr lang="es-CL" sz="2000" b="1" i="1" dirty="0"/>
              <a:t>OBS: </a:t>
            </a:r>
            <a:r>
              <a:rPr lang="es-CL" sz="2000" b="1" i="1" dirty="0">
                <a:solidFill>
                  <a:srgbClr val="202124"/>
                </a:solidFill>
                <a:effectLst/>
                <a:latin typeface="arial" panose="020B0604020202020204" pitchFamily="34" charset="0"/>
              </a:rPr>
              <a:t>A partir de noviembre de 2022, en su primera actualización de prefijos desde 1991, el Sistema Internacional de Unidades (SI) ahora incluye los prefijos </a:t>
            </a:r>
            <a:r>
              <a:rPr lang="es-CL" sz="2000" b="1" i="1" dirty="0" err="1">
                <a:solidFill>
                  <a:srgbClr val="202124"/>
                </a:solidFill>
                <a:effectLst/>
                <a:latin typeface="arial" panose="020B0604020202020204" pitchFamily="34" charset="0"/>
              </a:rPr>
              <a:t>ronna</a:t>
            </a:r>
            <a:r>
              <a:rPr lang="es-CL" sz="2000" b="1" i="1" dirty="0">
                <a:solidFill>
                  <a:srgbClr val="202124"/>
                </a:solidFill>
                <a:effectLst/>
                <a:latin typeface="arial" panose="020B0604020202020204" pitchFamily="34" charset="0"/>
              </a:rPr>
              <a:t>, </a:t>
            </a:r>
            <a:r>
              <a:rPr lang="es-CL" sz="2000" b="1" i="1" dirty="0" err="1">
                <a:solidFill>
                  <a:srgbClr val="202124"/>
                </a:solidFill>
                <a:effectLst/>
                <a:latin typeface="arial" panose="020B0604020202020204" pitchFamily="34" charset="0"/>
              </a:rPr>
              <a:t>quetta</a:t>
            </a:r>
            <a:r>
              <a:rPr lang="es-CL" sz="2000" b="1" i="1" dirty="0">
                <a:solidFill>
                  <a:srgbClr val="202124"/>
                </a:solidFill>
                <a:effectLst/>
                <a:latin typeface="arial" panose="020B0604020202020204" pitchFamily="34" charset="0"/>
              </a:rPr>
              <a:t>, </a:t>
            </a:r>
            <a:r>
              <a:rPr lang="es-CL" sz="2000" b="1" i="1" dirty="0" err="1">
                <a:solidFill>
                  <a:srgbClr val="202124"/>
                </a:solidFill>
                <a:effectLst/>
                <a:latin typeface="arial" panose="020B0604020202020204" pitchFamily="34" charset="0"/>
              </a:rPr>
              <a:t>ronto</a:t>
            </a:r>
            <a:r>
              <a:rPr lang="es-CL" sz="2000" b="1" i="1" dirty="0">
                <a:solidFill>
                  <a:srgbClr val="202124"/>
                </a:solidFill>
                <a:effectLst/>
                <a:latin typeface="arial" panose="020B0604020202020204" pitchFamily="34" charset="0"/>
              </a:rPr>
              <a:t> y </a:t>
            </a:r>
            <a:r>
              <a:rPr lang="es-CL" sz="2000" b="1" i="1" dirty="0" err="1">
                <a:solidFill>
                  <a:srgbClr val="202124"/>
                </a:solidFill>
                <a:effectLst/>
                <a:latin typeface="arial" panose="020B0604020202020204" pitchFamily="34" charset="0"/>
              </a:rPr>
              <a:t>quecto</a:t>
            </a:r>
            <a:r>
              <a:rPr lang="es-CL" sz="2000" b="1" i="1" dirty="0">
                <a:solidFill>
                  <a:srgbClr val="202124"/>
                </a:solidFill>
                <a:effectLst/>
                <a:latin typeface="arial" panose="020B0604020202020204" pitchFamily="34" charset="0"/>
              </a:rPr>
              <a:t>.</a:t>
            </a:r>
            <a:endParaRPr lang="es-CL" sz="2000" b="1" i="1" dirty="0"/>
          </a:p>
          <a:p>
            <a:endParaRPr lang="es-CL" dirty="0"/>
          </a:p>
        </p:txBody>
      </p:sp>
      <p:pic>
        <p:nvPicPr>
          <p:cNvPr id="6" name="Imagen 5" descr="Tabla&#10;&#10;Descripción generada automáticamente">
            <a:extLst>
              <a:ext uri="{FF2B5EF4-FFF2-40B4-BE49-F238E27FC236}">
                <a16:creationId xmlns:a16="http://schemas.microsoft.com/office/drawing/2014/main" id="{F2DEDB03-5D33-9156-0500-9108601720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8858" y="1984375"/>
            <a:ext cx="4673600" cy="3289300"/>
          </a:xfrm>
          <a:prstGeom prst="rect">
            <a:avLst/>
          </a:prstGeom>
        </p:spPr>
      </p:pic>
    </p:spTree>
    <p:extLst>
      <p:ext uri="{BB962C8B-B14F-4D97-AF65-F5344CB8AC3E}">
        <p14:creationId xmlns:p14="http://schemas.microsoft.com/office/powerpoint/2010/main" val="3627167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2000"/>
                                        <p:tgtEl>
                                          <p:spTgt spid="4">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4">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000" fill="hold"/>
                                        <p:tgtEl>
                                          <p:spTgt spid="3"/>
                                        </p:tgtEl>
                                        <p:attrNameLst>
                                          <p:attrName>ppt_x</p:attrName>
                                        </p:attrNameLst>
                                      </p:cBhvr>
                                      <p:tavLst>
                                        <p:tav tm="0">
                                          <p:val>
                                            <p:strVal val="#ppt_x"/>
                                          </p:val>
                                        </p:tav>
                                        <p:tav tm="100000">
                                          <p:val>
                                            <p:strVal val="#ppt_x"/>
                                          </p:val>
                                        </p:tav>
                                      </p:tavLst>
                                    </p:anim>
                                    <p:anim calcmode="lin" valueType="num">
                                      <p:cBhvr additive="base">
                                        <p:cTn id="14" dur="20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 calcmode="lin" valueType="num">
                                      <p:cBhvr additive="base">
                                        <p:cTn id="19" dur="20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nodeType="clickEffect">
                                  <p:stCondLst>
                                    <p:cond delay="0"/>
                                  </p:stCondLst>
                                  <p:childTnLst>
                                    <p:anim calcmode="lin" valueType="num">
                                      <p:cBhvr additive="base">
                                        <p:cTn id="24" dur="2000"/>
                                        <p:tgtEl>
                                          <p:spTgt spid="3"/>
                                        </p:tgtEl>
                                        <p:attrNameLst>
                                          <p:attrName>ppt_x</p:attrName>
                                        </p:attrNameLst>
                                      </p:cBhvr>
                                      <p:tavLst>
                                        <p:tav tm="0">
                                          <p:val>
                                            <p:strVal val="ppt_x"/>
                                          </p:val>
                                        </p:tav>
                                        <p:tav tm="100000">
                                          <p:val>
                                            <p:strVal val="ppt_x"/>
                                          </p:val>
                                        </p:tav>
                                      </p:tavLst>
                                    </p:anim>
                                    <p:anim calcmode="lin" valueType="num">
                                      <p:cBhvr additive="base">
                                        <p:cTn id="25" dur="2000"/>
                                        <p:tgtEl>
                                          <p:spTgt spid="3"/>
                                        </p:tgtEl>
                                        <p:attrNameLst>
                                          <p:attrName>ppt_y</p:attrName>
                                        </p:attrNameLst>
                                      </p:cBhvr>
                                      <p:tavLst>
                                        <p:tav tm="0">
                                          <p:val>
                                            <p:strVal val="ppt_y"/>
                                          </p:val>
                                        </p:tav>
                                        <p:tav tm="100000">
                                          <p:val>
                                            <p:strVal val="1+ppt_h/2"/>
                                          </p:val>
                                        </p:tav>
                                      </p:tavLst>
                                    </p:anim>
                                    <p:set>
                                      <p:cBhvr>
                                        <p:cTn id="26" dur="1" fill="hold">
                                          <p:stCondLst>
                                            <p:cond delay="1999"/>
                                          </p:stCondLst>
                                        </p:cTn>
                                        <p:tgtEl>
                                          <p:spTgt spid="3"/>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2000"/>
                                        <p:tgtEl>
                                          <p:spTgt spid="6"/>
                                        </p:tgtEl>
                                        <p:attrNameLst>
                                          <p:attrName>ppt_y</p:attrName>
                                        </p:attrNameLst>
                                      </p:cBhvr>
                                      <p:tavLst>
                                        <p:tav tm="0">
                                          <p:val>
                                            <p:strVal val="#ppt_y+#ppt_h*1.125000"/>
                                          </p:val>
                                        </p:tav>
                                        <p:tav tm="100000">
                                          <p:val>
                                            <p:strVal val="#ppt_y"/>
                                          </p:val>
                                        </p:tav>
                                      </p:tavLst>
                                    </p:anim>
                                    <p:animEffect transition="in" filter="wipe(up)">
                                      <p:cBhvr>
                                        <p:cTn id="3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58AD63CC-6BE4-EE93-676C-840FF35122F1}"/>
              </a:ext>
            </a:extLst>
          </p:cNvPr>
          <p:cNvSpPr txBox="1"/>
          <p:nvPr/>
        </p:nvSpPr>
        <p:spPr>
          <a:xfrm>
            <a:off x="448554" y="1149119"/>
            <a:ext cx="11294892" cy="2805063"/>
          </a:xfrm>
          <a:prstGeom prst="rect">
            <a:avLst/>
          </a:prstGeom>
          <a:noFill/>
        </p:spPr>
        <p:txBody>
          <a:bodyPr wrap="square">
            <a:spAutoFit/>
          </a:bodyPr>
          <a:lstStyle/>
          <a:p>
            <a:pPr algn="just">
              <a:lnSpc>
                <a:spcPct val="150000"/>
              </a:lnSpc>
            </a:pPr>
            <a:r>
              <a:rPr lang="es-CL" sz="2400" dirty="0">
                <a:solidFill>
                  <a:srgbClr val="000000"/>
                </a:solidFill>
                <a:latin typeface="proxima-nova"/>
              </a:rPr>
              <a:t>E</a:t>
            </a:r>
            <a:r>
              <a:rPr lang="es-CL" sz="2400" b="0" i="0" dirty="0">
                <a:solidFill>
                  <a:srgbClr val="000000"/>
                </a:solidFill>
                <a:effectLst/>
                <a:latin typeface="proxima-nova"/>
              </a:rPr>
              <a:t>ste nuevo cambio viene fundamentalmente motivado por “las necesidades de la ciencia de datos y la creciente </a:t>
            </a:r>
            <a:r>
              <a:rPr lang="es-CL" sz="2400" b="0" i="0" dirty="0" err="1">
                <a:solidFill>
                  <a:srgbClr val="000000"/>
                </a:solidFill>
                <a:effectLst/>
                <a:latin typeface="proxima-nova"/>
              </a:rPr>
              <a:t>dataesfera</a:t>
            </a:r>
            <a:r>
              <a:rPr lang="es-CL" sz="2400" b="0" i="0" dirty="0">
                <a:solidFill>
                  <a:srgbClr val="000000"/>
                </a:solidFill>
                <a:effectLst/>
                <a:latin typeface="proxima-nova"/>
              </a:rPr>
              <a:t>, crecimiento que esperamos que acelere con la digitalización generalizada y el advenimiento de nuevas tecnologías como la computación cuántica.” De hecho, no se había realizado ningún cambio semejante desde principios de los 90, cuando se añadieron los prefijos </a:t>
            </a:r>
            <a:r>
              <a:rPr lang="es-CL" sz="2400" b="0" i="0" dirty="0" err="1">
                <a:solidFill>
                  <a:srgbClr val="000000"/>
                </a:solidFill>
                <a:effectLst/>
                <a:latin typeface="proxima-nova"/>
              </a:rPr>
              <a:t>zetta</a:t>
            </a:r>
            <a:r>
              <a:rPr lang="es-CL" sz="2400" b="0" i="0" dirty="0">
                <a:solidFill>
                  <a:srgbClr val="000000"/>
                </a:solidFill>
                <a:effectLst/>
                <a:latin typeface="proxima-nova"/>
              </a:rPr>
              <a:t>, </a:t>
            </a:r>
            <a:r>
              <a:rPr lang="es-CL" sz="2400" b="0" i="0" dirty="0" err="1">
                <a:solidFill>
                  <a:srgbClr val="000000"/>
                </a:solidFill>
                <a:effectLst/>
                <a:latin typeface="proxima-nova"/>
              </a:rPr>
              <a:t>yotta</a:t>
            </a:r>
            <a:r>
              <a:rPr lang="es-CL" sz="2400" b="0" i="0" dirty="0">
                <a:solidFill>
                  <a:srgbClr val="000000"/>
                </a:solidFill>
                <a:effectLst/>
                <a:latin typeface="proxima-nova"/>
              </a:rPr>
              <a:t> y sus inversos, </a:t>
            </a:r>
            <a:r>
              <a:rPr lang="es-CL" sz="2400" b="0" i="0" dirty="0" err="1">
                <a:solidFill>
                  <a:srgbClr val="000000"/>
                </a:solidFill>
                <a:effectLst/>
                <a:latin typeface="proxima-nova"/>
              </a:rPr>
              <a:t>zepto</a:t>
            </a:r>
            <a:r>
              <a:rPr lang="es-CL" sz="2400" b="0" i="0" dirty="0">
                <a:solidFill>
                  <a:srgbClr val="000000"/>
                </a:solidFill>
                <a:effectLst/>
                <a:latin typeface="proxima-nova"/>
              </a:rPr>
              <a:t> y </a:t>
            </a:r>
            <a:r>
              <a:rPr lang="es-CL" sz="2400" b="0" i="0" dirty="0" err="1">
                <a:solidFill>
                  <a:srgbClr val="000000"/>
                </a:solidFill>
                <a:effectLst/>
                <a:latin typeface="proxima-nova"/>
              </a:rPr>
              <a:t>yocto</a:t>
            </a:r>
            <a:r>
              <a:rPr lang="es-CL" sz="2400" b="0" i="0" dirty="0">
                <a:solidFill>
                  <a:srgbClr val="000000"/>
                </a:solidFill>
                <a:effectLst/>
                <a:latin typeface="proxima-nova"/>
              </a:rPr>
              <a:t>.</a:t>
            </a:r>
            <a:endParaRPr lang="es-CL" sz="2400" dirty="0"/>
          </a:p>
        </p:txBody>
      </p:sp>
    </p:spTree>
    <p:extLst>
      <p:ext uri="{BB962C8B-B14F-4D97-AF65-F5344CB8AC3E}">
        <p14:creationId xmlns:p14="http://schemas.microsoft.com/office/powerpoint/2010/main" val="4231895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contenido 2">
            <a:extLst>
              <a:ext uri="{FF2B5EF4-FFF2-40B4-BE49-F238E27FC236}">
                <a16:creationId xmlns:a16="http://schemas.microsoft.com/office/drawing/2014/main" id="{12AAEBA2-8E18-EAAC-A397-03933F633199}"/>
              </a:ext>
            </a:extLst>
          </p:cNvPr>
          <p:cNvSpPr>
            <a:spLocks noGrp="1"/>
          </p:cNvSpPr>
          <p:nvPr>
            <p:ph idx="1"/>
          </p:nvPr>
        </p:nvSpPr>
        <p:spPr>
          <a:xfrm>
            <a:off x="838200" y="1780655"/>
            <a:ext cx="10515600" cy="4351338"/>
          </a:xfrm>
        </p:spPr>
        <p:txBody>
          <a:bodyPr>
            <a:normAutofit fontScale="92500" lnSpcReduction="20000"/>
          </a:bodyPr>
          <a:lstStyle/>
          <a:p>
            <a:pPr marL="0" indent="0">
              <a:buNone/>
            </a:pPr>
            <a:r>
              <a:rPr lang="es-ES_tradnl" dirty="0"/>
              <a:t>a) 0,0000000000000000000257940 s</a:t>
            </a:r>
          </a:p>
          <a:p>
            <a:pPr marL="0" indent="0">
              <a:buNone/>
            </a:pPr>
            <a:endParaRPr lang="es-ES_tradnl" dirty="0"/>
          </a:p>
          <a:p>
            <a:pPr marL="0" indent="0">
              <a:buNone/>
            </a:pPr>
            <a:endParaRPr lang="es-ES_tradnl" dirty="0"/>
          </a:p>
          <a:p>
            <a:pPr marL="0" indent="0">
              <a:buNone/>
            </a:pPr>
            <a:r>
              <a:rPr lang="es-ES_tradnl" dirty="0"/>
              <a:t>b) 5938600946730200000264792 g</a:t>
            </a:r>
          </a:p>
          <a:p>
            <a:pPr marL="0" indent="0">
              <a:buNone/>
            </a:pPr>
            <a:endParaRPr lang="es-ES_tradnl" dirty="0"/>
          </a:p>
          <a:p>
            <a:pPr marL="0" indent="0">
              <a:buNone/>
            </a:pPr>
            <a:endParaRPr lang="es-ES_tradnl" dirty="0"/>
          </a:p>
          <a:p>
            <a:pPr marL="0" indent="0">
              <a:buNone/>
            </a:pPr>
            <a:r>
              <a:rPr lang="es-ES_tradnl" dirty="0"/>
              <a:t>c) 2930,00049838736272900000 N</a:t>
            </a:r>
          </a:p>
          <a:p>
            <a:pPr marL="0" indent="0">
              <a:buNone/>
            </a:pPr>
            <a:endParaRPr lang="es-ES_tradnl" dirty="0"/>
          </a:p>
          <a:p>
            <a:pPr marL="0" indent="0">
              <a:buNone/>
            </a:pPr>
            <a:endParaRPr lang="es-ES_tradnl" dirty="0"/>
          </a:p>
          <a:p>
            <a:pPr marL="0" indent="0">
              <a:buNone/>
            </a:pPr>
            <a:r>
              <a:rPr lang="es-ES_tradnl" dirty="0"/>
              <a:t>d) 0,0000000000000000000000000000000000000274 min</a:t>
            </a:r>
          </a:p>
          <a:p>
            <a:pPr marL="0" indent="0">
              <a:buNone/>
            </a:pPr>
            <a:endParaRPr lang="es-ES_tradnl" dirty="0"/>
          </a:p>
          <a:p>
            <a:pPr marL="0" indent="0">
              <a:buNone/>
            </a:pPr>
            <a:endParaRPr lang="es-ES_tradnl" dirty="0"/>
          </a:p>
        </p:txBody>
      </p:sp>
      <p:sp>
        <p:nvSpPr>
          <p:cNvPr id="5" name="Título 1">
            <a:extLst>
              <a:ext uri="{FF2B5EF4-FFF2-40B4-BE49-F238E27FC236}">
                <a16:creationId xmlns:a16="http://schemas.microsoft.com/office/drawing/2014/main" id="{B9CC95FE-7E2F-9A4C-6D11-14107288DE49}"/>
              </a:ext>
            </a:extLst>
          </p:cNvPr>
          <p:cNvSpPr>
            <a:spLocks noGrp="1"/>
          </p:cNvSpPr>
          <p:nvPr>
            <p:ph type="title"/>
          </p:nvPr>
        </p:nvSpPr>
        <p:spPr>
          <a:xfrm>
            <a:off x="457199" y="274638"/>
            <a:ext cx="11160177" cy="1143000"/>
          </a:xfrm>
        </p:spPr>
        <p:txBody>
          <a:bodyPr>
            <a:normAutofit/>
          </a:bodyPr>
          <a:lstStyle/>
          <a:p>
            <a:r>
              <a:rPr lang="es-ES" dirty="0"/>
              <a:t>Expresar usando prefijos  </a:t>
            </a:r>
          </a:p>
        </p:txBody>
      </p:sp>
    </p:spTree>
    <p:extLst>
      <p:ext uri="{BB962C8B-B14F-4D97-AF65-F5344CB8AC3E}">
        <p14:creationId xmlns:p14="http://schemas.microsoft.com/office/powerpoint/2010/main" val="14079116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C2AC80B6-80C7-A34C-9A83-F829CC5C2ABA}"/>
              </a:ext>
            </a:extLst>
          </p:cNvPr>
          <p:cNvSpPr>
            <a:spLocks noGrp="1"/>
          </p:cNvSpPr>
          <p:nvPr>
            <p:ph type="title"/>
          </p:nvPr>
        </p:nvSpPr>
        <p:spPr>
          <a:xfrm>
            <a:off x="534148" y="198911"/>
            <a:ext cx="8229600" cy="1143000"/>
          </a:xfrm>
        </p:spPr>
        <p:txBody>
          <a:bodyPr/>
          <a:lstStyle/>
          <a:p>
            <a:r>
              <a:rPr lang="es-ES" dirty="0"/>
              <a:t>Orden de magnitud</a:t>
            </a:r>
          </a:p>
        </p:txBody>
      </p:sp>
      <p:sp>
        <p:nvSpPr>
          <p:cNvPr id="5" name="CuadroTexto 4">
            <a:extLst>
              <a:ext uri="{FF2B5EF4-FFF2-40B4-BE49-F238E27FC236}">
                <a16:creationId xmlns:a16="http://schemas.microsoft.com/office/drawing/2014/main" id="{AE9FC050-7930-0E4B-926E-794A29B2A8C9}"/>
              </a:ext>
            </a:extLst>
          </p:cNvPr>
          <p:cNvSpPr txBox="1"/>
          <p:nvPr/>
        </p:nvSpPr>
        <p:spPr>
          <a:xfrm>
            <a:off x="613316" y="1032917"/>
            <a:ext cx="10897365" cy="2154436"/>
          </a:xfrm>
          <a:prstGeom prst="rect">
            <a:avLst/>
          </a:prstGeom>
          <a:noFill/>
        </p:spPr>
        <p:txBody>
          <a:bodyPr wrap="square" rtlCol="0">
            <a:spAutoFit/>
          </a:bodyPr>
          <a:lstStyle/>
          <a:p>
            <a:pPr algn="just">
              <a:lnSpc>
                <a:spcPct val="150000"/>
              </a:lnSpc>
            </a:pPr>
            <a:r>
              <a:rPr lang="es-CL" sz="2000" dirty="0"/>
              <a:t>Suponga que alguien le pregunta el número de bits de datos en un disco compacto musical común. Su respuesta que por lo general no se espera que proporcione el número exacto, sino más bien una estimación, se debe expresar como notación científica. </a:t>
            </a:r>
          </a:p>
          <a:p>
            <a:r>
              <a:rPr lang="es-ES" sz="2400" dirty="0">
                <a:solidFill>
                  <a:srgbClr val="000090"/>
                </a:solidFill>
                <a:latin typeface="Arial"/>
                <a:cs typeface="Arial"/>
              </a:rPr>
              <a:t>Aproximación numérica a la potencia de 10 más cercana  </a:t>
            </a:r>
          </a:p>
          <a:p>
            <a:endParaRPr lang="es-ES" sz="2000" dirty="0">
              <a:latin typeface="Arial"/>
              <a:cs typeface="Arial"/>
            </a:endParaRPr>
          </a:p>
        </p:txBody>
      </p:sp>
      <p:pic>
        <p:nvPicPr>
          <p:cNvPr id="6" name="Imagen 5">
            <a:extLst>
              <a:ext uri="{FF2B5EF4-FFF2-40B4-BE49-F238E27FC236}">
                <a16:creationId xmlns:a16="http://schemas.microsoft.com/office/drawing/2014/main" id="{FBE5FAC6-F6C8-7F43-A0ED-829B1AF0ED9D}"/>
              </a:ext>
            </a:extLst>
          </p:cNvPr>
          <p:cNvPicPr>
            <a:picLocks noChangeAspect="1"/>
          </p:cNvPicPr>
          <p:nvPr/>
        </p:nvPicPr>
        <p:blipFill>
          <a:blip r:embed="rId2"/>
          <a:stretch>
            <a:fillRect/>
          </a:stretch>
        </p:blipFill>
        <p:spPr>
          <a:xfrm>
            <a:off x="2745786" y="3279686"/>
            <a:ext cx="6363153" cy="3562278"/>
          </a:xfrm>
          <a:prstGeom prst="rect">
            <a:avLst/>
          </a:prstGeom>
        </p:spPr>
      </p:pic>
    </p:spTree>
    <p:extLst>
      <p:ext uri="{BB962C8B-B14F-4D97-AF65-F5344CB8AC3E}">
        <p14:creationId xmlns:p14="http://schemas.microsoft.com/office/powerpoint/2010/main" val="4095895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p:tgtEl>
                                          <p:spTgt spid="5"/>
                                        </p:tgtEl>
                                        <p:attrNameLst>
                                          <p:attrName>ppt_y</p:attrName>
                                        </p:attrNameLst>
                                      </p:cBhvr>
                                      <p:tavLst>
                                        <p:tav tm="0">
                                          <p:val>
                                            <p:strVal val="#ppt_y+#ppt_h*1.125000"/>
                                          </p:val>
                                        </p:tav>
                                        <p:tav tm="100000">
                                          <p:val>
                                            <p:strVal val="#ppt_y"/>
                                          </p:val>
                                        </p:tav>
                                      </p:tavLst>
                                    </p:anim>
                                    <p:animEffect transition="in" filter="wipe(up)">
                                      <p:cBhvr>
                                        <p:cTn id="8" dur="20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p:tgtEl>
                                          <p:spTgt spid="6"/>
                                        </p:tgtEl>
                                        <p:attrNameLst>
                                          <p:attrName>ppt_y</p:attrName>
                                        </p:attrNameLst>
                                      </p:cBhvr>
                                      <p:tavLst>
                                        <p:tav tm="0">
                                          <p:val>
                                            <p:strVal val="#ppt_y+#ppt_h*1.125000"/>
                                          </p:val>
                                        </p:tav>
                                        <p:tav tm="100000">
                                          <p:val>
                                            <p:strVal val="#ppt_y"/>
                                          </p:val>
                                        </p:tav>
                                      </p:tavLst>
                                    </p:anim>
                                    <p:animEffect transition="in" filter="wipe(up)">
                                      <p:cBhvr>
                                        <p:cTn id="1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1">
            <a:extLst>
              <a:ext uri="{FF2B5EF4-FFF2-40B4-BE49-F238E27FC236}">
                <a16:creationId xmlns:a16="http://schemas.microsoft.com/office/drawing/2014/main" id="{67024C5E-EFC7-FA44-8058-F2CB44D8690D}"/>
              </a:ext>
            </a:extLst>
          </p:cNvPr>
          <p:cNvSpPr>
            <a:spLocks noGrp="1"/>
          </p:cNvSpPr>
          <p:nvPr>
            <p:ph type="title"/>
          </p:nvPr>
        </p:nvSpPr>
        <p:spPr>
          <a:xfrm>
            <a:off x="722229" y="348219"/>
            <a:ext cx="10273204" cy="1143000"/>
          </a:xfrm>
        </p:spPr>
        <p:txBody>
          <a:bodyPr>
            <a:normAutofit/>
          </a:bodyPr>
          <a:lstStyle/>
          <a:p>
            <a:r>
              <a:rPr lang="es-ES" dirty="0"/>
              <a:t>¿Cómo obtenemos el orden de magnitud?</a:t>
            </a:r>
          </a:p>
        </p:txBody>
      </p:sp>
      <p:sp>
        <p:nvSpPr>
          <p:cNvPr id="7" name="CuadroTexto 6">
            <a:extLst>
              <a:ext uri="{FF2B5EF4-FFF2-40B4-BE49-F238E27FC236}">
                <a16:creationId xmlns:a16="http://schemas.microsoft.com/office/drawing/2014/main" id="{4F1AE6FC-578F-5E45-BC1A-00B054A84799}"/>
              </a:ext>
            </a:extLst>
          </p:cNvPr>
          <p:cNvSpPr txBox="1"/>
          <p:nvPr/>
        </p:nvSpPr>
        <p:spPr>
          <a:xfrm>
            <a:off x="940471" y="3872880"/>
            <a:ext cx="7173118" cy="1077218"/>
          </a:xfrm>
          <a:prstGeom prst="rect">
            <a:avLst/>
          </a:prstGeom>
          <a:noFill/>
        </p:spPr>
        <p:txBody>
          <a:bodyPr wrap="square" rtlCol="0">
            <a:spAutoFit/>
          </a:bodyPr>
          <a:lstStyle/>
          <a:p>
            <a:r>
              <a:rPr lang="es-ES" sz="2400" dirty="0">
                <a:solidFill>
                  <a:srgbClr val="000090"/>
                </a:solidFill>
                <a:latin typeface="Arial"/>
                <a:cs typeface="Arial"/>
              </a:rPr>
              <a:t>Distancia entre la Tierra y el Sol</a:t>
            </a:r>
            <a:endParaRPr lang="es-ES" sz="2000" dirty="0">
              <a:latin typeface="Arial"/>
              <a:cs typeface="Arial"/>
            </a:endParaRPr>
          </a:p>
          <a:p>
            <a:endParaRPr lang="es-ES" sz="2000" dirty="0">
              <a:solidFill>
                <a:srgbClr val="000090"/>
              </a:solidFill>
              <a:latin typeface="Arial"/>
              <a:cs typeface="Arial"/>
            </a:endParaRPr>
          </a:p>
          <a:p>
            <a:r>
              <a:rPr lang="es-ES" sz="2000" dirty="0">
                <a:solidFill>
                  <a:srgbClr val="000090"/>
                </a:solidFill>
                <a:latin typeface="Arial"/>
                <a:cs typeface="Arial"/>
              </a:rPr>
              <a:t>150000000 km   ¿Cuál es su orden de magnitud?</a:t>
            </a:r>
            <a:endParaRPr lang="es-ES" sz="2400" dirty="0">
              <a:solidFill>
                <a:srgbClr val="000090"/>
              </a:solidFill>
              <a:latin typeface="Arial"/>
              <a:cs typeface="Arial"/>
            </a:endParaRPr>
          </a:p>
        </p:txBody>
      </p:sp>
      <p:pic>
        <p:nvPicPr>
          <p:cNvPr id="3" name="Imagen 2" descr="Texto&#10;&#10;Descripción generada automáticamente">
            <a:extLst>
              <a:ext uri="{FF2B5EF4-FFF2-40B4-BE49-F238E27FC236}">
                <a16:creationId xmlns:a16="http://schemas.microsoft.com/office/drawing/2014/main" id="{EE7D04B9-DEB3-7E44-AAD7-9A671DF2F3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2229" y="1491219"/>
            <a:ext cx="10273205" cy="2064023"/>
          </a:xfrm>
          <a:prstGeom prst="rect">
            <a:avLst/>
          </a:prstGeom>
        </p:spPr>
      </p:pic>
    </p:spTree>
    <p:extLst>
      <p:ext uri="{BB962C8B-B14F-4D97-AF65-F5344CB8AC3E}">
        <p14:creationId xmlns:p14="http://schemas.microsoft.com/office/powerpoint/2010/main" val="1751812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p:tgtEl>
                                          <p:spTgt spid="3"/>
                                        </p:tgtEl>
                                        <p:attrNameLst>
                                          <p:attrName>ppt_y</p:attrName>
                                        </p:attrNameLst>
                                      </p:cBhvr>
                                      <p:tavLst>
                                        <p:tav tm="0">
                                          <p:val>
                                            <p:strVal val="#ppt_y+#ppt_h*1.125000"/>
                                          </p:val>
                                        </p:tav>
                                        <p:tav tm="100000">
                                          <p:val>
                                            <p:strVal val="#ppt_y"/>
                                          </p:val>
                                        </p:tav>
                                      </p:tavLst>
                                    </p:anim>
                                    <p:animEffect transition="in" filter="wipe(up)">
                                      <p:cBhvr>
                                        <p:cTn id="8" dur="2000"/>
                                        <p:tgtEl>
                                          <p:spTgt spid="3"/>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p:tgtEl>
                                          <p:spTgt spid="7"/>
                                        </p:tgtEl>
                                        <p:attrNameLst>
                                          <p:attrName>ppt_y</p:attrName>
                                        </p:attrNameLst>
                                      </p:cBhvr>
                                      <p:tavLst>
                                        <p:tav tm="0">
                                          <p:val>
                                            <p:strVal val="#ppt_y+#ppt_h*1.125000"/>
                                          </p:val>
                                        </p:tav>
                                        <p:tav tm="100000">
                                          <p:val>
                                            <p:strVal val="#ppt_y"/>
                                          </p:val>
                                        </p:tav>
                                      </p:tavLst>
                                    </p:anim>
                                    <p:animEffect transition="in" filter="wipe(up)">
                                      <p:cBhvr>
                                        <p:cTn id="1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4B6744F4-E6FA-C647-B62F-71F4C2301427}"/>
              </a:ext>
            </a:extLst>
          </p:cNvPr>
          <p:cNvPicPr>
            <a:picLocks noChangeAspect="1"/>
          </p:cNvPicPr>
          <p:nvPr/>
        </p:nvPicPr>
        <p:blipFill>
          <a:blip r:embed="rId2"/>
          <a:stretch>
            <a:fillRect/>
          </a:stretch>
        </p:blipFill>
        <p:spPr>
          <a:xfrm>
            <a:off x="0" y="0"/>
            <a:ext cx="12192000" cy="6858000"/>
          </a:xfrm>
          <a:prstGeom prst="rect">
            <a:avLst/>
          </a:prstGeom>
        </p:spPr>
      </p:pic>
      <p:sp>
        <p:nvSpPr>
          <p:cNvPr id="5" name="CuadroTexto 4">
            <a:extLst>
              <a:ext uri="{FF2B5EF4-FFF2-40B4-BE49-F238E27FC236}">
                <a16:creationId xmlns:a16="http://schemas.microsoft.com/office/drawing/2014/main" id="{F43800BD-D609-B847-B8D4-5EAA5558560D}"/>
              </a:ext>
            </a:extLst>
          </p:cNvPr>
          <p:cNvSpPr txBox="1"/>
          <p:nvPr/>
        </p:nvSpPr>
        <p:spPr>
          <a:xfrm>
            <a:off x="1800226" y="864980"/>
            <a:ext cx="8008112" cy="2000548"/>
          </a:xfrm>
          <a:prstGeom prst="rect">
            <a:avLst/>
          </a:prstGeom>
          <a:noFill/>
        </p:spPr>
        <p:txBody>
          <a:bodyPr wrap="square" rtlCol="0">
            <a:spAutoFit/>
          </a:bodyPr>
          <a:lstStyle/>
          <a:p>
            <a:r>
              <a:rPr lang="es-ES" sz="2400" dirty="0">
                <a:solidFill>
                  <a:srgbClr val="000090"/>
                </a:solidFill>
                <a:latin typeface="Arial"/>
                <a:cs typeface="Arial"/>
              </a:rPr>
              <a:t>Masa del electrón:</a:t>
            </a:r>
            <a:endParaRPr lang="es-ES" sz="2000" dirty="0">
              <a:latin typeface="Arial"/>
              <a:cs typeface="Arial"/>
            </a:endParaRPr>
          </a:p>
          <a:p>
            <a:endParaRPr lang="es-ES" sz="2000" dirty="0">
              <a:solidFill>
                <a:srgbClr val="000090"/>
              </a:solidFill>
              <a:latin typeface="Arial"/>
              <a:cs typeface="Arial"/>
            </a:endParaRPr>
          </a:p>
          <a:p>
            <a:endParaRPr lang="es-ES" sz="2000" dirty="0">
              <a:solidFill>
                <a:srgbClr val="000090"/>
              </a:solidFill>
              <a:latin typeface="Arial"/>
              <a:cs typeface="Arial"/>
            </a:endParaRPr>
          </a:p>
          <a:p>
            <a:endParaRPr lang="es-ES" sz="2000" dirty="0">
              <a:solidFill>
                <a:srgbClr val="000090"/>
              </a:solidFill>
              <a:latin typeface="Arial"/>
              <a:cs typeface="Arial"/>
            </a:endParaRPr>
          </a:p>
          <a:p>
            <a:endParaRPr lang="es-ES" sz="2000" dirty="0">
              <a:solidFill>
                <a:srgbClr val="000090"/>
              </a:solidFill>
              <a:latin typeface="Arial"/>
              <a:cs typeface="Arial"/>
            </a:endParaRPr>
          </a:p>
          <a:p>
            <a:r>
              <a:rPr lang="es-ES" sz="2000" dirty="0">
                <a:solidFill>
                  <a:srgbClr val="000090"/>
                </a:solidFill>
                <a:latin typeface="Arial"/>
                <a:cs typeface="Arial"/>
              </a:rPr>
              <a:t>¿Cuál es su orden de magnitud?</a:t>
            </a:r>
            <a:endParaRPr lang="es-ES" sz="2400" dirty="0">
              <a:solidFill>
                <a:srgbClr val="000090"/>
              </a:solidFill>
              <a:latin typeface="Arial"/>
              <a:cs typeface="Arial"/>
            </a:endParaRPr>
          </a:p>
        </p:txBody>
      </p:sp>
      <p:sp>
        <p:nvSpPr>
          <p:cNvPr id="6" name="Rectángulo 5">
            <a:extLst>
              <a:ext uri="{FF2B5EF4-FFF2-40B4-BE49-F238E27FC236}">
                <a16:creationId xmlns:a16="http://schemas.microsoft.com/office/drawing/2014/main" id="{4A516C56-922C-BD46-BBAD-B52138EC0319}"/>
              </a:ext>
            </a:extLst>
          </p:cNvPr>
          <p:cNvSpPr/>
          <p:nvPr/>
        </p:nvSpPr>
        <p:spPr>
          <a:xfrm>
            <a:off x="1977349" y="1680588"/>
            <a:ext cx="5187801" cy="369332"/>
          </a:xfrm>
          <a:prstGeom prst="rect">
            <a:avLst/>
          </a:prstGeom>
        </p:spPr>
        <p:txBody>
          <a:bodyPr wrap="none">
            <a:spAutoFit/>
          </a:bodyPr>
          <a:lstStyle/>
          <a:p>
            <a:r>
              <a:rPr lang="is-IS" b="1" dirty="0">
                <a:solidFill>
                  <a:schemeClr val="accent5">
                    <a:lumMod val="50000"/>
                  </a:schemeClr>
                </a:solidFill>
              </a:rPr>
              <a:t>0,000000000000000000000000000000910938291 kg</a:t>
            </a:r>
            <a:endParaRPr lang="es-ES" b="1" dirty="0">
              <a:solidFill>
                <a:schemeClr val="accent5">
                  <a:lumMod val="50000"/>
                </a:schemeClr>
              </a:solidFill>
            </a:endParaRPr>
          </a:p>
        </p:txBody>
      </p:sp>
    </p:spTree>
    <p:extLst>
      <p:ext uri="{BB962C8B-B14F-4D97-AF65-F5344CB8AC3E}">
        <p14:creationId xmlns:p14="http://schemas.microsoft.com/office/powerpoint/2010/main" val="3412349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p:tgtEl>
                                          <p:spTgt spid="5"/>
                                        </p:tgtEl>
                                        <p:attrNameLst>
                                          <p:attrName>ppt_y</p:attrName>
                                        </p:attrNameLst>
                                      </p:cBhvr>
                                      <p:tavLst>
                                        <p:tav tm="0">
                                          <p:val>
                                            <p:strVal val="#ppt_y+#ppt_h*1.125000"/>
                                          </p:val>
                                        </p:tav>
                                        <p:tav tm="100000">
                                          <p:val>
                                            <p:strVal val="#ppt_y"/>
                                          </p:val>
                                        </p:tav>
                                      </p:tavLst>
                                    </p:anim>
                                    <p:animEffect transition="in" filter="wipe(up)">
                                      <p:cBhvr>
                                        <p:cTn id="8" dur="20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p:tgtEl>
                                          <p:spTgt spid="6"/>
                                        </p:tgtEl>
                                        <p:attrNameLst>
                                          <p:attrName>ppt_y</p:attrName>
                                        </p:attrNameLst>
                                      </p:cBhvr>
                                      <p:tavLst>
                                        <p:tav tm="0">
                                          <p:val>
                                            <p:strVal val="#ppt_y+#ppt_h*1.125000"/>
                                          </p:val>
                                        </p:tav>
                                        <p:tav tm="100000">
                                          <p:val>
                                            <p:strVal val="#ppt_y"/>
                                          </p:val>
                                        </p:tav>
                                      </p:tavLst>
                                    </p:anim>
                                    <p:animEffect transition="in" filter="wipe(up)">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a:extLst>
              <a:ext uri="{FF2B5EF4-FFF2-40B4-BE49-F238E27FC236}">
                <a16:creationId xmlns:a16="http://schemas.microsoft.com/office/drawing/2014/main" id="{91B6FAB8-E921-F749-8C6C-4DFA91589F2E}"/>
              </a:ext>
            </a:extLst>
          </p:cNvPr>
          <p:cNvSpPr>
            <a:spLocks noGrp="1"/>
          </p:cNvSpPr>
          <p:nvPr>
            <p:ph type="title"/>
          </p:nvPr>
        </p:nvSpPr>
        <p:spPr>
          <a:xfrm>
            <a:off x="1981200" y="-26988"/>
            <a:ext cx="8229600" cy="1143001"/>
          </a:xfrm>
        </p:spPr>
        <p:txBody>
          <a:bodyPr/>
          <a:lstStyle/>
          <a:p>
            <a:pPr eaLnBrk="1" hangingPunct="1"/>
            <a:r>
              <a:rPr lang="es-MX" altLang="es-CL"/>
              <a:t>EJERCICIOS: </a:t>
            </a:r>
          </a:p>
        </p:txBody>
      </p:sp>
      <p:sp>
        <p:nvSpPr>
          <p:cNvPr id="15363" name="2 Marcador de contenido">
            <a:extLst>
              <a:ext uri="{FF2B5EF4-FFF2-40B4-BE49-F238E27FC236}">
                <a16:creationId xmlns:a16="http://schemas.microsoft.com/office/drawing/2014/main" id="{1349E6DB-72CB-7B4C-AA3E-7F387848D4B6}"/>
              </a:ext>
            </a:extLst>
          </p:cNvPr>
          <p:cNvSpPr>
            <a:spLocks noGrp="1"/>
          </p:cNvSpPr>
          <p:nvPr>
            <p:ph idx="1"/>
          </p:nvPr>
        </p:nvSpPr>
        <p:spPr>
          <a:xfrm>
            <a:off x="1981200" y="1196976"/>
            <a:ext cx="8229600" cy="1108075"/>
          </a:xfrm>
        </p:spPr>
        <p:txBody>
          <a:bodyPr/>
          <a:lstStyle/>
          <a:p>
            <a:pPr eaLnBrk="1" hangingPunct="1">
              <a:buFont typeface="Wingdings 2" pitchFamily="2" charset="2"/>
              <a:buNone/>
            </a:pPr>
            <a:r>
              <a:rPr lang="es-MX" altLang="es-CL" dirty="0"/>
              <a:t>a ) Complete la siguiente tabla escribiendo en la notación indicada. </a:t>
            </a:r>
          </a:p>
          <a:p>
            <a:pPr eaLnBrk="1" hangingPunct="1"/>
            <a:endParaRPr lang="es-MX" altLang="es-CL" dirty="0"/>
          </a:p>
        </p:txBody>
      </p:sp>
      <p:graphicFrame>
        <p:nvGraphicFramePr>
          <p:cNvPr id="2" name="Tabla 2">
            <a:extLst>
              <a:ext uri="{FF2B5EF4-FFF2-40B4-BE49-F238E27FC236}">
                <a16:creationId xmlns:a16="http://schemas.microsoft.com/office/drawing/2014/main" id="{26BEA9AD-51CA-394C-BE08-69F813344DED}"/>
              </a:ext>
            </a:extLst>
          </p:cNvPr>
          <p:cNvGraphicFramePr>
            <a:graphicFrameLocks noGrp="1"/>
          </p:cNvGraphicFramePr>
          <p:nvPr/>
        </p:nvGraphicFramePr>
        <p:xfrm>
          <a:off x="609599" y="2006469"/>
          <a:ext cx="11259672" cy="2275145"/>
        </p:xfrm>
        <a:graphic>
          <a:graphicData uri="http://schemas.openxmlformats.org/drawingml/2006/table">
            <a:tbl>
              <a:tblPr firstRow="1" bandRow="1">
                <a:tableStyleId>{5C22544A-7EE6-4342-B048-85BDC9FD1C3A}</a:tableStyleId>
              </a:tblPr>
              <a:tblGrid>
                <a:gridCol w="1876612">
                  <a:extLst>
                    <a:ext uri="{9D8B030D-6E8A-4147-A177-3AD203B41FA5}">
                      <a16:colId xmlns:a16="http://schemas.microsoft.com/office/drawing/2014/main" val="2013902130"/>
                    </a:ext>
                  </a:extLst>
                </a:gridCol>
                <a:gridCol w="1876612">
                  <a:extLst>
                    <a:ext uri="{9D8B030D-6E8A-4147-A177-3AD203B41FA5}">
                      <a16:colId xmlns:a16="http://schemas.microsoft.com/office/drawing/2014/main" val="3997311480"/>
                    </a:ext>
                  </a:extLst>
                </a:gridCol>
                <a:gridCol w="1876612">
                  <a:extLst>
                    <a:ext uri="{9D8B030D-6E8A-4147-A177-3AD203B41FA5}">
                      <a16:colId xmlns:a16="http://schemas.microsoft.com/office/drawing/2014/main" val="3980443468"/>
                    </a:ext>
                  </a:extLst>
                </a:gridCol>
                <a:gridCol w="1876612">
                  <a:extLst>
                    <a:ext uri="{9D8B030D-6E8A-4147-A177-3AD203B41FA5}">
                      <a16:colId xmlns:a16="http://schemas.microsoft.com/office/drawing/2014/main" val="2792924794"/>
                    </a:ext>
                  </a:extLst>
                </a:gridCol>
                <a:gridCol w="1876612">
                  <a:extLst>
                    <a:ext uri="{9D8B030D-6E8A-4147-A177-3AD203B41FA5}">
                      <a16:colId xmlns:a16="http://schemas.microsoft.com/office/drawing/2014/main" val="2049385395"/>
                    </a:ext>
                  </a:extLst>
                </a:gridCol>
                <a:gridCol w="1876612">
                  <a:extLst>
                    <a:ext uri="{9D8B030D-6E8A-4147-A177-3AD203B41FA5}">
                      <a16:colId xmlns:a16="http://schemas.microsoft.com/office/drawing/2014/main" val="2570100833"/>
                    </a:ext>
                  </a:extLst>
                </a:gridCol>
              </a:tblGrid>
              <a:tr h="511033">
                <a:tc>
                  <a:txBody>
                    <a:bodyPr/>
                    <a:lstStyle/>
                    <a:p>
                      <a:r>
                        <a:rPr lang="es-CL" sz="2100" dirty="0"/>
                        <a:t>NÚMERO</a:t>
                      </a:r>
                    </a:p>
                  </a:txBody>
                  <a:tcPr/>
                </a:tc>
                <a:tc>
                  <a:txBody>
                    <a:bodyPr/>
                    <a:lstStyle/>
                    <a:p>
                      <a:r>
                        <a:rPr lang="es-CL" sz="1900" dirty="0"/>
                        <a:t>108,555</a:t>
                      </a:r>
                    </a:p>
                  </a:txBody>
                  <a:tcPr/>
                </a:tc>
                <a:tc>
                  <a:txBody>
                    <a:bodyPr/>
                    <a:lstStyle/>
                    <a:p>
                      <a:r>
                        <a:rPr lang="es-CL" sz="1900" dirty="0"/>
                        <a:t>690000</a:t>
                      </a:r>
                    </a:p>
                  </a:txBody>
                  <a:tcPr/>
                </a:tc>
                <a:tc>
                  <a:txBody>
                    <a:bodyPr/>
                    <a:lstStyle/>
                    <a:p>
                      <a:r>
                        <a:rPr lang="es-CL" sz="1900" dirty="0"/>
                        <a:t>0,00345</a:t>
                      </a:r>
                    </a:p>
                  </a:txBody>
                  <a:tcPr/>
                </a:tc>
                <a:tc>
                  <a:txBody>
                    <a:bodyPr/>
                    <a:lstStyle/>
                    <a:p>
                      <a:r>
                        <a:rPr lang="es-CL" sz="1900" dirty="0"/>
                        <a:t>0,00000005500</a:t>
                      </a:r>
                    </a:p>
                  </a:txBody>
                  <a:tcPr/>
                </a:tc>
                <a:tc>
                  <a:txBody>
                    <a:bodyPr/>
                    <a:lstStyle/>
                    <a:p>
                      <a:r>
                        <a:rPr lang="es-CL" sz="1900" dirty="0"/>
                        <a:t>896000000000</a:t>
                      </a:r>
                    </a:p>
                  </a:txBody>
                  <a:tcPr/>
                </a:tc>
                <a:extLst>
                  <a:ext uri="{0D108BD9-81ED-4DB2-BD59-A6C34878D82A}">
                    <a16:rowId xmlns:a16="http://schemas.microsoft.com/office/drawing/2014/main" val="3264750287"/>
                  </a:ext>
                </a:extLst>
              </a:tr>
              <a:tr h="882056">
                <a:tc>
                  <a:txBody>
                    <a:bodyPr/>
                    <a:lstStyle/>
                    <a:p>
                      <a:r>
                        <a:rPr lang="es-CL" sz="2100" dirty="0"/>
                        <a:t>NOTACIÓN CIENTÍFICA</a:t>
                      </a:r>
                    </a:p>
                  </a:txBody>
                  <a:tcPr/>
                </a:tc>
                <a:tc>
                  <a:txBody>
                    <a:bodyPr/>
                    <a:lstStyle/>
                    <a:p>
                      <a:endParaRPr lang="es-CL" sz="2100" dirty="0"/>
                    </a:p>
                  </a:txBody>
                  <a:tcPr/>
                </a:tc>
                <a:tc>
                  <a:txBody>
                    <a:bodyPr/>
                    <a:lstStyle/>
                    <a:p>
                      <a:endParaRPr lang="es-CL" sz="2100" dirty="0"/>
                    </a:p>
                  </a:txBody>
                  <a:tcPr/>
                </a:tc>
                <a:tc>
                  <a:txBody>
                    <a:bodyPr/>
                    <a:lstStyle/>
                    <a:p>
                      <a:endParaRPr lang="es-CL" sz="2100" dirty="0"/>
                    </a:p>
                  </a:txBody>
                  <a:tcPr/>
                </a:tc>
                <a:tc>
                  <a:txBody>
                    <a:bodyPr/>
                    <a:lstStyle/>
                    <a:p>
                      <a:endParaRPr lang="es-CL" sz="2100" dirty="0"/>
                    </a:p>
                  </a:txBody>
                  <a:tcPr/>
                </a:tc>
                <a:tc>
                  <a:txBody>
                    <a:bodyPr/>
                    <a:lstStyle/>
                    <a:p>
                      <a:endParaRPr lang="es-CL" sz="2100" dirty="0"/>
                    </a:p>
                  </a:txBody>
                  <a:tcPr/>
                </a:tc>
                <a:extLst>
                  <a:ext uri="{0D108BD9-81ED-4DB2-BD59-A6C34878D82A}">
                    <a16:rowId xmlns:a16="http://schemas.microsoft.com/office/drawing/2014/main" val="3929493535"/>
                  </a:ext>
                </a:extLst>
              </a:tr>
              <a:tr h="882056">
                <a:tc>
                  <a:txBody>
                    <a:bodyPr/>
                    <a:lstStyle/>
                    <a:p>
                      <a:r>
                        <a:rPr lang="es-CL" sz="2100" dirty="0"/>
                        <a:t>ORDEN DE MAGNITUD</a:t>
                      </a:r>
                    </a:p>
                  </a:txBody>
                  <a:tcPr/>
                </a:tc>
                <a:tc>
                  <a:txBody>
                    <a:bodyPr/>
                    <a:lstStyle/>
                    <a:p>
                      <a:endParaRPr lang="es-CL" sz="2100"/>
                    </a:p>
                  </a:txBody>
                  <a:tcPr/>
                </a:tc>
                <a:tc>
                  <a:txBody>
                    <a:bodyPr/>
                    <a:lstStyle/>
                    <a:p>
                      <a:endParaRPr lang="es-CL" sz="2100"/>
                    </a:p>
                  </a:txBody>
                  <a:tcPr/>
                </a:tc>
                <a:tc>
                  <a:txBody>
                    <a:bodyPr/>
                    <a:lstStyle/>
                    <a:p>
                      <a:endParaRPr lang="es-CL" sz="2100"/>
                    </a:p>
                  </a:txBody>
                  <a:tcPr/>
                </a:tc>
                <a:tc>
                  <a:txBody>
                    <a:bodyPr/>
                    <a:lstStyle/>
                    <a:p>
                      <a:endParaRPr lang="es-CL" sz="2100"/>
                    </a:p>
                  </a:txBody>
                  <a:tcPr/>
                </a:tc>
                <a:tc>
                  <a:txBody>
                    <a:bodyPr/>
                    <a:lstStyle/>
                    <a:p>
                      <a:endParaRPr lang="es-CL" sz="2100" dirty="0"/>
                    </a:p>
                  </a:txBody>
                  <a:tcPr/>
                </a:tc>
                <a:extLst>
                  <a:ext uri="{0D108BD9-81ED-4DB2-BD59-A6C34878D82A}">
                    <a16:rowId xmlns:a16="http://schemas.microsoft.com/office/drawing/2014/main" val="2721176764"/>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a:extLst>
              <a:ext uri="{FF2B5EF4-FFF2-40B4-BE49-F238E27FC236}">
                <a16:creationId xmlns:a16="http://schemas.microsoft.com/office/drawing/2014/main" id="{9B773172-0366-DF49-93D1-06975DC6F58E}"/>
              </a:ext>
            </a:extLst>
          </p:cNvPr>
          <p:cNvSpPr>
            <a:spLocks noGrp="1"/>
          </p:cNvSpPr>
          <p:nvPr>
            <p:ph type="title"/>
          </p:nvPr>
        </p:nvSpPr>
        <p:spPr/>
        <p:txBody>
          <a:bodyPr/>
          <a:lstStyle/>
          <a:p>
            <a:pPr eaLnBrk="1" hangingPunct="1"/>
            <a:r>
              <a:rPr lang="es-MX" altLang="es-CL"/>
              <a:t>EJERCICIOS: </a:t>
            </a:r>
          </a:p>
        </p:txBody>
      </p:sp>
      <p:sp>
        <p:nvSpPr>
          <p:cNvPr id="16387" name="2 Marcador de contenido">
            <a:extLst>
              <a:ext uri="{FF2B5EF4-FFF2-40B4-BE49-F238E27FC236}">
                <a16:creationId xmlns:a16="http://schemas.microsoft.com/office/drawing/2014/main" id="{9FE5492C-6C67-E143-8708-0A4380796747}"/>
              </a:ext>
            </a:extLst>
          </p:cNvPr>
          <p:cNvSpPr>
            <a:spLocks noGrp="1"/>
          </p:cNvSpPr>
          <p:nvPr>
            <p:ph idx="1"/>
          </p:nvPr>
        </p:nvSpPr>
        <p:spPr>
          <a:xfrm>
            <a:off x="1873250" y="1328738"/>
            <a:ext cx="8229600" cy="1108075"/>
          </a:xfrm>
        </p:spPr>
        <p:txBody>
          <a:bodyPr/>
          <a:lstStyle/>
          <a:p>
            <a:pPr eaLnBrk="1" hangingPunct="1">
              <a:buFont typeface="Wingdings 2" pitchFamily="2" charset="2"/>
              <a:buNone/>
            </a:pPr>
            <a:r>
              <a:rPr lang="es-MX" altLang="es-CL" dirty="0"/>
              <a:t>b ) Aproxime, partiendo siempre del número original, según se indica. </a:t>
            </a:r>
          </a:p>
          <a:p>
            <a:pPr eaLnBrk="1" hangingPunct="1"/>
            <a:endParaRPr lang="es-MX" altLang="es-CL" dirty="0"/>
          </a:p>
        </p:txBody>
      </p:sp>
      <p:pic>
        <p:nvPicPr>
          <p:cNvPr id="16388" name="Picture 2">
            <a:extLst>
              <a:ext uri="{FF2B5EF4-FFF2-40B4-BE49-F238E27FC236}">
                <a16:creationId xmlns:a16="http://schemas.microsoft.com/office/drawing/2014/main" id="{FBAB2479-90F4-3047-A06A-75D8D24DD2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0188" y="2052844"/>
            <a:ext cx="8501062" cy="4567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a:extLst>
              <a:ext uri="{FF2B5EF4-FFF2-40B4-BE49-F238E27FC236}">
                <a16:creationId xmlns:a16="http://schemas.microsoft.com/office/drawing/2014/main" id="{76C106FB-F7E0-3C45-A6FE-298B10ABDF2F}"/>
              </a:ext>
            </a:extLst>
          </p:cNvPr>
          <p:cNvSpPr>
            <a:spLocks noGrp="1"/>
          </p:cNvSpPr>
          <p:nvPr>
            <p:ph type="title"/>
          </p:nvPr>
        </p:nvSpPr>
        <p:spPr/>
        <p:txBody>
          <a:bodyPr/>
          <a:lstStyle/>
          <a:p>
            <a:pPr eaLnBrk="1" hangingPunct="1"/>
            <a:r>
              <a:rPr lang="es-MX" altLang="es-CL"/>
              <a:t>EJERCICIOS: </a:t>
            </a:r>
          </a:p>
        </p:txBody>
      </p:sp>
      <p:sp>
        <p:nvSpPr>
          <p:cNvPr id="17411" name="2 Marcador de contenido">
            <a:extLst>
              <a:ext uri="{FF2B5EF4-FFF2-40B4-BE49-F238E27FC236}">
                <a16:creationId xmlns:a16="http://schemas.microsoft.com/office/drawing/2014/main" id="{8D240ED3-5A69-C045-AF42-D9D072A2E322}"/>
              </a:ext>
            </a:extLst>
          </p:cNvPr>
          <p:cNvSpPr>
            <a:spLocks noGrp="1"/>
          </p:cNvSpPr>
          <p:nvPr>
            <p:ph idx="1"/>
          </p:nvPr>
        </p:nvSpPr>
        <p:spPr/>
        <p:txBody>
          <a:bodyPr>
            <a:normAutofit lnSpcReduction="10000"/>
          </a:bodyPr>
          <a:lstStyle/>
          <a:p>
            <a:pPr algn="just" eaLnBrk="1" hangingPunct="1">
              <a:lnSpc>
                <a:spcPct val="150000"/>
              </a:lnSpc>
              <a:spcBef>
                <a:spcPct val="0"/>
              </a:spcBef>
              <a:buFont typeface="Wingdings 2" pitchFamily="2" charset="2"/>
              <a:buNone/>
            </a:pPr>
            <a:r>
              <a:rPr lang="es-MX" altLang="es-CL"/>
              <a:t>c ) Escriba el número sin la potencia de “10” y aproximar </a:t>
            </a:r>
            <a:r>
              <a:rPr lang="es-MX" altLang="es-CL" b="1"/>
              <a:t>al entero correspondiente. </a:t>
            </a:r>
          </a:p>
          <a:p>
            <a:pPr algn="just" eaLnBrk="1" hangingPunct="1">
              <a:lnSpc>
                <a:spcPct val="150000"/>
              </a:lnSpc>
              <a:spcBef>
                <a:spcPct val="0"/>
              </a:spcBef>
              <a:buFont typeface="Wingdings 2" pitchFamily="2" charset="2"/>
              <a:buNone/>
            </a:pPr>
            <a:r>
              <a:rPr lang="es-MX" altLang="es-CL"/>
              <a:t>Ejemplo: 3,4 x 10</a:t>
            </a:r>
            <a:r>
              <a:rPr lang="es-MX" altLang="es-CL" baseline="30000"/>
              <a:t>+5</a:t>
            </a:r>
            <a:r>
              <a:rPr lang="es-MX" altLang="es-CL"/>
              <a:t> = 340.000 </a:t>
            </a:r>
          </a:p>
          <a:p>
            <a:pPr algn="just" eaLnBrk="1" hangingPunct="1">
              <a:lnSpc>
                <a:spcPct val="150000"/>
              </a:lnSpc>
              <a:spcBef>
                <a:spcPct val="0"/>
              </a:spcBef>
              <a:buFont typeface="Wingdings 2" pitchFamily="2" charset="2"/>
              <a:buNone/>
            </a:pPr>
            <a:r>
              <a:rPr lang="pt-BR" altLang="es-CL"/>
              <a:t>1 ) A = 2 x 10</a:t>
            </a:r>
            <a:r>
              <a:rPr lang="pt-BR" altLang="es-CL" b="1" baseline="30000"/>
              <a:t>+3</a:t>
            </a:r>
            <a:r>
              <a:rPr lang="pt-BR" altLang="es-CL" b="1"/>
              <a:t> = ______________________ </a:t>
            </a:r>
            <a:endParaRPr lang="es-MX" altLang="es-CL"/>
          </a:p>
          <a:p>
            <a:pPr algn="just" eaLnBrk="1" hangingPunct="1">
              <a:lnSpc>
                <a:spcPct val="150000"/>
              </a:lnSpc>
              <a:spcBef>
                <a:spcPct val="0"/>
              </a:spcBef>
              <a:buFont typeface="Wingdings 2" pitchFamily="2" charset="2"/>
              <a:buNone/>
            </a:pPr>
            <a:r>
              <a:rPr lang="pl-PL" altLang="es-CL"/>
              <a:t>2 ) B = 1,2 x 10</a:t>
            </a:r>
            <a:r>
              <a:rPr lang="pl-PL" altLang="es-CL" b="1" baseline="30000"/>
              <a:t>+6</a:t>
            </a:r>
            <a:r>
              <a:rPr lang="pl-PL" altLang="es-CL" b="1"/>
              <a:t> = ______________________ </a:t>
            </a:r>
          </a:p>
          <a:p>
            <a:pPr algn="just" eaLnBrk="1" hangingPunct="1">
              <a:lnSpc>
                <a:spcPct val="150000"/>
              </a:lnSpc>
              <a:spcBef>
                <a:spcPct val="0"/>
              </a:spcBef>
              <a:buFont typeface="Wingdings 2" pitchFamily="2" charset="2"/>
              <a:buNone/>
            </a:pPr>
            <a:r>
              <a:rPr lang="es-MX" altLang="es-CL"/>
              <a:t>3 ) C = 7,5 x 10</a:t>
            </a:r>
            <a:r>
              <a:rPr lang="es-MX" altLang="es-CL" baseline="30000"/>
              <a:t>–1</a:t>
            </a:r>
            <a:r>
              <a:rPr lang="es-MX" altLang="es-CL"/>
              <a:t> = ______________________ </a:t>
            </a:r>
          </a:p>
          <a:p>
            <a:pPr algn="just" eaLnBrk="1" hangingPunct="1">
              <a:lnSpc>
                <a:spcPct val="150000"/>
              </a:lnSpc>
              <a:spcBef>
                <a:spcPct val="0"/>
              </a:spcBef>
              <a:buFont typeface="Wingdings 2" pitchFamily="2" charset="2"/>
              <a:buNone/>
            </a:pPr>
            <a:r>
              <a:rPr lang="es-MX" altLang="es-CL"/>
              <a:t>4 ) D = 8 x 10</a:t>
            </a:r>
            <a:r>
              <a:rPr lang="es-MX" altLang="es-CL" baseline="30000"/>
              <a:t>–5</a:t>
            </a:r>
            <a:r>
              <a:rPr lang="es-MX" altLang="es-CL"/>
              <a:t> = ______________________ </a:t>
            </a:r>
          </a:p>
          <a:p>
            <a:pPr eaLnBrk="1" hangingPunct="1"/>
            <a:endParaRPr lang="es-MX" altLang="es-CL"/>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a:extLst>
              <a:ext uri="{FF2B5EF4-FFF2-40B4-BE49-F238E27FC236}">
                <a16:creationId xmlns:a16="http://schemas.microsoft.com/office/drawing/2014/main" id="{82B10F28-40EA-2546-8526-D9A464EF02CA}"/>
              </a:ext>
            </a:extLst>
          </p:cNvPr>
          <p:cNvSpPr>
            <a:spLocks noGrp="1"/>
          </p:cNvSpPr>
          <p:nvPr>
            <p:ph type="title"/>
          </p:nvPr>
        </p:nvSpPr>
        <p:spPr/>
        <p:txBody>
          <a:bodyPr/>
          <a:lstStyle/>
          <a:p>
            <a:pPr eaLnBrk="1" hangingPunct="1"/>
            <a:r>
              <a:rPr lang="es-MX" altLang="es-CL"/>
              <a:t>EJERCICIOS: </a:t>
            </a:r>
          </a:p>
        </p:txBody>
      </p:sp>
      <p:sp>
        <p:nvSpPr>
          <p:cNvPr id="3" name="2 Marcador de contenido">
            <a:extLst>
              <a:ext uri="{FF2B5EF4-FFF2-40B4-BE49-F238E27FC236}">
                <a16:creationId xmlns:a16="http://schemas.microsoft.com/office/drawing/2014/main" id="{51239721-654A-416F-ACF0-8791ED7A4DBE}"/>
              </a:ext>
            </a:extLst>
          </p:cNvPr>
          <p:cNvSpPr>
            <a:spLocks noGrp="1"/>
          </p:cNvSpPr>
          <p:nvPr>
            <p:ph idx="1"/>
          </p:nvPr>
        </p:nvSpPr>
        <p:spPr/>
        <p:txBody>
          <a:bodyPr>
            <a:normAutofit fontScale="85000" lnSpcReduction="20000"/>
          </a:bodyPr>
          <a:lstStyle/>
          <a:p>
            <a:pPr marL="274320" indent="-274320" algn="just">
              <a:lnSpc>
                <a:spcPct val="160000"/>
              </a:lnSpc>
              <a:spcBef>
                <a:spcPts val="0"/>
              </a:spcBef>
              <a:buClr>
                <a:schemeClr val="accent3"/>
              </a:buClr>
              <a:buNone/>
              <a:defRPr/>
            </a:pPr>
            <a:r>
              <a:rPr lang="es-MX" dirty="0"/>
              <a:t>d ) Escriba, los números siguientes en notación científica, aproximando a la cifra de las centésimas. </a:t>
            </a:r>
          </a:p>
          <a:p>
            <a:pPr marL="274320" indent="-274320" algn="just">
              <a:lnSpc>
                <a:spcPct val="160000"/>
              </a:lnSpc>
              <a:spcBef>
                <a:spcPts val="0"/>
              </a:spcBef>
              <a:buClr>
                <a:schemeClr val="accent3"/>
              </a:buClr>
              <a:buNone/>
              <a:defRPr/>
            </a:pPr>
            <a:r>
              <a:rPr lang="es-MX" dirty="0"/>
              <a:t>1 ) A= 382 = ______________________ </a:t>
            </a:r>
          </a:p>
          <a:p>
            <a:pPr marL="274320" indent="-274320" algn="just">
              <a:lnSpc>
                <a:spcPct val="160000"/>
              </a:lnSpc>
              <a:spcBef>
                <a:spcPts val="0"/>
              </a:spcBef>
              <a:buClr>
                <a:schemeClr val="accent3"/>
              </a:buClr>
              <a:buNone/>
              <a:defRPr/>
            </a:pPr>
            <a:r>
              <a:rPr lang="es-MX" dirty="0"/>
              <a:t>2 ) B = 21.200= ______________________ </a:t>
            </a:r>
          </a:p>
          <a:p>
            <a:pPr marL="274320" indent="-274320" algn="just">
              <a:lnSpc>
                <a:spcPct val="160000"/>
              </a:lnSpc>
              <a:spcBef>
                <a:spcPts val="0"/>
              </a:spcBef>
              <a:buClr>
                <a:schemeClr val="accent3"/>
              </a:buClr>
              <a:buNone/>
              <a:defRPr/>
            </a:pPr>
            <a:r>
              <a:rPr lang="es-MX" dirty="0"/>
              <a:t>3 ) C = 62.000.000 = ______________________ </a:t>
            </a:r>
          </a:p>
          <a:p>
            <a:pPr marL="274320" indent="-274320" algn="just">
              <a:lnSpc>
                <a:spcPct val="160000"/>
              </a:lnSpc>
              <a:spcBef>
                <a:spcPts val="0"/>
              </a:spcBef>
              <a:buClr>
                <a:schemeClr val="accent3"/>
              </a:buClr>
              <a:buNone/>
              <a:defRPr/>
            </a:pPr>
            <a:r>
              <a:rPr lang="es-MX" dirty="0"/>
              <a:t>4 ) D = 0,042 = ______________________ </a:t>
            </a:r>
          </a:p>
          <a:p>
            <a:pPr marL="274320" indent="-274320" algn="just">
              <a:lnSpc>
                <a:spcPct val="160000"/>
              </a:lnSpc>
              <a:spcBef>
                <a:spcPts val="0"/>
              </a:spcBef>
              <a:buClr>
                <a:schemeClr val="accent3"/>
              </a:buClr>
              <a:buNone/>
              <a:defRPr/>
            </a:pPr>
            <a:r>
              <a:rPr lang="es-MX" dirty="0"/>
              <a:t>5 ) E = 0,756= ______________________ </a:t>
            </a:r>
          </a:p>
          <a:p>
            <a:pPr marL="274320" indent="-274320" algn="just">
              <a:lnSpc>
                <a:spcPct val="160000"/>
              </a:lnSpc>
              <a:spcBef>
                <a:spcPts val="0"/>
              </a:spcBef>
              <a:buClr>
                <a:schemeClr val="accent3"/>
              </a:buClr>
              <a:buNone/>
              <a:defRPr/>
            </a:pPr>
            <a:r>
              <a:rPr lang="es-MX" dirty="0"/>
              <a:t>6 ) F = 0,0000698 = ______________________ </a:t>
            </a:r>
          </a:p>
          <a:p>
            <a:pPr marL="274320" indent="-274320">
              <a:buClr>
                <a:schemeClr val="accent3"/>
              </a:buClr>
              <a:buFont typeface="Wingdings 2"/>
              <a:buChar char=""/>
              <a:defRPr/>
            </a:pPr>
            <a:endParaRPr lang="es-MX" dirty="0"/>
          </a:p>
        </p:txBody>
      </p:sp>
    </p:spTree>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1855</TotalTime>
  <Words>1354</Words>
  <Application>Microsoft Macintosh PowerPoint</Application>
  <PresentationFormat>Panorámica</PresentationFormat>
  <Paragraphs>150</Paragraphs>
  <Slides>25</Slides>
  <Notes>1</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25</vt:i4>
      </vt:variant>
    </vt:vector>
  </HeadingPairs>
  <TitlesOfParts>
    <vt:vector size="34" baseType="lpstr">
      <vt:lpstr>arial</vt:lpstr>
      <vt:lpstr>arial</vt:lpstr>
      <vt:lpstr>Calibri</vt:lpstr>
      <vt:lpstr>Calibri Light</vt:lpstr>
      <vt:lpstr>Cambria Math</vt:lpstr>
      <vt:lpstr>Comic Sans MS</vt:lpstr>
      <vt:lpstr>proxima-nova</vt:lpstr>
      <vt:lpstr>Wingdings 2</vt:lpstr>
      <vt:lpstr>Tema de Office</vt:lpstr>
      <vt:lpstr>Física I Escuela Naval A. Prat 2S-2025 </vt:lpstr>
      <vt:lpstr>Presentación del curso</vt:lpstr>
      <vt:lpstr>Presentación de PowerPoint</vt:lpstr>
      <vt:lpstr>Presentación de PowerPoint</vt:lpstr>
      <vt:lpstr>Presentación de PowerPoint</vt:lpstr>
      <vt:lpstr>Presentación de PowerPoint</vt:lpstr>
      <vt:lpstr>APROXIMACIONES/REDONDEO.</vt:lpstr>
      <vt:lpstr>REGLAS BÁSICAS DE APROXIMACIÓN</vt:lpstr>
      <vt:lpstr>Presentación de PowerPoint</vt:lpstr>
      <vt:lpstr>Presentación de PowerPoint</vt:lpstr>
      <vt:lpstr>Presentación de PowerPoint</vt:lpstr>
      <vt:lpstr>Notación científica</vt:lpstr>
      <vt:lpstr>Notación científica</vt:lpstr>
      <vt:lpstr>Algunos ejemplos </vt:lpstr>
      <vt:lpstr>¿Cómo expresamos un número en notación científica? </vt:lpstr>
      <vt:lpstr>Prefijos </vt:lpstr>
      <vt:lpstr>Presentación de PowerPoint</vt:lpstr>
      <vt:lpstr>Expresar usando prefijos  </vt:lpstr>
      <vt:lpstr>Orden de magnitud</vt:lpstr>
      <vt:lpstr>¿Cómo obtenemos el orden de magnitud?</vt:lpstr>
      <vt:lpstr>Presentación de PowerPoint</vt:lpstr>
      <vt:lpstr>EJERCICIOS: </vt:lpstr>
      <vt:lpstr>EJERCICIOS: </vt:lpstr>
      <vt:lpstr>EJERCICIOS: </vt:lpstr>
      <vt:lpstr>EJERCICIOS: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Física I Escuela Naval A. Prat 2S-2020</dc:title>
  <dc:creator>Cristian Romanque</dc:creator>
  <cp:lastModifiedBy>Hector Jaime</cp:lastModifiedBy>
  <cp:revision>27</cp:revision>
  <dcterms:created xsi:type="dcterms:W3CDTF">2020-07-14T15:50:24Z</dcterms:created>
  <dcterms:modified xsi:type="dcterms:W3CDTF">2025-07-07T12:32:05Z</dcterms:modified>
</cp:coreProperties>
</file>