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4"/>
  </p:notesMasterIdLst>
  <p:sldIdLst>
    <p:sldId id="256" r:id="rId2"/>
    <p:sldId id="257" r:id="rId3"/>
    <p:sldId id="258" r:id="rId4"/>
    <p:sldId id="276" r:id="rId5"/>
    <p:sldId id="275" r:id="rId6"/>
    <p:sldId id="277" r:id="rId7"/>
    <p:sldId id="259" r:id="rId8"/>
    <p:sldId id="278" r:id="rId9"/>
    <p:sldId id="261" r:id="rId10"/>
    <p:sldId id="263" r:id="rId11"/>
    <p:sldId id="279" r:id="rId12"/>
    <p:sldId id="264" r:id="rId13"/>
    <p:sldId id="262" r:id="rId14"/>
    <p:sldId id="280" r:id="rId15"/>
    <p:sldId id="281" r:id="rId16"/>
    <p:sldId id="282" r:id="rId17"/>
    <p:sldId id="283" r:id="rId18"/>
    <p:sldId id="284" r:id="rId19"/>
    <p:sldId id="267" r:id="rId20"/>
    <p:sldId id="260" r:id="rId21"/>
    <p:sldId id="285" r:id="rId22"/>
    <p:sldId id="268" r:id="rId23"/>
    <p:sldId id="269" r:id="rId24"/>
    <p:sldId id="270" r:id="rId25"/>
    <p:sldId id="286" r:id="rId26"/>
    <p:sldId id="271" r:id="rId27"/>
    <p:sldId id="274" r:id="rId28"/>
    <p:sldId id="287" r:id="rId29"/>
    <p:sldId id="289" r:id="rId30"/>
    <p:sldId id="288" r:id="rId31"/>
    <p:sldId id="272" r:id="rId32"/>
    <p:sldId id="273"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103" autoAdjust="0"/>
    <p:restoredTop sz="94660"/>
  </p:normalViewPr>
  <p:slideViewPr>
    <p:cSldViewPr>
      <p:cViewPr varScale="1">
        <p:scale>
          <a:sx n="69" d="100"/>
          <a:sy n="69" d="100"/>
        </p:scale>
        <p:origin x="118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B1ED2-00DD-44DF-8480-5A93DC8AB956}" type="datetimeFigureOut">
              <a:rPr lang="en-US" smtClean="0"/>
              <a:t>4/6/2021</a:t>
            </a:fld>
            <a:endParaRPr lang="en-US"/>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EB6647-2685-4C54-A5F0-7FEF4686BC44}" type="slidenum">
              <a:rPr lang="en-US" smtClean="0"/>
              <a:t>‹Nº›</a:t>
            </a:fld>
            <a:endParaRPr lang="en-US"/>
          </a:p>
        </p:txBody>
      </p:sp>
    </p:spTree>
    <p:extLst>
      <p:ext uri="{BB962C8B-B14F-4D97-AF65-F5344CB8AC3E}">
        <p14:creationId xmlns:p14="http://schemas.microsoft.com/office/powerpoint/2010/main" val="694426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BEEB6647-2685-4C54-A5F0-7FEF4686BC44}" type="slidenum">
              <a:rPr lang="en-US" smtClean="0"/>
              <a:t>26</a:t>
            </a:fld>
            <a:endParaRPr lang="en-US"/>
          </a:p>
        </p:txBody>
      </p:sp>
    </p:spTree>
    <p:extLst>
      <p:ext uri="{BB962C8B-B14F-4D97-AF65-F5344CB8AC3E}">
        <p14:creationId xmlns:p14="http://schemas.microsoft.com/office/powerpoint/2010/main" val="3501113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7A847CFC-816F-41D0-AAC0-9BF4FEBC753E}" type="datetimeFigureOut">
              <a:rPr lang="es-ES" smtClean="0"/>
              <a:pPr/>
              <a:t>06/04/2021</a:t>
            </a:fld>
            <a:endParaRPr lang="es-ES"/>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ES"/>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132FADFE-3B8F-471C-ABF0-DBC7717ECBB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7" name="6 Marcador de fecha"/>
          <p:cNvSpPr>
            <a:spLocks noGrp="1"/>
          </p:cNvSpPr>
          <p:nvPr>
            <p:ph type="dt" sz="half" idx="14"/>
          </p:nvPr>
        </p:nvSpPr>
        <p:spPr/>
        <p:txBody>
          <a:bodyPr rtlCol="0"/>
          <a:lstStyle/>
          <a:p>
            <a:fld id="{7A847CFC-816F-41D0-AAC0-9BF4FEBC753E}" type="datetimeFigureOut">
              <a:rPr lang="es-ES" smtClean="0"/>
              <a:pPr/>
              <a:t>06/04/2021</a:t>
            </a:fld>
            <a:endParaRPr lang="es-ES"/>
          </a:p>
        </p:txBody>
      </p:sp>
      <p:sp>
        <p:nvSpPr>
          <p:cNvPr id="9" name="8 Marcador de número de diapositiva"/>
          <p:cNvSpPr>
            <a:spLocks noGrp="1"/>
          </p:cNvSpPr>
          <p:nvPr>
            <p:ph type="sldNum" sz="quarter" idx="15"/>
          </p:nvPr>
        </p:nvSpPr>
        <p:spPr/>
        <p:txBody>
          <a:bodyPr rtlCol="0"/>
          <a:lstStyle/>
          <a:p>
            <a:fld id="{132FADFE-3B8F-471C-ABF0-DBC7717ECBBC}" type="slidenum">
              <a:rPr lang="es-ES" smtClean="0"/>
              <a:pPr/>
              <a:t>‹Nº›</a:t>
            </a:fld>
            <a:endParaRPr lang="es-ES"/>
          </a:p>
        </p:txBody>
      </p:sp>
      <p:sp>
        <p:nvSpPr>
          <p:cNvPr id="10" name="9 Marcador de pie de página"/>
          <p:cNvSpPr>
            <a:spLocks noGrp="1"/>
          </p:cNvSpPr>
          <p:nvPr>
            <p:ph type="ftr" sz="quarter" idx="16"/>
          </p:nvPr>
        </p:nvSpPr>
        <p:spPr/>
        <p:txBody>
          <a:bodyPr rtlCol="0"/>
          <a:lstStyle/>
          <a:p>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7A847CFC-816F-41D0-AAC0-9BF4FEBC753E}" type="datetimeFigureOut">
              <a:rPr lang="es-ES" smtClean="0"/>
              <a:pPr/>
              <a:t>06/04/2021</a:t>
            </a:fld>
            <a:endParaRPr lang="es-ES"/>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ES"/>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06/04/2021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a:t>Haga clic para modificar el estilo de título del patrón</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pPr/>
              <a:t>06/04/2021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7A847CFC-816F-41D0-AAC0-9BF4FEBC753E}" type="datetimeFigureOut">
              <a:rPr lang="es-ES" smtClean="0"/>
              <a:pPr/>
              <a:t>06/04/2021</a:t>
            </a:fld>
            <a:endParaRPr lang="es-ES"/>
          </a:p>
        </p:txBody>
      </p:sp>
      <p:sp>
        <p:nvSpPr>
          <p:cNvPr id="7" name="6 Marcador de número de diapositiva"/>
          <p:cNvSpPr>
            <a:spLocks noGrp="1"/>
          </p:cNvSpPr>
          <p:nvPr>
            <p:ph type="sldNum" sz="quarter" idx="11"/>
          </p:nvPr>
        </p:nvSpPr>
        <p:spPr/>
        <p:txBody>
          <a:bodyPr rtlCol="0"/>
          <a:lstStyle/>
          <a:p>
            <a:fld id="{132FADFE-3B8F-471C-ABF0-DBC7717ECBBC}" type="slidenum">
              <a:rPr lang="es-ES" smtClean="0"/>
              <a:pPr/>
              <a:t>‹Nº›</a:t>
            </a:fld>
            <a:endParaRPr lang="es-ES"/>
          </a:p>
        </p:txBody>
      </p:sp>
      <p:sp>
        <p:nvSpPr>
          <p:cNvPr id="8" name="7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06/04/2021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1" name="20 Marcador de fecha"/>
          <p:cNvSpPr>
            <a:spLocks noGrp="1"/>
          </p:cNvSpPr>
          <p:nvPr>
            <p:ph type="dt" sz="half" idx="14"/>
          </p:nvPr>
        </p:nvSpPr>
        <p:spPr/>
        <p:txBody>
          <a:bodyPr rtlCol="0"/>
          <a:lstStyle/>
          <a:p>
            <a:fld id="{7A847CFC-816F-41D0-AAC0-9BF4FEBC753E}" type="datetimeFigureOut">
              <a:rPr lang="es-ES" smtClean="0"/>
              <a:pPr/>
              <a:t>06/04/2021</a:t>
            </a:fld>
            <a:endParaRPr lang="es-ES"/>
          </a:p>
        </p:txBody>
      </p:sp>
      <p:sp>
        <p:nvSpPr>
          <p:cNvPr id="22" name="21 Marcador de número de diapositiva"/>
          <p:cNvSpPr>
            <a:spLocks noGrp="1"/>
          </p:cNvSpPr>
          <p:nvPr>
            <p:ph type="sldNum" sz="quarter" idx="15"/>
          </p:nvPr>
        </p:nvSpPr>
        <p:spPr/>
        <p:txBody>
          <a:bodyPr rtlCol="0"/>
          <a:lstStyle/>
          <a:p>
            <a:fld id="{132FADFE-3B8F-471C-ABF0-DBC7717ECBBC}" type="slidenum">
              <a:rPr lang="es-ES" smtClean="0"/>
              <a:pPr/>
              <a:t>‹Nº›</a:t>
            </a:fld>
            <a:endParaRPr lang="es-ES"/>
          </a:p>
        </p:txBody>
      </p:sp>
      <p:sp>
        <p:nvSpPr>
          <p:cNvPr id="23" name="22 Marcador de pie de página"/>
          <p:cNvSpPr>
            <a:spLocks noGrp="1"/>
          </p:cNvSpPr>
          <p:nvPr>
            <p:ph type="ftr" sz="quarter" idx="16"/>
          </p:nvPr>
        </p:nvSpPr>
        <p:spPr/>
        <p:txBody>
          <a:bodyPr rtlCol="0"/>
          <a:lstStyle/>
          <a:p>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7A847CFC-816F-41D0-AAC0-9BF4FEBC753E}" type="datetimeFigureOut">
              <a:rPr lang="es-ES" smtClean="0"/>
              <a:pPr/>
              <a:t>06/04/2021</a:t>
            </a:fld>
            <a:endParaRPr lang="es-ES"/>
          </a:p>
        </p:txBody>
      </p:sp>
      <p:sp>
        <p:nvSpPr>
          <p:cNvPr id="18" name="17 Marcador de número de diapositiva"/>
          <p:cNvSpPr>
            <a:spLocks noGrp="1"/>
          </p:cNvSpPr>
          <p:nvPr>
            <p:ph type="sldNum" sz="quarter" idx="11"/>
          </p:nvPr>
        </p:nvSpPr>
        <p:spPr/>
        <p:txBody>
          <a:bodyPr rtlCol="0"/>
          <a:lstStyle/>
          <a:p>
            <a:fld id="{132FADFE-3B8F-471C-ABF0-DBC7717ECBBC}" type="slidenum">
              <a:rPr lang="es-ES" smtClean="0"/>
              <a:pPr/>
              <a:t>‹Nº›</a:t>
            </a:fld>
            <a:endParaRPr lang="es-ES"/>
          </a:p>
        </p:txBody>
      </p:sp>
      <p:sp>
        <p:nvSpPr>
          <p:cNvPr id="21" name="20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06/04/2021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06/04/2021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A847CFC-816F-41D0-AAC0-9BF4FEBC753E}" type="datetimeFigureOut">
              <a:rPr lang="es-ES" smtClean="0"/>
              <a:pPr/>
              <a:t>06/04/2021</a:t>
            </a:fld>
            <a:endParaRPr lang="es-ES"/>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ES"/>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5220072" y="5349240"/>
            <a:ext cx="3700434" cy="1508760"/>
          </a:xfrm>
        </p:spPr>
        <p:txBody>
          <a:bodyPr/>
          <a:lstStyle/>
          <a:p>
            <a:r>
              <a:rPr lang="es-CL" dirty="0">
                <a:latin typeface="Andalus" pitchFamily="18" charset="-78"/>
                <a:cs typeface="Andalus" pitchFamily="18" charset="-78"/>
              </a:rPr>
              <a:t>C2° </a:t>
            </a:r>
            <a:r>
              <a:rPr lang="es-CL" dirty="0" smtClean="0">
                <a:latin typeface="Andalus" pitchFamily="18" charset="-78"/>
                <a:cs typeface="Andalus" pitchFamily="18" charset="-78"/>
              </a:rPr>
              <a:t>(</a:t>
            </a:r>
            <a:r>
              <a:rPr lang="es-CL" dirty="0" err="1" smtClean="0">
                <a:latin typeface="Andalus" pitchFamily="18" charset="-78"/>
                <a:cs typeface="Andalus" pitchFamily="18" charset="-78"/>
              </a:rPr>
              <a:t>Enf</a:t>
            </a:r>
            <a:r>
              <a:rPr lang="es-CL" dirty="0" smtClean="0">
                <a:latin typeface="Andalus" pitchFamily="18" charset="-78"/>
                <a:cs typeface="Andalus" pitchFamily="18" charset="-78"/>
              </a:rPr>
              <a:t>.) Oscar </a:t>
            </a:r>
            <a:r>
              <a:rPr lang="es-CL" dirty="0">
                <a:latin typeface="Andalus" pitchFamily="18" charset="-78"/>
                <a:cs typeface="Andalus" pitchFamily="18" charset="-78"/>
              </a:rPr>
              <a:t>Lara </a:t>
            </a:r>
            <a:r>
              <a:rPr lang="es-CL" dirty="0" err="1" smtClean="0">
                <a:latin typeface="Andalus" pitchFamily="18" charset="-78"/>
                <a:cs typeface="Andalus" pitchFamily="18" charset="-78"/>
              </a:rPr>
              <a:t>Pezo</a:t>
            </a:r>
            <a:endParaRPr lang="es-CL" dirty="0" smtClean="0">
              <a:latin typeface="Andalus" pitchFamily="18" charset="-78"/>
              <a:cs typeface="Andalus" pitchFamily="18" charset="-78"/>
            </a:endParaRPr>
          </a:p>
          <a:p>
            <a:r>
              <a:rPr lang="es-CL" dirty="0" smtClean="0">
                <a:latin typeface="Andalus" pitchFamily="18" charset="-78"/>
                <a:cs typeface="Andalus" pitchFamily="18" charset="-78"/>
              </a:rPr>
              <a:t>C2</a:t>
            </a:r>
            <a:r>
              <a:rPr lang="es-CL" dirty="0">
                <a:latin typeface="Andalus" pitchFamily="18" charset="-78"/>
                <a:cs typeface="Andalus" pitchFamily="18" charset="-78"/>
              </a:rPr>
              <a:t>° </a:t>
            </a:r>
            <a:r>
              <a:rPr lang="es-CL" dirty="0" smtClean="0">
                <a:latin typeface="Andalus" pitchFamily="18" charset="-78"/>
                <a:cs typeface="Andalus" pitchFamily="18" charset="-78"/>
              </a:rPr>
              <a:t>(Sn.) Diego Ramos Espinoza</a:t>
            </a:r>
          </a:p>
          <a:p>
            <a:endParaRPr lang="es-CL" dirty="0">
              <a:latin typeface="Andalus" pitchFamily="18" charset="-78"/>
              <a:cs typeface="Andalus" pitchFamily="18" charset="-78"/>
            </a:endParaRPr>
          </a:p>
          <a:p>
            <a:endParaRPr lang="es-CL" dirty="0">
              <a:latin typeface="Andalus" pitchFamily="18" charset="-78"/>
              <a:cs typeface="Andalus" pitchFamily="18" charset="-78"/>
            </a:endParaRPr>
          </a:p>
        </p:txBody>
      </p:sp>
      <p:sp>
        <p:nvSpPr>
          <p:cNvPr id="6" name="5 CuadroTexto"/>
          <p:cNvSpPr txBox="1"/>
          <p:nvPr/>
        </p:nvSpPr>
        <p:spPr>
          <a:xfrm>
            <a:off x="1547664" y="3510999"/>
            <a:ext cx="6624736" cy="369332"/>
          </a:xfrm>
          <a:prstGeom prst="rect">
            <a:avLst/>
          </a:prstGeom>
          <a:noFill/>
        </p:spPr>
        <p:txBody>
          <a:bodyPr wrap="square" rtlCol="0">
            <a:spAutoFit/>
          </a:bodyPr>
          <a:lstStyle/>
          <a:p>
            <a:pPr algn="ctr"/>
            <a:r>
              <a:rPr lang="es-CL" b="1" dirty="0"/>
              <a:t>REANIMACION CARDIOPULMONAR Y PRIMEROS AUXILIOS </a:t>
            </a:r>
          </a:p>
        </p:txBody>
      </p:sp>
      <p:pic>
        <p:nvPicPr>
          <p:cNvPr id="1026" name="Picture 2" descr="C:\Users\18413296-6\Desktop\Armada de Chile Insignia Escuela Naval.jpg"/>
          <p:cNvPicPr>
            <a:picLocks noChangeAspect="1" noChangeArrowheads="1"/>
          </p:cNvPicPr>
          <p:nvPr/>
        </p:nvPicPr>
        <p:blipFill>
          <a:blip r:embed="rId2" cstate="print"/>
          <a:srcRect/>
          <a:stretch>
            <a:fillRect/>
          </a:stretch>
        </p:blipFill>
        <p:spPr bwMode="auto">
          <a:xfrm>
            <a:off x="4174455" y="1250088"/>
            <a:ext cx="1371153" cy="158400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79712" y="260648"/>
            <a:ext cx="7467600" cy="1143000"/>
          </a:xfrm>
        </p:spPr>
        <p:txBody>
          <a:bodyPr/>
          <a:lstStyle/>
          <a:p>
            <a:r>
              <a:rPr lang="es-CL" dirty="0"/>
              <a:t>Objetivos</a:t>
            </a:r>
          </a:p>
        </p:txBody>
      </p:sp>
      <p:sp>
        <p:nvSpPr>
          <p:cNvPr id="3" name="2 Marcador de contenido"/>
          <p:cNvSpPr>
            <a:spLocks noGrp="1"/>
          </p:cNvSpPr>
          <p:nvPr>
            <p:ph sz="quarter" idx="1"/>
          </p:nvPr>
        </p:nvSpPr>
        <p:spPr>
          <a:xfrm>
            <a:off x="251520" y="1916832"/>
            <a:ext cx="5256584" cy="4572000"/>
          </a:xfrm>
        </p:spPr>
        <p:txBody>
          <a:bodyPr>
            <a:normAutofit/>
          </a:bodyPr>
          <a:lstStyle/>
          <a:p>
            <a:pPr algn="ctr"/>
            <a:r>
              <a:rPr lang="es-CL" dirty="0">
                <a:latin typeface="+mj-lt"/>
              </a:rPr>
              <a:t>Capacitar al personal para tratar una emergencia de tipo cardiológica con la menor cantidad de recursos posibles.</a:t>
            </a:r>
          </a:p>
          <a:p>
            <a:pPr algn="ctr"/>
            <a:endParaRPr lang="es-CL" dirty="0">
              <a:latin typeface="+mj-lt"/>
            </a:endParaRPr>
          </a:p>
          <a:p>
            <a:pPr algn="ctr"/>
            <a:r>
              <a:rPr lang="es-CL" dirty="0">
                <a:latin typeface="+mj-lt"/>
              </a:rPr>
              <a:t>Lograr una adecuada reanimación cardio-pulmonar.</a:t>
            </a:r>
          </a:p>
        </p:txBody>
      </p:sp>
      <p:pic>
        <p:nvPicPr>
          <p:cNvPr id="17410" name="Picture 2" descr="C:\Users\16599367-5\Desktop\C2 Victor Gajardo\Instruccion de primeros auxilios\objetivos.jpg"/>
          <p:cNvPicPr>
            <a:picLocks noChangeAspect="1" noChangeArrowheads="1"/>
          </p:cNvPicPr>
          <p:nvPr/>
        </p:nvPicPr>
        <p:blipFill>
          <a:blip r:embed="rId2" cstate="print"/>
          <a:srcRect/>
          <a:stretch>
            <a:fillRect/>
          </a:stretch>
        </p:blipFill>
        <p:spPr bwMode="auto">
          <a:xfrm>
            <a:off x="5436096" y="1772816"/>
            <a:ext cx="2382427" cy="387418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771800" y="764704"/>
            <a:ext cx="3816424" cy="566936"/>
          </a:xfrm>
        </p:spPr>
        <p:style>
          <a:lnRef idx="0">
            <a:schemeClr val="accent1"/>
          </a:lnRef>
          <a:fillRef idx="3">
            <a:schemeClr val="accent1"/>
          </a:fillRef>
          <a:effectRef idx="3">
            <a:schemeClr val="accent1"/>
          </a:effectRef>
          <a:fontRef idx="minor">
            <a:schemeClr val="lt1"/>
          </a:fontRef>
        </p:style>
        <p:txBody>
          <a:bodyPr/>
          <a:lstStyle/>
          <a:p>
            <a:pPr algn="ctr"/>
            <a:r>
              <a:rPr lang="es-CL" dirty="0"/>
              <a:t>primeros auxilios</a:t>
            </a:r>
          </a:p>
        </p:txBody>
      </p:sp>
      <p:sp>
        <p:nvSpPr>
          <p:cNvPr id="3" name="2 Marcador de contenido"/>
          <p:cNvSpPr>
            <a:spLocks noGrp="1"/>
          </p:cNvSpPr>
          <p:nvPr>
            <p:ph sz="quarter" idx="1"/>
          </p:nvPr>
        </p:nvSpPr>
        <p:spPr>
          <a:xfrm>
            <a:off x="539552" y="1700808"/>
            <a:ext cx="7560840" cy="4572000"/>
          </a:xfrm>
        </p:spPr>
        <p:txBody>
          <a:bodyPr>
            <a:normAutofit/>
          </a:bodyPr>
          <a:lstStyle/>
          <a:p>
            <a:pPr algn="ctr"/>
            <a:r>
              <a:rPr lang="es-CL" sz="1800" dirty="0"/>
              <a:t>Se entiende por primeros auxilios, a los cuidados inmediatos, adecuados y provisionales prestados a las personas accidentadas o con enfermedades de aparición súbita, por un primer respondedor entrenado, en la escena del incidente y hasta la llegada de los servicios de emergencia o traslado a un centro asistencial.</a:t>
            </a:r>
          </a:p>
        </p:txBody>
      </p:sp>
      <p:pic>
        <p:nvPicPr>
          <p:cNvPr id="18434" name="Picture 2" descr="C:\Users\16599367-5\Desktop\C2 Victor Gajardo\Instruccion de primeros auxilios\prapospraps.jpg"/>
          <p:cNvPicPr>
            <a:picLocks noChangeAspect="1" noChangeArrowheads="1"/>
          </p:cNvPicPr>
          <p:nvPr/>
        </p:nvPicPr>
        <p:blipFill>
          <a:blip r:embed="rId2" cstate="print"/>
          <a:srcRect/>
          <a:stretch>
            <a:fillRect/>
          </a:stretch>
        </p:blipFill>
        <p:spPr bwMode="auto">
          <a:xfrm>
            <a:off x="2699792" y="3212976"/>
            <a:ext cx="3571900" cy="342902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539552" y="404664"/>
            <a:ext cx="7632848" cy="5185044"/>
          </a:xfrm>
          <a:prstGeom prst="rect">
            <a:avLst/>
          </a:prstGeom>
          <a:noFill/>
          <a:ln w="9525">
            <a:noFill/>
            <a:miter lim="800000"/>
            <a:headEnd/>
            <a:tailEnd/>
          </a:ln>
        </p:spPr>
      </p:pic>
      <p:sp>
        <p:nvSpPr>
          <p:cNvPr id="6" name="5 CuadroTexto"/>
          <p:cNvSpPr txBox="1"/>
          <p:nvPr/>
        </p:nvSpPr>
        <p:spPr>
          <a:xfrm>
            <a:off x="1403648" y="5733256"/>
            <a:ext cx="5904656" cy="369332"/>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s-CL" b="1" dirty="0"/>
              <a:t>Estos son los objetivos de los primeros auxilios</a:t>
            </a:r>
            <a:r>
              <a:rPr lang="es-CL" dirty="0"/>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836712"/>
            <a:ext cx="4690864" cy="580926"/>
          </a:xfrm>
        </p:spPr>
        <p:style>
          <a:lnRef idx="0">
            <a:schemeClr val="accent1"/>
          </a:lnRef>
          <a:fillRef idx="3">
            <a:schemeClr val="accent1"/>
          </a:fillRef>
          <a:effectRef idx="3">
            <a:schemeClr val="accent1"/>
          </a:effectRef>
          <a:fontRef idx="minor">
            <a:schemeClr val="lt1"/>
          </a:fontRef>
        </p:style>
        <p:txBody>
          <a:bodyPr>
            <a:normAutofit fontScale="90000"/>
          </a:bodyPr>
          <a:lstStyle/>
          <a:p>
            <a:r>
              <a:rPr lang="es-CL" dirty="0"/>
              <a:t>La seguridad ante todo.</a:t>
            </a:r>
          </a:p>
        </p:txBody>
      </p:sp>
      <p:sp>
        <p:nvSpPr>
          <p:cNvPr id="3" name="2 Marcador de contenido"/>
          <p:cNvSpPr>
            <a:spLocks noGrp="1"/>
          </p:cNvSpPr>
          <p:nvPr>
            <p:ph sz="quarter" idx="1"/>
          </p:nvPr>
        </p:nvSpPr>
        <p:spPr>
          <a:xfrm>
            <a:off x="467544" y="1600200"/>
            <a:ext cx="7457256" cy="4873752"/>
          </a:xfrm>
        </p:spPr>
        <p:txBody>
          <a:bodyPr>
            <a:normAutofit fontScale="92500" lnSpcReduction="10000"/>
          </a:bodyPr>
          <a:lstStyle/>
          <a:p>
            <a:pPr algn="just">
              <a:buNone/>
            </a:pPr>
            <a:r>
              <a:rPr lang="es-CL" dirty="0"/>
              <a:t>    La consideración primaria cuando se aborda cualquier escena es la seguridad del personal de rescate. Las personas sin entrenamiento en las técnicas requeridas no deben hacer intentos de rescate. Cuando el personal que presta ayuda se convierte en víctima, no serán capaces de ayudar a otras personas lesionadas y se añadirán al número de pacientes, reduciendo el número de proveedores de la atención. Estos necesitan esperar hasta que la escena sea asegurada. La seguridad de la escena incluye no sólo la seguridad del rescatista, sino también la del paciente. En general, los pacientes en situaciones peligrosas deben moverse a un área segura, antes de iniciar la valoración y el tratamiento. Las condiciones de amenaza para el paciente.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2" descr="PRIMEROS AUXILIOS NIVEL BASICO - PDF Free Downloa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3076" name="AutoShape 4" descr="PRIMEROS AUXILIOS NIVEL BASICO - PDF Free Downloa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3078" name="Picture 6" descr="NIVEL BASICO"/>
          <p:cNvPicPr>
            <a:picLocks noChangeAspect="1" noChangeArrowheads="1"/>
          </p:cNvPicPr>
          <p:nvPr/>
        </p:nvPicPr>
        <p:blipFill>
          <a:blip r:embed="rId2" cstate="print"/>
          <a:srcRect/>
          <a:stretch>
            <a:fillRect/>
          </a:stretch>
        </p:blipFill>
        <p:spPr bwMode="auto">
          <a:xfrm>
            <a:off x="251520" y="1628800"/>
            <a:ext cx="8441627" cy="3816424"/>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86172" y="1708574"/>
            <a:ext cx="7467600" cy="4104456"/>
          </a:xfrm>
        </p:spPr>
        <p:txBody>
          <a:bodyPr>
            <a:normAutofit fontScale="90000"/>
          </a:bodyPr>
          <a:lstStyle/>
          <a:p>
            <a:pPr algn="ctr"/>
            <a:r>
              <a:rPr lang="es-CL" dirty="0"/>
              <a:t/>
            </a:r>
            <a:br>
              <a:rPr lang="es-CL" dirty="0"/>
            </a:br>
            <a:r>
              <a:rPr lang="es-CL" dirty="0"/>
              <a:t>Evaluación sistematizada de ABCDE, aplicando simultáneamente los principios de la reanimación en atención a lesiones o fenómenos que amenazan la vida del paciente </a:t>
            </a:r>
            <a:r>
              <a:rPr lang="es-CL" b="1" dirty="0"/>
              <a:t>(manejo de alteraciones de riesgo vital en A: Vía Aérea, B: Ventilación y C: Circulación)</a:t>
            </a:r>
          </a:p>
        </p:txBody>
      </p:sp>
      <p:sp>
        <p:nvSpPr>
          <p:cNvPr id="4" name="3 CuadroTexto"/>
          <p:cNvSpPr txBox="1"/>
          <p:nvPr/>
        </p:nvSpPr>
        <p:spPr>
          <a:xfrm>
            <a:off x="1259632" y="764704"/>
            <a:ext cx="6120680" cy="1384995"/>
          </a:xfrm>
          <a:prstGeom prst="rect">
            <a:avLst/>
          </a:prstGeom>
        </p:spPr>
        <p:style>
          <a:lnRef idx="0">
            <a:schemeClr val="accent1"/>
          </a:lnRef>
          <a:fillRef idx="3">
            <a:schemeClr val="accent1"/>
          </a:fillRef>
          <a:effectRef idx="3">
            <a:schemeClr val="accent1"/>
          </a:effectRef>
          <a:fontRef idx="minor">
            <a:schemeClr val="lt1"/>
          </a:fontRef>
        </p:style>
        <p:txBody>
          <a:bodyPr wrap="square" rtlCol="0" anchor="ctr">
            <a:spAutoFit/>
          </a:bodyPr>
          <a:lstStyle/>
          <a:p>
            <a:pPr algn="ctr"/>
            <a:endParaRPr lang="es-CL" b="1" dirty="0"/>
          </a:p>
          <a:p>
            <a:pPr algn="ctr"/>
            <a:r>
              <a:rPr lang="es-CL" sz="2400" b="1" dirty="0"/>
              <a:t>Evaluación primaria</a:t>
            </a:r>
            <a:br>
              <a:rPr lang="es-CL" sz="2400" b="1" dirty="0"/>
            </a:br>
            <a:r>
              <a:rPr lang="es-CL" sz="2400" b="1" dirty="0"/>
              <a:t>Método ABCDE (no más de 10 min)</a:t>
            </a:r>
            <a:r>
              <a:rPr lang="es-CL" b="1" dirty="0"/>
              <a:t/>
            </a:r>
            <a:br>
              <a:rPr lang="es-CL" b="1" dirty="0"/>
            </a:br>
            <a:endParaRPr lang="es-C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print"/>
          <a:srcRect/>
          <a:stretch>
            <a:fillRect/>
          </a:stretch>
        </p:blipFill>
        <p:spPr bwMode="auto">
          <a:xfrm>
            <a:off x="467544" y="620688"/>
            <a:ext cx="8014059" cy="49685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16599367-5\Desktop\C2 Victor Gajardo\Instruccion de primeros auxilios\desesperado.jpg"/>
          <p:cNvPicPr>
            <a:picLocks noGrp="1" noChangeAspect="1" noChangeArrowheads="1"/>
          </p:cNvPicPr>
          <p:nvPr>
            <p:ph sz="quarter" idx="1"/>
          </p:nvPr>
        </p:nvPicPr>
        <p:blipFill>
          <a:blip r:embed="rId2" cstate="print"/>
          <a:stretch>
            <a:fillRect/>
          </a:stretch>
        </p:blipFill>
        <p:spPr bwMode="auto">
          <a:xfrm>
            <a:off x="4499992" y="1484784"/>
            <a:ext cx="3806090" cy="3528392"/>
          </a:xfrm>
          <a:prstGeom prst="rect">
            <a:avLst/>
          </a:prstGeom>
          <a:ln>
            <a:noFill/>
          </a:ln>
          <a:effectLst>
            <a:softEdge rad="112500"/>
          </a:effectLst>
        </p:spPr>
      </p:pic>
      <p:sp>
        <p:nvSpPr>
          <p:cNvPr id="4" name="3 CuadroTexto"/>
          <p:cNvSpPr txBox="1"/>
          <p:nvPr/>
        </p:nvSpPr>
        <p:spPr>
          <a:xfrm>
            <a:off x="755576" y="1628800"/>
            <a:ext cx="2592288" cy="523220"/>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L" sz="2800" dirty="0"/>
              <a:t>¿Qué evaluar?</a:t>
            </a:r>
          </a:p>
        </p:txBody>
      </p:sp>
      <p:sp>
        <p:nvSpPr>
          <p:cNvPr id="5" name="4 CuadroTexto"/>
          <p:cNvSpPr txBox="1"/>
          <p:nvPr/>
        </p:nvSpPr>
        <p:spPr>
          <a:xfrm>
            <a:off x="683568" y="3212976"/>
            <a:ext cx="3384376" cy="523220"/>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L" sz="2800" dirty="0"/>
              <a:t>¿Dónde evaluar?</a:t>
            </a:r>
          </a:p>
        </p:txBody>
      </p:sp>
      <p:sp>
        <p:nvSpPr>
          <p:cNvPr id="6" name="5 CuadroTexto"/>
          <p:cNvSpPr txBox="1"/>
          <p:nvPr/>
        </p:nvSpPr>
        <p:spPr>
          <a:xfrm>
            <a:off x="683568" y="4509120"/>
            <a:ext cx="2592288" cy="523220"/>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L" sz="2800" dirty="0"/>
              <a:t>¿Cómo tratar?</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260648"/>
            <a:ext cx="7467600" cy="1143000"/>
          </a:xfrm>
        </p:spPr>
        <p:txBody>
          <a:bodyPr>
            <a:normAutofit/>
          </a:bodyPr>
          <a:lstStyle/>
          <a:p>
            <a:pPr algn="ctr"/>
            <a:r>
              <a:rPr lang="es-CL" dirty="0"/>
              <a:t>A: Vía aérea permeable con control de columna cervical</a:t>
            </a:r>
          </a:p>
        </p:txBody>
      </p:sp>
      <p:sp>
        <p:nvSpPr>
          <p:cNvPr id="3" name="2 Marcador de contenido"/>
          <p:cNvSpPr>
            <a:spLocks noGrp="1"/>
          </p:cNvSpPr>
          <p:nvPr>
            <p:ph sz="quarter" idx="1"/>
          </p:nvPr>
        </p:nvSpPr>
        <p:spPr>
          <a:xfrm>
            <a:off x="317104" y="1850295"/>
            <a:ext cx="7978080" cy="2725560"/>
          </a:xfrm>
        </p:spPr>
        <p:txBody>
          <a:bodyPr>
            <a:noAutofit/>
          </a:bodyPr>
          <a:lstStyle/>
          <a:p>
            <a:pPr algn="ctr">
              <a:lnSpc>
                <a:spcPct val="170000"/>
              </a:lnSpc>
            </a:pPr>
            <a:r>
              <a:rPr lang="es-CL" sz="1400" dirty="0">
                <a:latin typeface="+mj-lt"/>
              </a:rPr>
              <a:t>La evaluación y manejo de la vía aérea debe realizarse siempre acompañada del control de la columna cervical, que se ejecuta en forma manual desde el primer contacto con el paciente y hasta que se complete la inmovilización con equipos, ya que si se sospecha lesión cervical no se puede descartar hasta que se evalúe en el hospital. La vía aérea debe ser rápidamente evaluada y permeabilizada, protegiendo la columna. </a:t>
            </a:r>
          </a:p>
          <a:p>
            <a:pPr algn="ctr">
              <a:lnSpc>
                <a:spcPct val="170000"/>
              </a:lnSpc>
            </a:pPr>
            <a:endParaRPr lang="es-CL" sz="1400" dirty="0">
              <a:latin typeface="+mj-lt"/>
            </a:endParaRPr>
          </a:p>
          <a:p>
            <a:pPr algn="ctr">
              <a:lnSpc>
                <a:spcPct val="170000"/>
              </a:lnSpc>
            </a:pPr>
            <a:r>
              <a:rPr lang="es-CL" sz="1400" b="1" u="sng" dirty="0">
                <a:solidFill>
                  <a:srgbClr val="FF0000"/>
                </a:solidFill>
                <a:latin typeface="+mj-lt"/>
              </a:rPr>
              <a:t>El chequeo de la vía aérea debe ser muy rápido.</a:t>
            </a:r>
          </a:p>
          <a:p>
            <a:pPr algn="ctr">
              <a:lnSpc>
                <a:spcPct val="170000"/>
              </a:lnSpc>
            </a:pPr>
            <a:endParaRPr lang="es-CL" sz="1400" dirty="0">
              <a:latin typeface="+mj-lt"/>
            </a:endParaRPr>
          </a:p>
          <a:p>
            <a:pPr algn="ctr">
              <a:lnSpc>
                <a:spcPct val="170000"/>
              </a:lnSpc>
            </a:pPr>
            <a:r>
              <a:rPr lang="es-CL" sz="1400" dirty="0">
                <a:latin typeface="+mj-lt"/>
              </a:rPr>
              <a:t>Tras la apertura manual e iluminación del interior de la boca, es necesario considerar la remoción de cuerpos extraños, que puedan causar algún grado de obstrucción de la vía aérea.</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16599367-5\Desktop\C2 Victor Gajardo\Instruccion de primeros auxilios\cuerpo extraño.jpg"/>
          <p:cNvPicPr>
            <a:picLocks noChangeAspect="1" noChangeArrowheads="1"/>
          </p:cNvPicPr>
          <p:nvPr/>
        </p:nvPicPr>
        <p:blipFill>
          <a:blip r:embed="rId2" cstate="print"/>
          <a:srcRect b="-295"/>
          <a:stretch>
            <a:fillRect/>
          </a:stretch>
        </p:blipFill>
        <p:spPr bwMode="auto">
          <a:xfrm>
            <a:off x="710363" y="908720"/>
            <a:ext cx="3598203" cy="2736304"/>
          </a:xfrm>
          <a:prstGeom prst="rect">
            <a:avLst/>
          </a:prstGeom>
          <a:ln>
            <a:noFill/>
          </a:ln>
          <a:effectLst>
            <a:softEdge rad="112500"/>
          </a:effectLst>
        </p:spPr>
      </p:pic>
      <p:pic>
        <p:nvPicPr>
          <p:cNvPr id="5" name="Picture 3" descr="C:\Users\16599367-5\Desktop\C2 Victor Gajardo\Instruccion de primeros auxilios\c y e.jpg"/>
          <p:cNvPicPr>
            <a:picLocks noChangeAspect="1" noChangeArrowheads="1"/>
          </p:cNvPicPr>
          <p:nvPr/>
        </p:nvPicPr>
        <p:blipFill>
          <a:blip r:embed="rId3" cstate="print"/>
          <a:srcRect l="49611" t="17510" b="16342"/>
          <a:stretch>
            <a:fillRect/>
          </a:stretch>
        </p:blipFill>
        <p:spPr bwMode="auto">
          <a:xfrm>
            <a:off x="4788024" y="2852936"/>
            <a:ext cx="3071746" cy="3024336"/>
          </a:xfrm>
          <a:prstGeom prst="rect">
            <a:avLst/>
          </a:prstGeom>
          <a:ln>
            <a:noFill/>
          </a:ln>
          <a:effectLst>
            <a:softEdge rad="112500"/>
          </a:effectLst>
        </p:spPr>
      </p:pic>
      <p:sp>
        <p:nvSpPr>
          <p:cNvPr id="6" name="5 CuadroTexto"/>
          <p:cNvSpPr txBox="1"/>
          <p:nvPr/>
        </p:nvSpPr>
        <p:spPr>
          <a:xfrm>
            <a:off x="5076056" y="5157192"/>
            <a:ext cx="360040" cy="369332"/>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L" b="1" dirty="0"/>
              <a:t>E</a:t>
            </a:r>
          </a:p>
        </p:txBody>
      </p:sp>
      <p:sp>
        <p:nvSpPr>
          <p:cNvPr id="7" name="6 CuadroTexto"/>
          <p:cNvSpPr txBox="1"/>
          <p:nvPr/>
        </p:nvSpPr>
        <p:spPr>
          <a:xfrm>
            <a:off x="7020272" y="3645024"/>
            <a:ext cx="360040" cy="369332"/>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L" b="1" dirty="0"/>
              <a:t>C</a:t>
            </a:r>
          </a:p>
        </p:txBody>
      </p:sp>
      <p:pic>
        <p:nvPicPr>
          <p:cNvPr id="2" name="Imagen 1"/>
          <p:cNvPicPr>
            <a:picLocks noChangeAspect="1"/>
          </p:cNvPicPr>
          <p:nvPr/>
        </p:nvPicPr>
        <p:blipFill>
          <a:blip r:embed="rId4"/>
          <a:stretch>
            <a:fillRect/>
          </a:stretch>
        </p:blipFill>
        <p:spPr>
          <a:xfrm>
            <a:off x="906173" y="3995062"/>
            <a:ext cx="3648664" cy="2397317"/>
          </a:xfrm>
          <a:prstGeom prst="rect">
            <a:avLst/>
          </a:prstGeom>
          <a:ln>
            <a:noFill/>
          </a:ln>
          <a:effectLst>
            <a:softEdge rad="112500"/>
          </a:effectLst>
        </p:spPr>
      </p:pic>
      <p:pic>
        <p:nvPicPr>
          <p:cNvPr id="3" name="Imagen 2"/>
          <p:cNvPicPr>
            <a:picLocks noChangeAspect="1"/>
          </p:cNvPicPr>
          <p:nvPr/>
        </p:nvPicPr>
        <p:blipFill>
          <a:blip r:embed="rId5"/>
          <a:stretch>
            <a:fillRect/>
          </a:stretch>
        </p:blipFill>
        <p:spPr>
          <a:xfrm>
            <a:off x="4701374" y="260647"/>
            <a:ext cx="3327009" cy="248246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620688"/>
            <a:ext cx="7467600" cy="1066130"/>
          </a:xfrm>
        </p:spPr>
        <p:txBody>
          <a:bodyPr>
            <a:normAutofit fontScale="90000"/>
          </a:bodyPr>
          <a:lstStyle/>
          <a:p>
            <a:pPr algn="ctr"/>
            <a:r>
              <a:rPr lang="es-CL" dirty="0"/>
              <a:t>B: Ventilación con aporte de oxígeno.</a:t>
            </a:r>
            <a:br>
              <a:rPr lang="es-CL" dirty="0"/>
            </a:br>
            <a:endParaRPr lang="es-CL" dirty="0"/>
          </a:p>
        </p:txBody>
      </p:sp>
      <p:sp>
        <p:nvSpPr>
          <p:cNvPr id="3" name="2 Marcador de contenido"/>
          <p:cNvSpPr>
            <a:spLocks noGrp="1"/>
          </p:cNvSpPr>
          <p:nvPr>
            <p:ph sz="quarter" idx="1"/>
          </p:nvPr>
        </p:nvSpPr>
        <p:spPr>
          <a:xfrm>
            <a:off x="395536" y="2132856"/>
            <a:ext cx="3429024" cy="4572000"/>
          </a:xfrm>
        </p:spPr>
        <p:txBody>
          <a:bodyPr/>
          <a:lstStyle/>
          <a:p>
            <a:pPr algn="ctr"/>
            <a:r>
              <a:rPr lang="es-CL" dirty="0"/>
              <a:t>Verificar movimiento torácico.</a:t>
            </a:r>
          </a:p>
          <a:p>
            <a:pPr algn="ctr"/>
            <a:endParaRPr lang="es-CL" dirty="0"/>
          </a:p>
          <a:p>
            <a:pPr algn="ctr"/>
            <a:r>
              <a:rPr lang="es-CL" dirty="0"/>
              <a:t>Verificar ruidos espiratorios.</a:t>
            </a:r>
          </a:p>
        </p:txBody>
      </p:sp>
      <p:pic>
        <p:nvPicPr>
          <p:cNvPr id="24577" name="Picture 1" descr="C:\Users\18413296-6\Desktop\giphy.gif"/>
          <p:cNvPicPr>
            <a:picLocks noChangeAspect="1" noChangeArrowheads="1" noCrop="1"/>
          </p:cNvPicPr>
          <p:nvPr/>
        </p:nvPicPr>
        <p:blipFill>
          <a:blip r:embed="rId2" cstate="print"/>
          <a:srcRect/>
          <a:stretch>
            <a:fillRect/>
          </a:stretch>
        </p:blipFill>
        <p:spPr bwMode="auto">
          <a:xfrm>
            <a:off x="3995936" y="1772816"/>
            <a:ext cx="4024609" cy="301845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404664"/>
            <a:ext cx="7467600" cy="1143000"/>
          </a:xfrm>
        </p:spPr>
        <p:txBody>
          <a:bodyPr>
            <a:normAutofit/>
          </a:bodyPr>
          <a:lstStyle/>
          <a:p>
            <a:pPr algn="ctr"/>
            <a:r>
              <a:rPr lang="es-CL" dirty="0"/>
              <a:t>C: Circulación con control de hemorragias.</a:t>
            </a:r>
          </a:p>
        </p:txBody>
      </p:sp>
      <p:sp>
        <p:nvSpPr>
          <p:cNvPr id="3" name="2 Marcador de contenido"/>
          <p:cNvSpPr>
            <a:spLocks noGrp="1"/>
          </p:cNvSpPr>
          <p:nvPr>
            <p:ph sz="quarter" idx="1"/>
          </p:nvPr>
        </p:nvSpPr>
        <p:spPr>
          <a:xfrm>
            <a:off x="611560" y="1772816"/>
            <a:ext cx="7675786" cy="1717362"/>
          </a:xfrm>
        </p:spPr>
        <p:txBody>
          <a:bodyPr>
            <a:normAutofit/>
          </a:bodyPr>
          <a:lstStyle/>
          <a:p>
            <a:pPr algn="ctr"/>
            <a:r>
              <a:rPr lang="es-CL" dirty="0"/>
              <a:t>La falla circulatoria es de riesgo vital; también afecta la oxigenación tisular, por lo tanto, puede producir hipoxia con resultado de acumulación de CO2 y metabolismo anaeróbico.</a:t>
            </a:r>
          </a:p>
        </p:txBody>
      </p:sp>
      <p:pic>
        <p:nvPicPr>
          <p:cNvPr id="4098" name="Picture 2" descr="C:\Users\16599367-5\Desktop\C2 Victor Gajardo\Instruccion de primeros auxilios\pulso.jpg"/>
          <p:cNvPicPr>
            <a:picLocks noChangeAspect="1" noChangeArrowheads="1"/>
          </p:cNvPicPr>
          <p:nvPr/>
        </p:nvPicPr>
        <p:blipFill>
          <a:blip r:embed="rId2" cstate="print"/>
          <a:srcRect b="7738"/>
          <a:stretch>
            <a:fillRect/>
          </a:stretch>
        </p:blipFill>
        <p:spPr bwMode="auto">
          <a:xfrm>
            <a:off x="1187624" y="3861048"/>
            <a:ext cx="3024336" cy="2232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6625" name="Picture 1"/>
          <p:cNvPicPr>
            <a:picLocks noChangeAspect="1" noChangeArrowheads="1"/>
          </p:cNvPicPr>
          <p:nvPr/>
        </p:nvPicPr>
        <p:blipFill>
          <a:blip r:embed="rId3" cstate="print"/>
          <a:srcRect/>
          <a:stretch>
            <a:fillRect/>
          </a:stretch>
        </p:blipFill>
        <p:spPr bwMode="auto">
          <a:xfrm>
            <a:off x="4860032" y="4005064"/>
            <a:ext cx="2736304" cy="178656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t="2512" r="446" b="7071"/>
          <a:stretch>
            <a:fillRect/>
          </a:stretch>
        </p:blipFill>
        <p:spPr bwMode="auto">
          <a:xfrm>
            <a:off x="395536" y="764704"/>
            <a:ext cx="8136904" cy="51845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2231740" y="3861048"/>
            <a:ext cx="3672408" cy="2585323"/>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s-CL" b="1" u="sng" dirty="0"/>
              <a:t>METODO AVDI</a:t>
            </a:r>
          </a:p>
          <a:p>
            <a:endParaRPr lang="es-CL" dirty="0"/>
          </a:p>
          <a:p>
            <a:r>
              <a:rPr lang="es-CL" dirty="0"/>
              <a:t>A: Alerta</a:t>
            </a:r>
          </a:p>
          <a:p>
            <a:endParaRPr lang="es-CL" dirty="0"/>
          </a:p>
          <a:p>
            <a:r>
              <a:rPr lang="es-CL" dirty="0"/>
              <a:t>V: Responde al estimulo verbal.</a:t>
            </a:r>
          </a:p>
          <a:p>
            <a:endParaRPr lang="es-CL" dirty="0"/>
          </a:p>
          <a:p>
            <a:r>
              <a:rPr lang="es-CL" dirty="0"/>
              <a:t>D: Responde al dolor.</a:t>
            </a:r>
          </a:p>
          <a:p>
            <a:endParaRPr lang="es-CL" dirty="0"/>
          </a:p>
          <a:p>
            <a:r>
              <a:rPr lang="es-CL" dirty="0"/>
              <a:t>I: No responde</a:t>
            </a:r>
            <a:endParaRPr lang="en-US" dirty="0"/>
          </a:p>
        </p:txBody>
      </p:sp>
      <p:pic>
        <p:nvPicPr>
          <p:cNvPr id="7" name="Imagen 6"/>
          <p:cNvPicPr>
            <a:picLocks noChangeAspect="1"/>
          </p:cNvPicPr>
          <p:nvPr/>
        </p:nvPicPr>
        <p:blipFill>
          <a:blip r:embed="rId2"/>
          <a:stretch>
            <a:fillRect/>
          </a:stretch>
        </p:blipFill>
        <p:spPr>
          <a:xfrm>
            <a:off x="1331640" y="188640"/>
            <a:ext cx="5472608" cy="3305175"/>
          </a:xfrm>
          <a:prstGeom prst="rect">
            <a:avLst/>
          </a:prstGeom>
        </p:spPr>
      </p:pic>
    </p:spTree>
    <p:extLst>
      <p:ext uri="{BB962C8B-B14F-4D97-AF65-F5344CB8AC3E}">
        <p14:creationId xmlns:p14="http://schemas.microsoft.com/office/powerpoint/2010/main" val="4216696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355976" y="1412774"/>
            <a:ext cx="3353091" cy="3962743"/>
          </a:xfrm>
          <a:prstGeom prst="rect">
            <a:avLst/>
          </a:prstGeom>
        </p:spPr>
      </p:pic>
      <p:pic>
        <p:nvPicPr>
          <p:cNvPr id="5" name="Imagen 4"/>
          <p:cNvPicPr>
            <a:picLocks noChangeAspect="1"/>
          </p:cNvPicPr>
          <p:nvPr/>
        </p:nvPicPr>
        <p:blipFill>
          <a:blip r:embed="rId3"/>
          <a:stretch>
            <a:fillRect/>
          </a:stretch>
        </p:blipFill>
        <p:spPr>
          <a:xfrm>
            <a:off x="683568" y="1258061"/>
            <a:ext cx="2736304" cy="4272167"/>
          </a:xfrm>
          <a:prstGeom prst="rect">
            <a:avLst/>
          </a:prstGeom>
        </p:spPr>
      </p:pic>
    </p:spTree>
    <p:extLst>
      <p:ext uri="{BB962C8B-B14F-4D97-AF65-F5344CB8AC3E}">
        <p14:creationId xmlns:p14="http://schemas.microsoft.com/office/powerpoint/2010/main" val="18625130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55576" y="620688"/>
            <a:ext cx="7467600" cy="580926"/>
          </a:xfrm>
        </p:spPr>
        <p:txBody>
          <a:bodyPr>
            <a:noAutofit/>
          </a:bodyPr>
          <a:lstStyle/>
          <a:p>
            <a:r>
              <a:rPr lang="es-CL" sz="4000" dirty="0"/>
              <a:t>E: exposición.</a:t>
            </a:r>
            <a:endParaRPr lang="en-US" sz="4000" dirty="0"/>
          </a:p>
        </p:txBody>
      </p:sp>
      <p:sp>
        <p:nvSpPr>
          <p:cNvPr id="3" name="Marcador de contenido 2"/>
          <p:cNvSpPr>
            <a:spLocks noGrp="1"/>
          </p:cNvSpPr>
          <p:nvPr>
            <p:ph sz="quarter" idx="1"/>
          </p:nvPr>
        </p:nvSpPr>
        <p:spPr>
          <a:xfrm>
            <a:off x="457200" y="1600200"/>
            <a:ext cx="7765976" cy="4873752"/>
          </a:xfrm>
        </p:spPr>
        <p:txBody>
          <a:bodyPr>
            <a:normAutofit/>
          </a:bodyPr>
          <a:lstStyle/>
          <a:p>
            <a:pPr algn="just"/>
            <a:r>
              <a:rPr lang="es-MX" dirty="0"/>
              <a:t>En esta etapa es inadecuado sacar toda la ropa del paciente, a no ser que se encuentre empapada. Solamente se debe exponer las zonas que presentan daño evidente.</a:t>
            </a:r>
          </a:p>
          <a:p>
            <a:pPr algn="just"/>
            <a:r>
              <a:rPr lang="es-MX" dirty="0"/>
              <a:t>El paciente debe ser abrigado lo más pronto posible, ya que es necesario conservar la temperatura corporal, sobre todo en días con temperatura baja, cuando el paciente ha estado expuesto al </a:t>
            </a:r>
            <a:r>
              <a:rPr lang="en-US" dirty="0"/>
              <a:t>ambiente.</a:t>
            </a:r>
          </a:p>
          <a:p>
            <a:pPr algn="just"/>
            <a:r>
              <a:rPr lang="es-MX" dirty="0"/>
              <a:t>La hipotermia agrava la hipoxia y el shock.</a:t>
            </a:r>
            <a:endParaRPr lang="en-US" dirty="0"/>
          </a:p>
        </p:txBody>
      </p:sp>
    </p:spTree>
    <p:extLst>
      <p:ext uri="{BB962C8B-B14F-4D97-AF65-F5344CB8AC3E}">
        <p14:creationId xmlns:p14="http://schemas.microsoft.com/office/powerpoint/2010/main" val="32669340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srcRect l="16625" r="16090"/>
          <a:stretch/>
        </p:blipFill>
        <p:spPr>
          <a:xfrm flipH="1">
            <a:off x="827584" y="2835492"/>
            <a:ext cx="2349093" cy="3491272"/>
          </a:xfrm>
          <a:prstGeom prst="rect">
            <a:avLst/>
          </a:prstGeom>
        </p:spPr>
      </p:pic>
      <p:cxnSp>
        <p:nvCxnSpPr>
          <p:cNvPr id="7" name="Conector recto de flecha 6"/>
          <p:cNvCxnSpPr/>
          <p:nvPr/>
        </p:nvCxnSpPr>
        <p:spPr>
          <a:xfrm>
            <a:off x="2611372" y="4442331"/>
            <a:ext cx="2104644" cy="570845"/>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8" name="CuadroTexto 7"/>
          <p:cNvSpPr txBox="1"/>
          <p:nvPr/>
        </p:nvSpPr>
        <p:spPr>
          <a:xfrm>
            <a:off x="4865413" y="4828510"/>
            <a:ext cx="2880320" cy="369332"/>
          </a:xfrm>
          <a:prstGeom prst="rect">
            <a:avLst/>
          </a:prstGeom>
          <a:noFill/>
        </p:spPr>
        <p:txBody>
          <a:bodyPr wrap="square" rtlCol="0">
            <a:spAutoFit/>
          </a:bodyPr>
          <a:lstStyle/>
          <a:p>
            <a:r>
              <a:rPr lang="es-CL" b="1" u="sng" dirty="0">
                <a:effectLst>
                  <a:outerShdw blurRad="38100" dist="38100" dir="2700000" algn="tl">
                    <a:srgbClr val="000000">
                      <a:alpha val="43137"/>
                    </a:srgbClr>
                  </a:outerShdw>
                </a:effectLst>
              </a:rPr>
              <a:t>MANTA TERMICA </a:t>
            </a:r>
            <a:endParaRPr lang="en-US" b="1" u="sng" dirty="0">
              <a:effectLst>
                <a:outerShdw blurRad="38100" dist="38100" dir="2700000" algn="tl">
                  <a:srgbClr val="000000">
                    <a:alpha val="43137"/>
                  </a:srgbClr>
                </a:outerShdw>
              </a:effectLst>
            </a:endParaRPr>
          </a:p>
        </p:txBody>
      </p:sp>
      <p:pic>
        <p:nvPicPr>
          <p:cNvPr id="9" name="Imagen 8"/>
          <p:cNvPicPr>
            <a:picLocks noChangeAspect="1"/>
          </p:cNvPicPr>
          <p:nvPr/>
        </p:nvPicPr>
        <p:blipFill rotWithShape="1">
          <a:blip r:embed="rId3"/>
          <a:srcRect l="2463" r="3568" b="11397"/>
          <a:stretch/>
        </p:blipFill>
        <p:spPr>
          <a:xfrm>
            <a:off x="2699792" y="332656"/>
            <a:ext cx="3605781" cy="2502836"/>
          </a:xfrm>
          <a:prstGeom prst="rect">
            <a:avLst/>
          </a:prstGeom>
        </p:spPr>
      </p:pic>
      <p:pic>
        <p:nvPicPr>
          <p:cNvPr id="11" name="Imagen 10"/>
          <p:cNvPicPr>
            <a:picLocks noChangeAspect="1"/>
          </p:cNvPicPr>
          <p:nvPr/>
        </p:nvPicPr>
        <p:blipFill>
          <a:blip r:embed="rId4"/>
          <a:stretch>
            <a:fillRect/>
          </a:stretch>
        </p:blipFill>
        <p:spPr>
          <a:xfrm rot="3652795">
            <a:off x="3884447" y="3044184"/>
            <a:ext cx="2328874" cy="804742"/>
          </a:xfrm>
          <a:prstGeom prst="rect">
            <a:avLst/>
          </a:prstGeom>
        </p:spPr>
      </p:pic>
    </p:spTree>
    <p:extLst>
      <p:ext uri="{BB962C8B-B14F-4D97-AF65-F5344CB8AC3E}">
        <p14:creationId xmlns:p14="http://schemas.microsoft.com/office/powerpoint/2010/main" val="8799321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5084" t="3490" r="5086" b="11585"/>
          <a:stretch/>
        </p:blipFill>
        <p:spPr>
          <a:xfrm>
            <a:off x="4355976" y="1052736"/>
            <a:ext cx="3816424" cy="5256584"/>
          </a:xfrm>
          <a:prstGeom prst="rect">
            <a:avLst/>
          </a:prstGeom>
          <a:ln>
            <a:noFill/>
          </a:ln>
          <a:effectLst>
            <a:softEdge rad="112500"/>
          </a:effectLst>
        </p:spPr>
      </p:pic>
      <p:sp>
        <p:nvSpPr>
          <p:cNvPr id="4" name="Llamada ovalada 3"/>
          <p:cNvSpPr/>
          <p:nvPr/>
        </p:nvSpPr>
        <p:spPr>
          <a:xfrm>
            <a:off x="467544" y="260648"/>
            <a:ext cx="3312368" cy="2945003"/>
          </a:xfrm>
          <a:prstGeom prst="wedgeEllipseCallout">
            <a:avLst>
              <a:gd name="adj1" fmla="val 102873"/>
              <a:gd name="adj2" fmla="val 24129"/>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CL" sz="4000" b="1" dirty="0">
                <a:latin typeface="Chiller" panose="04020404031007020602" pitchFamily="82" charset="0"/>
              </a:rPr>
              <a:t>Tengo un paro </a:t>
            </a:r>
            <a:br>
              <a:rPr lang="es-CL" sz="4000" b="1" dirty="0">
                <a:latin typeface="Chiller" panose="04020404031007020602" pitchFamily="82" charset="0"/>
              </a:rPr>
            </a:br>
            <a:r>
              <a:rPr lang="es-CL" sz="4000" b="1" dirty="0">
                <a:latin typeface="Chiller" panose="04020404031007020602" pitchFamily="82" charset="0"/>
              </a:rPr>
              <a:t>cardio-respiratorio!!!</a:t>
            </a:r>
            <a:endParaRPr lang="en-US" sz="4000" b="1" dirty="0"/>
          </a:p>
        </p:txBody>
      </p:sp>
      <p:pic>
        <p:nvPicPr>
          <p:cNvPr id="6" name="Imagen 5"/>
          <p:cNvPicPr>
            <a:picLocks noChangeAspect="1"/>
          </p:cNvPicPr>
          <p:nvPr/>
        </p:nvPicPr>
        <p:blipFill>
          <a:blip r:embed="rId3"/>
          <a:stretch>
            <a:fillRect/>
          </a:stretch>
        </p:blipFill>
        <p:spPr>
          <a:xfrm>
            <a:off x="561603" y="3429000"/>
            <a:ext cx="3794373" cy="2708731"/>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980728"/>
            <a:ext cx="6624736" cy="1080120"/>
          </a:xfrm>
        </p:spPr>
        <p:txBody>
          <a:bodyPr>
            <a:normAutofit/>
          </a:bodyPr>
          <a:lstStyle/>
          <a:p>
            <a:pPr algn="ctr"/>
            <a:r>
              <a:rPr lang="es-CL" b="1" dirty="0"/>
              <a:t>Pero ¿es lo mismo frente a una emergencia cardiológica?</a:t>
            </a:r>
          </a:p>
        </p:txBody>
      </p:sp>
      <p:pic>
        <p:nvPicPr>
          <p:cNvPr id="6" name="Imagen 5"/>
          <p:cNvPicPr>
            <a:picLocks noChangeAspect="1"/>
          </p:cNvPicPr>
          <p:nvPr/>
        </p:nvPicPr>
        <p:blipFill rotWithShape="1">
          <a:blip r:embed="rId2"/>
          <a:srcRect l="20618" r="13405"/>
          <a:stretch/>
        </p:blipFill>
        <p:spPr>
          <a:xfrm>
            <a:off x="2178484" y="2420888"/>
            <a:ext cx="4354983" cy="36004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115616" y="116632"/>
            <a:ext cx="6624736" cy="6624736"/>
          </a:xfrm>
          <a:prstGeom prst="rect">
            <a:avLst/>
          </a:prstGeom>
        </p:spPr>
      </p:pic>
    </p:spTree>
    <p:extLst>
      <p:ext uri="{BB962C8B-B14F-4D97-AF65-F5344CB8AC3E}">
        <p14:creationId xmlns:p14="http://schemas.microsoft.com/office/powerpoint/2010/main" val="36988243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r="1869"/>
          <a:stretch/>
        </p:blipFill>
        <p:spPr>
          <a:xfrm>
            <a:off x="539552" y="404664"/>
            <a:ext cx="7560840" cy="5904656"/>
          </a:xfrm>
          <a:prstGeom prst="rect">
            <a:avLst/>
          </a:prstGeom>
        </p:spPr>
      </p:pic>
      <p:sp>
        <p:nvSpPr>
          <p:cNvPr id="7" name="CuadroTexto 6"/>
          <p:cNvSpPr txBox="1"/>
          <p:nvPr/>
        </p:nvSpPr>
        <p:spPr>
          <a:xfrm>
            <a:off x="1475656" y="3861048"/>
            <a:ext cx="576064" cy="369332"/>
          </a:xfrm>
          <a:prstGeom prst="rect">
            <a:avLst/>
          </a:prstGeom>
          <a:solidFill>
            <a:schemeClr val="accent6">
              <a:lumMod val="60000"/>
              <a:lumOff val="40000"/>
            </a:schemeClr>
          </a:solidFill>
        </p:spPr>
        <p:txBody>
          <a:bodyPr wrap="square" rtlCol="0">
            <a:spAutoFit/>
          </a:bodyPr>
          <a:lstStyle/>
          <a:p>
            <a:endParaRPr lang="en-US" dirty="0"/>
          </a:p>
        </p:txBody>
      </p:sp>
      <p:sp>
        <p:nvSpPr>
          <p:cNvPr id="6" name="CuadroTexto 5"/>
          <p:cNvSpPr txBox="1"/>
          <p:nvPr/>
        </p:nvSpPr>
        <p:spPr>
          <a:xfrm>
            <a:off x="1295636" y="3768715"/>
            <a:ext cx="936104" cy="461665"/>
          </a:xfrm>
          <a:prstGeom prst="rect">
            <a:avLst/>
          </a:prstGeom>
          <a:noFill/>
        </p:spPr>
        <p:txBody>
          <a:bodyPr wrap="square" rtlCol="0">
            <a:spAutoFit/>
          </a:bodyPr>
          <a:lstStyle/>
          <a:p>
            <a:r>
              <a:rPr lang="es-CL" sz="2400" b="1" dirty="0">
                <a:solidFill>
                  <a:srgbClr val="FF0000"/>
                </a:solidFill>
              </a:rPr>
              <a:t>1 3 1</a:t>
            </a:r>
            <a:endParaRPr lang="en-US" sz="2400" b="1" dirty="0">
              <a:solidFill>
                <a:srgbClr val="FF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71600" y="377788"/>
            <a:ext cx="7467600" cy="1143000"/>
          </a:xfrm>
        </p:spPr>
        <p:txBody>
          <a:bodyPr/>
          <a:lstStyle/>
          <a:p>
            <a:pPr algn="ctr"/>
            <a:r>
              <a:rPr lang="es-CL" dirty="0"/>
              <a:t>Reanimación Cardio-Pulmonar.</a:t>
            </a:r>
          </a:p>
        </p:txBody>
      </p:sp>
      <p:pic>
        <p:nvPicPr>
          <p:cNvPr id="4" name="Imagen 3"/>
          <p:cNvPicPr>
            <a:picLocks noChangeAspect="1"/>
          </p:cNvPicPr>
          <p:nvPr/>
        </p:nvPicPr>
        <p:blipFill rotWithShape="1">
          <a:blip r:embed="rId2"/>
          <a:srcRect r="5235"/>
          <a:stretch/>
        </p:blipFill>
        <p:spPr>
          <a:xfrm>
            <a:off x="3563888" y="2492896"/>
            <a:ext cx="4536504" cy="3759101"/>
          </a:xfrm>
          <a:prstGeom prst="rect">
            <a:avLst/>
          </a:prstGeom>
        </p:spPr>
      </p:pic>
      <p:sp>
        <p:nvSpPr>
          <p:cNvPr id="5" name="4 CuadroTexto"/>
          <p:cNvSpPr txBox="1"/>
          <p:nvPr/>
        </p:nvSpPr>
        <p:spPr>
          <a:xfrm>
            <a:off x="323528" y="1916832"/>
            <a:ext cx="4593692" cy="2308324"/>
          </a:xfrm>
          <a:prstGeom prst="rect">
            <a:avLst/>
          </a:prstGeom>
          <a:noFill/>
        </p:spPr>
        <p:txBody>
          <a:bodyPr wrap="square" rtlCol="0">
            <a:spAutoFit/>
          </a:bodyPr>
          <a:lstStyle/>
          <a:p>
            <a:pPr algn="ctr">
              <a:buFont typeface="Arial" pitchFamily="34" charset="0"/>
              <a:buChar char="•"/>
            </a:pPr>
            <a:r>
              <a:rPr lang="es-CL" dirty="0"/>
              <a:t> 30 compresiones por 2 ventilaciones.</a:t>
            </a:r>
          </a:p>
          <a:p>
            <a:pPr algn="ctr">
              <a:buFont typeface="Arial" pitchFamily="34" charset="0"/>
              <a:buChar char="•"/>
            </a:pPr>
            <a:r>
              <a:rPr lang="es-CL" dirty="0"/>
              <a:t> 5 ciclos en 2 minutos.</a:t>
            </a:r>
          </a:p>
          <a:p>
            <a:pPr algn="ctr">
              <a:buFont typeface="Arial" pitchFamily="34" charset="0"/>
              <a:buChar char="•"/>
            </a:pPr>
            <a:r>
              <a:rPr lang="es-CL" dirty="0"/>
              <a:t> Al término de los 2 minutos, reevaluación.</a:t>
            </a:r>
          </a:p>
          <a:p>
            <a:pPr algn="ctr">
              <a:buFont typeface="Arial" pitchFamily="34" charset="0"/>
              <a:buChar char="•"/>
            </a:pPr>
            <a:r>
              <a:rPr lang="es-CL" dirty="0"/>
              <a:t> Reanimar hasta que llegue personal especialista o hasta que recupere signos vitales.</a:t>
            </a:r>
          </a:p>
          <a:p>
            <a:endParaRPr lang="es-CL"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243408"/>
            <a:ext cx="7467600" cy="1143000"/>
          </a:xfrm>
        </p:spPr>
        <p:txBody>
          <a:bodyPr>
            <a:normAutofit/>
          </a:bodyPr>
          <a:lstStyle/>
          <a:p>
            <a:r>
              <a:rPr lang="es-CL" dirty="0"/>
              <a:t>Compresiones o masaje cardiaco</a:t>
            </a:r>
          </a:p>
        </p:txBody>
      </p:sp>
      <p:sp>
        <p:nvSpPr>
          <p:cNvPr id="3" name="2 Marcador de contenido"/>
          <p:cNvSpPr>
            <a:spLocks noGrp="1"/>
          </p:cNvSpPr>
          <p:nvPr>
            <p:ph sz="quarter" idx="1"/>
          </p:nvPr>
        </p:nvSpPr>
        <p:spPr>
          <a:xfrm>
            <a:off x="488892" y="1571628"/>
            <a:ext cx="3871914" cy="4572000"/>
          </a:xfrm>
        </p:spPr>
        <p:txBody>
          <a:bodyPr>
            <a:normAutofit/>
          </a:bodyPr>
          <a:lstStyle/>
          <a:p>
            <a:r>
              <a:rPr lang="es-CL" dirty="0"/>
              <a:t>Posición correcta de los brazos y manos.</a:t>
            </a:r>
          </a:p>
          <a:p>
            <a:endParaRPr lang="es-CL" dirty="0"/>
          </a:p>
          <a:p>
            <a:r>
              <a:rPr lang="es-CL" dirty="0"/>
              <a:t>Deben ser al menos 120 en 1 minuto.</a:t>
            </a:r>
          </a:p>
          <a:p>
            <a:endParaRPr lang="es-CL" dirty="0"/>
          </a:p>
          <a:p>
            <a:r>
              <a:rPr lang="es-CL" dirty="0"/>
              <a:t>Profundidad de 5 cm.</a:t>
            </a:r>
          </a:p>
          <a:p>
            <a:endParaRPr lang="es-CL" dirty="0"/>
          </a:p>
          <a:p>
            <a:r>
              <a:rPr lang="es-CL" dirty="0"/>
              <a:t>El tórax debe volver a expandirse.</a:t>
            </a:r>
          </a:p>
          <a:p>
            <a:endParaRPr lang="es-CL" dirty="0"/>
          </a:p>
        </p:txBody>
      </p:sp>
      <p:pic>
        <p:nvPicPr>
          <p:cNvPr id="11266" name="Picture 2" descr="C:\Users\16599367-5\Desktop\C2 Victor Gajardo\Instruccion de primeros auxilios\compres.jpg"/>
          <p:cNvPicPr>
            <a:picLocks noChangeAspect="1" noChangeArrowheads="1"/>
          </p:cNvPicPr>
          <p:nvPr/>
        </p:nvPicPr>
        <p:blipFill>
          <a:blip r:embed="rId2" cstate="print"/>
          <a:srcRect/>
          <a:stretch>
            <a:fillRect/>
          </a:stretch>
        </p:blipFill>
        <p:spPr bwMode="auto">
          <a:xfrm>
            <a:off x="4538433" y="2276872"/>
            <a:ext cx="3929090" cy="235745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23528" y="179611"/>
            <a:ext cx="8438337" cy="5328592"/>
          </a:xfrm>
          <a:prstGeom prst="rect">
            <a:avLst/>
          </a:prstGeom>
        </p:spPr>
      </p:pic>
      <p:pic>
        <p:nvPicPr>
          <p:cNvPr id="5" name="Imagen 4"/>
          <p:cNvPicPr>
            <a:picLocks noChangeAspect="1"/>
          </p:cNvPicPr>
          <p:nvPr/>
        </p:nvPicPr>
        <p:blipFill>
          <a:blip r:embed="rId3"/>
          <a:stretch>
            <a:fillRect/>
          </a:stretch>
        </p:blipFill>
        <p:spPr>
          <a:xfrm>
            <a:off x="4067944" y="4293096"/>
            <a:ext cx="3572566" cy="2286198"/>
          </a:xfrm>
          <a:prstGeom prst="rect">
            <a:avLst/>
          </a:prstGeom>
        </p:spPr>
      </p:pic>
    </p:spTree>
    <p:extLst>
      <p:ext uri="{BB962C8B-B14F-4D97-AF65-F5344CB8AC3E}">
        <p14:creationId xmlns:p14="http://schemas.microsoft.com/office/powerpoint/2010/main" val="9263861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02757" y="-3123"/>
            <a:ext cx="7467600" cy="1143000"/>
          </a:xfrm>
        </p:spPr>
        <p:txBody>
          <a:bodyPr/>
          <a:lstStyle/>
          <a:p>
            <a:r>
              <a:rPr lang="es-CL" dirty="0"/>
              <a:t>Ventilaciones</a:t>
            </a:r>
          </a:p>
        </p:txBody>
      </p:sp>
      <p:sp>
        <p:nvSpPr>
          <p:cNvPr id="3" name="2 Marcador de contenido"/>
          <p:cNvSpPr>
            <a:spLocks noGrp="1"/>
          </p:cNvSpPr>
          <p:nvPr>
            <p:ph sz="quarter" idx="1"/>
          </p:nvPr>
        </p:nvSpPr>
        <p:spPr>
          <a:xfrm>
            <a:off x="415748" y="1340768"/>
            <a:ext cx="3800476" cy="4572000"/>
          </a:xfrm>
        </p:spPr>
        <p:txBody>
          <a:bodyPr/>
          <a:lstStyle/>
          <a:p>
            <a:pPr algn="ctr"/>
            <a:r>
              <a:rPr lang="es-CL" dirty="0"/>
              <a:t>Protección personal.</a:t>
            </a:r>
          </a:p>
          <a:p>
            <a:pPr algn="ctr"/>
            <a:endParaRPr lang="es-CL" dirty="0"/>
          </a:p>
          <a:p>
            <a:pPr algn="ctr"/>
            <a:r>
              <a:rPr lang="es-CL" dirty="0"/>
              <a:t>Sello de nariz y boca.</a:t>
            </a:r>
          </a:p>
          <a:p>
            <a:pPr algn="ctr"/>
            <a:endParaRPr lang="es-CL" dirty="0"/>
          </a:p>
          <a:p>
            <a:pPr algn="ctr"/>
            <a:r>
              <a:rPr lang="es-CL" dirty="0"/>
              <a:t>Verificar expansión torácica</a:t>
            </a:r>
          </a:p>
        </p:txBody>
      </p:sp>
      <p:pic>
        <p:nvPicPr>
          <p:cNvPr id="4" name="Imagen 3"/>
          <p:cNvPicPr>
            <a:picLocks noChangeAspect="1"/>
          </p:cNvPicPr>
          <p:nvPr/>
        </p:nvPicPr>
        <p:blipFill>
          <a:blip r:embed="rId3"/>
          <a:stretch>
            <a:fillRect/>
          </a:stretch>
        </p:blipFill>
        <p:spPr>
          <a:xfrm>
            <a:off x="4436557" y="567098"/>
            <a:ext cx="3271870" cy="3375504"/>
          </a:xfrm>
          <a:prstGeom prst="rect">
            <a:avLst/>
          </a:prstGeom>
        </p:spPr>
      </p:pic>
      <p:pic>
        <p:nvPicPr>
          <p:cNvPr id="5" name="Imagen 4"/>
          <p:cNvPicPr>
            <a:picLocks noChangeAspect="1"/>
          </p:cNvPicPr>
          <p:nvPr/>
        </p:nvPicPr>
        <p:blipFill>
          <a:blip r:embed="rId4"/>
          <a:stretch>
            <a:fillRect/>
          </a:stretch>
        </p:blipFill>
        <p:spPr>
          <a:xfrm>
            <a:off x="899592" y="4227709"/>
            <a:ext cx="2428875" cy="1885950"/>
          </a:xfrm>
          <a:prstGeom prst="rect">
            <a:avLst/>
          </a:prstGeom>
        </p:spPr>
      </p:pic>
      <p:pic>
        <p:nvPicPr>
          <p:cNvPr id="6" name="Imagen 5"/>
          <p:cNvPicPr>
            <a:picLocks noChangeAspect="1"/>
          </p:cNvPicPr>
          <p:nvPr/>
        </p:nvPicPr>
        <p:blipFill>
          <a:blip r:embed="rId5"/>
          <a:stretch>
            <a:fillRect/>
          </a:stretch>
        </p:blipFill>
        <p:spPr>
          <a:xfrm>
            <a:off x="3769134" y="4143493"/>
            <a:ext cx="4366974" cy="2225627"/>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249344" cy="1143000"/>
          </a:xfrm>
        </p:spPr>
        <p:txBody>
          <a:bodyPr>
            <a:normAutofit/>
          </a:bodyPr>
          <a:lstStyle/>
          <a:p>
            <a:pPr algn="ctr"/>
            <a:r>
              <a:rPr lang="es-CL" b="1" dirty="0"/>
              <a:t>DEA (desfibrilador externo automático)</a:t>
            </a:r>
          </a:p>
        </p:txBody>
      </p:sp>
      <p:pic>
        <p:nvPicPr>
          <p:cNvPr id="13314" name="Picture 2" descr="C:\Users\16599367-5\Desktop\C2 Victor Gajardo\Instruccion de primeros auxilios\dea.jpg"/>
          <p:cNvPicPr>
            <a:picLocks noGrp="1" noChangeAspect="1" noChangeArrowheads="1"/>
          </p:cNvPicPr>
          <p:nvPr>
            <p:ph sz="quarter" idx="1"/>
          </p:nvPr>
        </p:nvPicPr>
        <p:blipFill>
          <a:blip r:embed="rId2" cstate="print"/>
          <a:stretch>
            <a:fillRect/>
          </a:stretch>
        </p:blipFill>
        <p:spPr bwMode="auto">
          <a:xfrm>
            <a:off x="714400" y="1772816"/>
            <a:ext cx="7467600" cy="4200525"/>
          </a:xfrm>
          <a:prstGeom prst="rect">
            <a:avLst/>
          </a:prstGeom>
          <a:ln>
            <a:noFill/>
          </a:ln>
          <a:effectLst>
            <a:softEdge rad="112500"/>
          </a:effectLst>
        </p:spPr>
      </p:pic>
      <p:pic>
        <p:nvPicPr>
          <p:cNvPr id="3" name="Imagen 2"/>
          <p:cNvPicPr>
            <a:picLocks noChangeAspect="1"/>
          </p:cNvPicPr>
          <p:nvPr/>
        </p:nvPicPr>
        <p:blipFill rotWithShape="1">
          <a:blip r:embed="rId3"/>
          <a:srcRect l="19890" t="11475" r="18453" b="17381"/>
          <a:stretch/>
        </p:blipFill>
        <p:spPr>
          <a:xfrm>
            <a:off x="539552" y="4232573"/>
            <a:ext cx="2181945" cy="2181944"/>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3568" y="2780928"/>
            <a:ext cx="7467600" cy="3528392"/>
          </a:xfrm>
        </p:spPr>
        <p:txBody>
          <a:bodyPr>
            <a:noAutofit/>
          </a:bodyPr>
          <a:lstStyle/>
          <a:p>
            <a:pPr algn="just"/>
            <a:r>
              <a:rPr lang="es-MX" sz="2000" dirty="0"/>
              <a:t>El Desfibrilador Externo Automático (DEA) es un dispositivo automático que, al aplicarse al pecho de una víctima de paro cardiorrespiratorio, realiza un examen de la actividad eléctrica del corazón buscando e identificando arritmias cardiacas letales. Si es necesario, aplica una descarga para restaurar la actividad normal del corazón. </a:t>
            </a:r>
          </a:p>
          <a:p>
            <a:pPr marL="0" indent="0" algn="just">
              <a:buNone/>
            </a:pPr>
            <a:endParaRPr lang="es-MX" sz="2000" dirty="0"/>
          </a:p>
          <a:p>
            <a:pPr algn="just"/>
            <a:r>
              <a:rPr lang="es-MX" sz="2000" dirty="0"/>
              <a:t>Una de las características principales de estos dispositivos es que “hablan” al ser encendidos, ya que cuentan con pautas de voz que indican los pasos para utilizarlos.</a:t>
            </a:r>
            <a:endParaRPr lang="en-US" sz="2000" dirty="0"/>
          </a:p>
        </p:txBody>
      </p:sp>
      <p:pic>
        <p:nvPicPr>
          <p:cNvPr id="4" name="Imagen 3"/>
          <p:cNvPicPr>
            <a:picLocks noChangeAspect="1"/>
          </p:cNvPicPr>
          <p:nvPr/>
        </p:nvPicPr>
        <p:blipFill>
          <a:blip r:embed="rId2"/>
          <a:stretch>
            <a:fillRect/>
          </a:stretch>
        </p:blipFill>
        <p:spPr>
          <a:xfrm>
            <a:off x="1897088" y="332656"/>
            <a:ext cx="5040560" cy="2232248"/>
          </a:xfrm>
          <a:prstGeom prst="rect">
            <a:avLst/>
          </a:prstGeom>
          <a:ln>
            <a:noFill/>
          </a:ln>
          <a:effectLst>
            <a:softEdge rad="112500"/>
          </a:effectLst>
        </p:spPr>
      </p:pic>
    </p:spTree>
    <p:extLst>
      <p:ext uri="{BB962C8B-B14F-4D97-AF65-F5344CB8AC3E}">
        <p14:creationId xmlns:p14="http://schemas.microsoft.com/office/powerpoint/2010/main" val="35404556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51520" y="404664"/>
            <a:ext cx="8424936" cy="5832648"/>
          </a:xfrm>
          <a:prstGeom prst="rect">
            <a:avLst/>
          </a:prstGeom>
        </p:spPr>
      </p:pic>
    </p:spTree>
    <p:extLst>
      <p:ext uri="{BB962C8B-B14F-4D97-AF65-F5344CB8AC3E}">
        <p14:creationId xmlns:p14="http://schemas.microsoft.com/office/powerpoint/2010/main" val="5811501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23728" y="260648"/>
            <a:ext cx="4176464" cy="6276107"/>
          </a:xfrm>
          <a:prstGeom prst="rect">
            <a:avLst/>
          </a:prstGeom>
        </p:spPr>
      </p:pic>
    </p:spTree>
    <p:extLst>
      <p:ext uri="{BB962C8B-B14F-4D97-AF65-F5344CB8AC3E}">
        <p14:creationId xmlns:p14="http://schemas.microsoft.com/office/powerpoint/2010/main" val="29720983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1426884" y="1052736"/>
            <a:ext cx="6033852" cy="170425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s-CL" sz="2000" dirty="0">
                <a:ln w="0"/>
                <a:solidFill>
                  <a:schemeClr val="tx1"/>
                </a:solidFill>
                <a:effectLst>
                  <a:outerShdw blurRad="38100" dist="19050" dir="2700000" algn="tl" rotWithShape="0">
                    <a:schemeClr val="dk1">
                      <a:alpha val="40000"/>
                    </a:schemeClr>
                  </a:outerShdw>
                </a:effectLst>
              </a:rPr>
              <a:t>IMPORTANTE: </a:t>
            </a:r>
          </a:p>
          <a:p>
            <a:pPr algn="ctr">
              <a:buFont typeface="Arial" pitchFamily="34" charset="0"/>
              <a:buChar char="•"/>
            </a:pPr>
            <a:r>
              <a:rPr lang="es-CL" dirty="0">
                <a:ln w="0"/>
                <a:solidFill>
                  <a:schemeClr val="tx1"/>
                </a:solidFill>
                <a:effectLst>
                  <a:outerShdw blurRad="38100" dist="19050" dir="2700000" algn="tl" rotWithShape="0">
                    <a:schemeClr val="dk1">
                      <a:alpha val="40000"/>
                    </a:schemeClr>
                  </a:outerShdw>
                </a:effectLst>
              </a:rPr>
              <a:t> Siempre Conservar la calma.</a:t>
            </a:r>
          </a:p>
          <a:p>
            <a:pPr algn="ctr">
              <a:buFont typeface="Arial" pitchFamily="34" charset="0"/>
              <a:buChar char="•"/>
            </a:pPr>
            <a:r>
              <a:rPr lang="es-CL" dirty="0">
                <a:ln w="0"/>
                <a:solidFill>
                  <a:schemeClr val="tx1"/>
                </a:solidFill>
                <a:effectLst>
                  <a:outerShdw blurRad="38100" dist="19050" dir="2700000" algn="tl" rotWithShape="0">
                    <a:schemeClr val="dk1">
                      <a:alpha val="40000"/>
                    </a:schemeClr>
                  </a:outerShdw>
                </a:effectLst>
              </a:rPr>
              <a:t> Realizar los movimientos con seguridad </a:t>
            </a:r>
          </a:p>
          <a:p>
            <a:pPr algn="ctr">
              <a:buFont typeface="Arial" pitchFamily="34" charset="0"/>
              <a:buChar char="•"/>
            </a:pPr>
            <a:r>
              <a:rPr lang="es-CL" dirty="0">
                <a:ln w="0"/>
                <a:solidFill>
                  <a:schemeClr val="tx1"/>
                </a:solidFill>
                <a:effectLst>
                  <a:outerShdw blurRad="38100" dist="19050" dir="2700000" algn="tl" rotWithShape="0">
                    <a:schemeClr val="dk1">
                      <a:alpha val="40000"/>
                    </a:schemeClr>
                  </a:outerShdw>
                </a:effectLst>
              </a:rPr>
              <a:t> Entregar el máximo de información.</a:t>
            </a:r>
          </a:p>
          <a:p>
            <a:pPr algn="ctr">
              <a:buFont typeface="Arial" pitchFamily="34" charset="0"/>
              <a:buChar char="•"/>
            </a:pPr>
            <a:r>
              <a:rPr lang="es-CL" dirty="0">
                <a:ln w="0"/>
                <a:solidFill>
                  <a:schemeClr val="tx1"/>
                </a:solidFill>
                <a:effectLst>
                  <a:outerShdw blurRad="38100" dist="19050" dir="2700000" algn="tl" rotWithShape="0">
                    <a:schemeClr val="dk1">
                      <a:alpha val="40000"/>
                    </a:schemeClr>
                  </a:outerShdw>
                </a:effectLst>
              </a:rPr>
              <a:t> Siempre que puede… Use el DEA.</a:t>
            </a:r>
          </a:p>
        </p:txBody>
      </p:sp>
      <p:sp>
        <p:nvSpPr>
          <p:cNvPr id="5" name="4 Rectángulo redondeado"/>
          <p:cNvSpPr/>
          <p:nvPr/>
        </p:nvSpPr>
        <p:spPr>
          <a:xfrm>
            <a:off x="1157662" y="3645024"/>
            <a:ext cx="6572296" cy="1285884"/>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s-CL" b="1" dirty="0">
                <a:ln w="0"/>
                <a:solidFill>
                  <a:schemeClr val="tx1"/>
                </a:solidFill>
                <a:effectLst>
                  <a:outerShdw blurRad="38100" dist="19050" dir="2700000" algn="tl" rotWithShape="0">
                    <a:schemeClr val="dk1">
                      <a:alpha val="40000"/>
                    </a:schemeClr>
                  </a:outerShdw>
                </a:effectLst>
              </a:rPr>
              <a:t>RECUERDE QUE ESTAS MANIOBRAS SALVAN VIDAS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quarter" idx="1"/>
          </p:nvPr>
        </p:nvSpPr>
        <p:spPr>
          <a:xfrm>
            <a:off x="1835696" y="404664"/>
            <a:ext cx="5372112" cy="928694"/>
          </a:xfrm>
          <a:prstGeom prst="roundRect">
            <a:avLst/>
          </a:prstGeom>
        </p:spPr>
        <p:style>
          <a:lnRef idx="3">
            <a:schemeClr val="lt1"/>
          </a:lnRef>
          <a:fillRef idx="1">
            <a:schemeClr val="accent3"/>
          </a:fillRef>
          <a:effectRef idx="1">
            <a:schemeClr val="accent3"/>
          </a:effectRef>
          <a:fontRef idx="minor">
            <a:schemeClr val="lt1"/>
          </a:fontRef>
        </p:style>
        <p:txBody>
          <a:bodyPr rtlCol="0" anchor="ctr">
            <a:normAutofit/>
          </a:bodyPr>
          <a:lstStyle/>
          <a:p>
            <a:pPr algn="ctr">
              <a:buNone/>
            </a:pPr>
            <a:r>
              <a:rPr lang="es-CL" sz="2800" b="1" dirty="0">
                <a:ln w="0"/>
                <a:solidFill>
                  <a:schemeClr val="tx1"/>
                </a:solidFill>
                <a:effectLst>
                  <a:outerShdw blurRad="38100" dist="19050" dir="2700000" algn="tl" rotWithShape="0">
                    <a:schemeClr val="dk1">
                      <a:alpha val="40000"/>
                    </a:schemeClr>
                  </a:outerShdw>
                </a:effectLst>
              </a:rPr>
              <a:t>A practicar…</a:t>
            </a:r>
          </a:p>
        </p:txBody>
      </p:sp>
      <p:pic>
        <p:nvPicPr>
          <p:cNvPr id="19458" name="Picture 2" descr="C:\Users\16599367-5\Desktop\C2 Victor Gajardo\Instruccion de primeros auxilios\salvar vidas.jpg"/>
          <p:cNvPicPr>
            <a:picLocks noChangeAspect="1" noChangeArrowheads="1"/>
          </p:cNvPicPr>
          <p:nvPr/>
        </p:nvPicPr>
        <p:blipFill>
          <a:blip r:embed="rId2" cstate="print"/>
          <a:srcRect/>
          <a:stretch>
            <a:fillRect/>
          </a:stretch>
        </p:blipFill>
        <p:spPr bwMode="auto">
          <a:xfrm>
            <a:off x="1307042" y="1844824"/>
            <a:ext cx="6429420" cy="421484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395</TotalTime>
  <Words>785</Words>
  <Application>Microsoft Office PowerPoint</Application>
  <PresentationFormat>Presentación en pantalla (4:3)</PresentationFormat>
  <Paragraphs>80</Paragraphs>
  <Slides>32</Slides>
  <Notes>1</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32</vt:i4>
      </vt:variant>
    </vt:vector>
  </HeadingPairs>
  <TitlesOfParts>
    <vt:vector size="40" baseType="lpstr">
      <vt:lpstr>Andalus</vt:lpstr>
      <vt:lpstr>Arial</vt:lpstr>
      <vt:lpstr>Calibri</vt:lpstr>
      <vt:lpstr>Century Schoolbook</vt:lpstr>
      <vt:lpstr>Chiller</vt:lpstr>
      <vt:lpstr>Wingdings</vt:lpstr>
      <vt:lpstr>Wingdings 2</vt:lpstr>
      <vt:lpstr>Mirador</vt:lpstr>
      <vt:lpstr>Presentación de PowerPoint</vt:lpstr>
      <vt:lpstr>Objetivos</vt:lpstr>
      <vt:lpstr>primeros auxilios</vt:lpstr>
      <vt:lpstr>Presentación de PowerPoint</vt:lpstr>
      <vt:lpstr>La seguridad ante todo.</vt:lpstr>
      <vt:lpstr>Presentación de PowerPoint</vt:lpstr>
      <vt:lpstr> Evaluación sistematizada de ABCDE, aplicando simultáneamente los principios de la reanimación en atención a lesiones o fenómenos que amenazan la vida del paciente (manejo de alteraciones de riesgo vital en A: Vía Aérea, B: Ventilación y C: Circulación)</vt:lpstr>
      <vt:lpstr>Presentación de PowerPoint</vt:lpstr>
      <vt:lpstr>Presentación de PowerPoint</vt:lpstr>
      <vt:lpstr>A: Vía aérea permeable con control de columna cervical</vt:lpstr>
      <vt:lpstr>Presentación de PowerPoint</vt:lpstr>
      <vt:lpstr>B: Ventilación con aporte de oxígeno. </vt:lpstr>
      <vt:lpstr>C: Circulación con control de hemorragias.</vt:lpstr>
      <vt:lpstr>Presentación de PowerPoint</vt:lpstr>
      <vt:lpstr>Presentación de PowerPoint</vt:lpstr>
      <vt:lpstr>Presentación de PowerPoint</vt:lpstr>
      <vt:lpstr>E: exposición.</vt:lpstr>
      <vt:lpstr>Presentación de PowerPoint</vt:lpstr>
      <vt:lpstr>Presentación de PowerPoint</vt:lpstr>
      <vt:lpstr>Pero ¿es lo mismo frente a una emergencia cardiológica?</vt:lpstr>
      <vt:lpstr>Presentación de PowerPoint</vt:lpstr>
      <vt:lpstr>Presentación de PowerPoint</vt:lpstr>
      <vt:lpstr>Reanimación Cardio-Pulmonar.</vt:lpstr>
      <vt:lpstr>Compresiones o masaje cardiaco</vt:lpstr>
      <vt:lpstr>Presentación de PowerPoint</vt:lpstr>
      <vt:lpstr>Ventilaciones</vt:lpstr>
      <vt:lpstr>DEA (desfibrilador externo automático)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Instrucción de primer respondedor </dc:title>
  <dc:creator>K06 Box Atención Enfermería C°2 O. Lara P.</dc:creator>
  <cp:lastModifiedBy>User</cp:lastModifiedBy>
  <cp:revision>30</cp:revision>
  <dcterms:created xsi:type="dcterms:W3CDTF">2018-03-21T12:28:12Z</dcterms:created>
  <dcterms:modified xsi:type="dcterms:W3CDTF">2021-04-06T14:53:05Z</dcterms:modified>
</cp:coreProperties>
</file>