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2" r:id="rId3"/>
    <p:sldId id="260" r:id="rId4"/>
    <p:sldId id="263" r:id="rId5"/>
    <p:sldId id="261" r:id="rId6"/>
    <p:sldId id="264" r:id="rId7"/>
    <p:sldId id="266" r:id="rId8"/>
    <p:sldId id="267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6327"/>
  </p:normalViewPr>
  <p:slideViewPr>
    <p:cSldViewPr snapToGrid="0" snapToObjects="1">
      <p:cViewPr varScale="1">
        <p:scale>
          <a:sx n="112" d="100"/>
          <a:sy n="112" d="100"/>
        </p:scale>
        <p:origin x="57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2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Libro2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Libro2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s-ES_tradnl"/>
              <a:t>Numero de plantas por dia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circle"/>
            <c:size val="6"/>
            <c:spPr>
              <a:solidFill>
                <a:schemeClr val="accent1"/>
              </a:solidFill>
              <a:ln w="22225">
                <a:solidFill>
                  <a:schemeClr val="lt1"/>
                </a:solidFill>
                <a:round/>
              </a:ln>
              <a:effectLst/>
            </c:spPr>
          </c:marker>
          <c:xVal>
            <c:numRef>
              <c:f>Hoja1!$A$1:$A$8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Hoja1!$B$1:$B$8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4</c:v>
                </c:pt>
                <c:pt idx="3">
                  <c:v>8</c:v>
                </c:pt>
                <c:pt idx="4">
                  <c:v>16</c:v>
                </c:pt>
                <c:pt idx="5">
                  <c:v>32</c:v>
                </c:pt>
                <c:pt idx="6">
                  <c:v>64</c:v>
                </c:pt>
                <c:pt idx="7">
                  <c:v>128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06B-384D-8EE3-848BA290E9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65479535"/>
        <c:axId val="863540847"/>
      </c:scatterChart>
      <c:valAx>
        <c:axId val="86547953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_tradnl" sz="1800"/>
                  <a:t>tiempo [dia]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12700" cap="flat" cmpd="sng" algn="ctr">
            <a:solidFill>
              <a:schemeClr val="lt1">
                <a:alpha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63540847"/>
        <c:crosses val="autoZero"/>
        <c:crossBetween val="midCat"/>
      </c:valAx>
      <c:valAx>
        <c:axId val="86354084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_tradnl" sz="1800"/>
                  <a:t>N</a:t>
                </a:r>
                <a:r>
                  <a:rPr lang="es-ES_tradnl" sz="1800" baseline="0"/>
                  <a:t> plantas</a:t>
                </a:r>
                <a:endParaRPr lang="es-ES_tradnl" sz="180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65479535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s-ES_tradnl"/>
              <a:t>Curva</a:t>
            </a:r>
            <a:r>
              <a:rPr lang="es-ES_tradnl" baseline="0"/>
              <a:t> rectificada</a:t>
            </a:r>
            <a:endParaRPr lang="es-ES_tradnl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circle"/>
            <c:size val="6"/>
            <c:spPr>
              <a:solidFill>
                <a:schemeClr val="accent1"/>
              </a:solidFill>
              <a:ln w="22225">
                <a:solidFill>
                  <a:schemeClr val="lt1"/>
                </a:solidFill>
                <a:round/>
              </a:ln>
              <a:effectLst/>
            </c:spPr>
          </c:marker>
          <c:yVal>
            <c:numRef>
              <c:f>Hoja1!$C$1:$C$8</c:f>
              <c:numCache>
                <c:formatCode>General</c:formatCode>
                <c:ptCount val="8"/>
                <c:pt idx="0">
                  <c:v>0</c:v>
                </c:pt>
                <c:pt idx="1">
                  <c:v>0.69314718055994529</c:v>
                </c:pt>
                <c:pt idx="2">
                  <c:v>1.3862943611198906</c:v>
                </c:pt>
                <c:pt idx="3">
                  <c:v>2.0794415416798357</c:v>
                </c:pt>
                <c:pt idx="4">
                  <c:v>2.7725887222397811</c:v>
                </c:pt>
                <c:pt idx="5">
                  <c:v>3.4657359027997265</c:v>
                </c:pt>
                <c:pt idx="6">
                  <c:v>4.1588830833596715</c:v>
                </c:pt>
                <c:pt idx="7">
                  <c:v>4.8520302639196169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E13-3C45-8D40-84A8C89BB3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910463455"/>
        <c:axId val="909205055"/>
      </c:scatterChart>
      <c:valAx>
        <c:axId val="91046345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_tradnl" sz="2000"/>
                  <a:t>tiempo [dia]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alpha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909205055"/>
        <c:crosses val="autoZero"/>
        <c:crossBetween val="midCat"/>
      </c:valAx>
      <c:valAx>
        <c:axId val="9092050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_tradnl" sz="2000" dirty="0" err="1"/>
                  <a:t>Ln</a:t>
                </a:r>
                <a:r>
                  <a:rPr lang="es-ES_tradnl" sz="2000" dirty="0"/>
                  <a:t>(N) planta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910463455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500" b="1" i="0" u="none" strike="noStrike" kern="1200" cap="all" spc="100" normalizeH="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r>
              <a:rPr lang="es-ES_tradnl"/>
              <a:t>Numero de plantas por dia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00" b="1" i="0" u="none" strike="noStrike" kern="1200" cap="all" spc="100" normalizeH="0" baseline="0">
              <a:solidFill>
                <a:schemeClr val="lt1"/>
              </a:solidFill>
              <a:latin typeface="+mn-lt"/>
              <a:ea typeface="+mn-ea"/>
              <a:cs typeface="+mn-cs"/>
            </a:defRPr>
          </a:pPr>
          <a:endParaRPr lang="es-CL"/>
        </a:p>
      </c:txPr>
    </c:title>
    <c:autoTitleDeleted val="0"/>
    <c:plotArea>
      <c:layout>
        <c:manualLayout>
          <c:layoutTarget val="inner"/>
          <c:xMode val="edge"/>
          <c:yMode val="edge"/>
          <c:x val="0.10904480135249366"/>
          <c:y val="0.10018604651162792"/>
          <c:w val="0.8769568892645816"/>
          <c:h val="0.71325593603125192"/>
        </c:manualLayout>
      </c:layout>
      <c:scatterChart>
        <c:scatterStyle val="lineMarker"/>
        <c:varyColors val="0"/>
        <c:ser>
          <c:idx val="0"/>
          <c:order val="0"/>
          <c:spPr>
            <a:ln w="25400" cap="rnd">
              <a:noFill/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circle"/>
            <c:size val="6"/>
            <c:spPr>
              <a:solidFill>
                <a:schemeClr val="accent1"/>
              </a:solidFill>
              <a:ln w="22225">
                <a:solidFill>
                  <a:schemeClr val="lt1"/>
                </a:solidFill>
                <a:round/>
              </a:ln>
              <a:effectLst/>
            </c:spPr>
          </c:marker>
          <c:trendline>
            <c:spPr>
              <a:ln w="28575" cap="rnd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trendlineType val="exp"/>
            <c:dispRSqr val="0"/>
            <c:dispEq val="1"/>
            <c:trendlineLbl>
              <c:layout>
                <c:manualLayout>
                  <c:x val="-0.12016466876551674"/>
                  <c:y val="8.8961240310077516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900" b="0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s-ES_tradnl" sz="4000" baseline="0"/>
                      <a:t>N = 0,5e</a:t>
                    </a:r>
                    <a:r>
                      <a:rPr lang="es-ES_tradnl" sz="4000" baseline="30000"/>
                      <a:t>0,6931t</a:t>
                    </a:r>
                    <a:endParaRPr lang="es-ES_tradnl" sz="4000"/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CL"/>
                </a:p>
              </c:txPr>
            </c:trendlineLbl>
          </c:trendline>
          <c:xVal>
            <c:numRef>
              <c:f>Hoja1!$A$1:$A$8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</c:numCache>
            </c:numRef>
          </c:xVal>
          <c:yVal>
            <c:numRef>
              <c:f>Hoja1!$B$1:$B$8</c:f>
              <c:numCache>
                <c:formatCode>General</c:formatCode>
                <c:ptCount val="8"/>
                <c:pt idx="0">
                  <c:v>1</c:v>
                </c:pt>
                <c:pt idx="1">
                  <c:v>2</c:v>
                </c:pt>
                <c:pt idx="2">
                  <c:v>4</c:v>
                </c:pt>
                <c:pt idx="3">
                  <c:v>8</c:v>
                </c:pt>
                <c:pt idx="4">
                  <c:v>16</c:v>
                </c:pt>
                <c:pt idx="5">
                  <c:v>32</c:v>
                </c:pt>
                <c:pt idx="6">
                  <c:v>64</c:v>
                </c:pt>
                <c:pt idx="7">
                  <c:v>128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927-3545-AC6C-B3D4595929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65479535"/>
        <c:axId val="863540847"/>
      </c:scatterChart>
      <c:valAx>
        <c:axId val="865479535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_tradnl" sz="1800"/>
                  <a:t>tiempo [dia]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low"/>
        <c:spPr>
          <a:noFill/>
          <a:ln w="12700" cap="flat" cmpd="sng" algn="ctr">
            <a:solidFill>
              <a:schemeClr val="lt1">
                <a:alpha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63540847"/>
        <c:crosses val="autoZero"/>
        <c:crossBetween val="midCat"/>
      </c:valAx>
      <c:valAx>
        <c:axId val="86354084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s-ES_tradnl" sz="1800"/>
                  <a:t>N</a:t>
                </a:r>
                <a:r>
                  <a:rPr lang="es-ES_tradnl" sz="1800" baseline="0"/>
                  <a:t> plantas</a:t>
                </a:r>
                <a:endParaRPr lang="es-ES_tradnl" sz="180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pPr>
              <a:endParaRPr lang="es-C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65479535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1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7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12700" cap="flat" cmpd="sng" algn="ctr">
        <a:solidFill>
          <a:schemeClr val="lt1">
            <a:alpha val="25000"/>
          </a:schemeClr>
        </a:solidFill>
        <a:round/>
      </a:ln>
    </cs:spPr>
    <cs:defRPr sz="900" b="0" kern="1200" spc="10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gradFill>
          <a:gsLst>
            <a:gs pos="79000">
              <a:schemeClr val="phClr"/>
            </a:gs>
            <a:gs pos="0">
              <a:schemeClr val="lt1">
                <a:alpha val="60000"/>
              </a:schemeClr>
            </a:gs>
          </a:gsLst>
          <a:lin ang="5400000" scaled="0"/>
        </a:gradFill>
        <a:round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47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12700" cap="flat" cmpd="sng" algn="ctr">
        <a:solidFill>
          <a:schemeClr val="lt1">
            <a:alpha val="25000"/>
          </a:schemeClr>
        </a:solidFill>
        <a:round/>
      </a:ln>
    </cs:spPr>
    <cs:defRPr sz="900" b="0" kern="1200" spc="10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gradFill>
          <a:gsLst>
            <a:gs pos="79000">
              <a:schemeClr val="phClr"/>
            </a:gs>
            <a:gs pos="0">
              <a:schemeClr val="lt1">
                <a:alpha val="60000"/>
              </a:schemeClr>
            </a:gs>
          </a:gsLst>
          <a:lin ang="5400000" scaled="0"/>
        </a:gradFill>
        <a:round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47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12700" cap="flat" cmpd="sng" algn="ctr">
        <a:solidFill>
          <a:schemeClr val="lt1">
            <a:alpha val="25000"/>
          </a:schemeClr>
        </a:solidFill>
        <a:round/>
      </a:ln>
    </cs:spPr>
    <cs:defRPr sz="900" b="0" kern="1200" spc="10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/>
    <cs:fillRef idx="0"/>
    <cs:effectRef idx="0"/>
    <cs:fontRef idx="minor">
      <a:schemeClr val="lt1"/>
    </cs:fontRef>
    <cs:defRPr sz="900" b="1" kern="120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lt1"/>
        </a:bgClr>
      </a:patt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gradFill>
          <a:gsLst>
            <a:gs pos="79000">
              <a:schemeClr val="phClr"/>
            </a:gs>
            <a:gs pos="0">
              <a:schemeClr val="lt1">
                <a:alpha val="60000"/>
              </a:schemeClr>
            </a:gs>
          </a:gsLst>
          <a:lin ang="5400000" scaled="0"/>
        </a:gradFill>
        <a:round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4B27B6-5B02-D145-A6B1-6F294E3A2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BEBAC94-BC9E-9347-A6FE-FCFFCCD5DF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CFC6E4-C528-1D4B-BE2D-DC0C78D17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AFA719-C759-AB49-81D9-F5DADABA7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E8BE18F-7485-1B4D-920A-17F986584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3759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129CC1-E0DE-124D-8387-FBABA1EF7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530376F-6424-BA47-B87D-0241ECA887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817185-33E0-0249-A7D5-07BC2BB47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81F113-6A54-694E-9710-67BC9E191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EE8408D-8857-7F44-B7C0-649E378D6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99070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5C99E4-5514-DC41-A9D7-8484B3476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75DF133-3DF2-2943-9E7C-D2DCE6BE45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5506364-5F92-B84A-B92E-EC67EB737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A5332FC-8ED5-3248-9ECC-4BE2E4EA7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783971-C2EF-BA4B-8C4D-0347A407B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52884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21B6E1-235A-6D48-AF1D-31B92AEE8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1605E1C-50C8-9F44-BD79-38D2307B0F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37D680D-452F-004A-A72E-6AA0B927CA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F57F708-4D9C-4743-A62A-A35EF290E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BC31B55-26E4-1348-BF80-F09912778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8B89EAA-5742-374D-AD11-ECE02D78F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63324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3CACC6-53FD-674A-9C9D-D0560FB11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B2F2A04-C798-7E47-9666-B6656A6474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74D95D3-D698-694E-BAD4-4A5572C2C0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7269514-53B3-A643-8C09-7FF1125FEC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6DE93BB-FF7A-1B40-A854-731D234CB3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80E5C18-D189-AE49-B60B-D2A7A740A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1B6A125-CED8-7D4D-A99D-2CB200D9D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7B808E5-69DE-EC4A-B406-0097CF43A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76624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E692E2-F779-4E41-938A-2599979D4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0F1B020-7BE1-3B43-BF3E-392B8B75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F5BDB47-44C8-6E48-9726-8A1693541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3636B0D-FD1A-F740-B576-BF6886C08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24855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8E2053E-EC8C-F744-9B3E-272C2D789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C3896E2-E8F9-2549-ABFD-EFE6000EB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A469B18-0F09-1E45-AE0D-21C25C3CA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10102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5B7E85-F13E-294D-BB59-0F70709B3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48C89F-1EFE-DA42-B00D-645C4E416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7271B28-EF9E-1D45-9FF8-6F629795F4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AC97B0C-828D-F440-A8C0-94136D0BB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C72AE87-8F53-4844-B948-F9A7C21E1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5310B0A-679F-DE4A-A350-B9AB50652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4421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7028FB-567B-E948-B66F-59133E7BA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A72EE22-317B-4348-8599-ABA953BE18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9B0148C-8584-AD46-BB4E-621D189CB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6D8F000-6B0F-C843-885E-192ACB320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49EADBF-F05E-854D-81A1-20137BE83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18B5294-A883-EA45-A157-85C721125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060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595919-B602-624B-AF76-126D6F721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E5D8BED-E223-C94A-AD51-EA78D45D2B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31BDF0-E402-E94C-A53F-7B1C659C7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AD8F30-938A-5948-A5FA-8A3EB36D2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BE00E69-36BF-4247-BC19-954BC82A4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65538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5D8B49F-6AB3-A443-8C6C-E1E0A13290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FBD7DA7-EFEF-C941-BD1C-28D2050225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72EB92-0463-2845-9507-C3467AF16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66811A8-0655-7640-95B4-2D5FD94B2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46E18E-C3F1-BE46-88A8-A728ADF92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4954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C5FECFE-641B-474B-B015-03AFD283F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B712111-F475-3441-9508-A6CF167FF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DAD3472-E0AB-4343-AFCD-1BDFE8703E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219FF-77D0-6546-B695-2F25623D9B3C}" type="datetimeFigureOut">
              <a:rPr lang="es-ES_tradnl" smtClean="0"/>
              <a:t>18/10/22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2FBB4BD-2C32-D34B-A43F-84579381B0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0BD7838-DF74-2246-9209-BEC64B9C16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203CD-3538-7641-B6D5-6A12AD97F0B3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5381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16F9E488-0718-4E1E-9D12-26779F606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E56AAFE-9BE9-4FA7-A0B3-1748E67F0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11680" y="1097587"/>
            <a:ext cx="1128382" cy="847206"/>
            <a:chOff x="7393391" y="606484"/>
            <a:chExt cx="1128382" cy="847206"/>
          </a:xfrm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A152F29E-C625-4313-96BF-5675B357C0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93391" y="858310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C2A5CB78-6497-4151-83B6-568BD27EC5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971281" y="606484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D797F1DB-E961-2B49-B5A1-8321672A9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303" y="1476873"/>
            <a:ext cx="5414731" cy="24072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Modelo</a:t>
            </a:r>
            <a:r>
              <a:rPr lang="en-US" sz="6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exponencial</a:t>
            </a:r>
            <a:r>
              <a:rPr lang="en-US" sz="6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4" name="exp_bact" descr="exp_bact">
            <a:hlinkClick r:id="" action="ppaction://media"/>
            <a:extLst>
              <a:ext uri="{FF2B5EF4-FFF2-40B4-BE49-F238E27FC236}">
                <a16:creationId xmlns:a16="http://schemas.microsoft.com/office/drawing/2014/main" id="{11996D77-595E-E143-9027-3D38ABC31A6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98711" y="1380305"/>
            <a:ext cx="7274986" cy="4222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9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14062DF-8C46-B046-8F5B-93DFB97C08B5}"/>
              </a:ext>
            </a:extLst>
          </p:cNvPr>
          <p:cNvSpPr txBox="1"/>
          <p:nvPr/>
        </p:nvSpPr>
        <p:spPr>
          <a:xfrm>
            <a:off x="4633785" y="1841156"/>
            <a:ext cx="22262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/>
              <a:t>y=</a:t>
            </a:r>
            <a:r>
              <a:rPr lang="es-ES_tradnl" sz="6000" dirty="0" err="1"/>
              <a:t>Ae</a:t>
            </a:r>
            <a:r>
              <a:rPr lang="es-ES_tradnl" sz="6000" baseline="30000" dirty="0" err="1"/>
              <a:t>bx</a:t>
            </a:r>
            <a:endParaRPr lang="es-ES_tradnl" sz="6000" dirty="0"/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D613EEE1-DB6E-2541-B766-CF38FC649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38" y="365701"/>
            <a:ext cx="8517924" cy="101566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Modelo</a:t>
            </a:r>
            <a:r>
              <a:rPr lang="en-US" sz="6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exponencial</a:t>
            </a:r>
            <a:r>
              <a:rPr lang="en-US" sz="6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5FCEB25-B5F2-EC40-AD70-43575B2F75FB}"/>
              </a:ext>
            </a:extLst>
          </p:cNvPr>
          <p:cNvSpPr txBox="1">
            <a:spLocks/>
          </p:cNvSpPr>
          <p:nvPr/>
        </p:nvSpPr>
        <p:spPr>
          <a:xfrm>
            <a:off x="556054" y="3187160"/>
            <a:ext cx="8517924" cy="10156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800" dirty="0" err="1"/>
              <a:t>Rectificación</a:t>
            </a:r>
            <a:r>
              <a:rPr lang="en-US" sz="6800" dirty="0"/>
              <a:t> del </a:t>
            </a:r>
            <a:r>
              <a:rPr lang="en-US" sz="6800" dirty="0" err="1"/>
              <a:t>modelo</a:t>
            </a:r>
            <a:r>
              <a:rPr lang="en-US" sz="6800" dirty="0"/>
              <a:t> </a:t>
            </a:r>
            <a:r>
              <a:rPr lang="en-US" sz="6800" dirty="0" err="1"/>
              <a:t>exponencial</a:t>
            </a:r>
            <a:r>
              <a:rPr lang="en-US" sz="6800" dirty="0"/>
              <a:t>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C181AF65-CB9F-A94F-804E-B60492412BC8}"/>
              </a:ext>
            </a:extLst>
          </p:cNvPr>
          <p:cNvSpPr txBox="1"/>
          <p:nvPr/>
        </p:nvSpPr>
        <p:spPr>
          <a:xfrm>
            <a:off x="4633785" y="4533164"/>
            <a:ext cx="473783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 err="1"/>
              <a:t>ln</a:t>
            </a:r>
            <a:r>
              <a:rPr lang="es-ES_tradnl" sz="6000" dirty="0"/>
              <a:t> (y)=</a:t>
            </a:r>
            <a:r>
              <a:rPr lang="es-ES_tradnl" sz="6000" dirty="0" err="1"/>
              <a:t>ln</a:t>
            </a:r>
            <a:r>
              <a:rPr lang="es-ES_tradnl" sz="6000" dirty="0"/>
              <a:t>(A)+</a:t>
            </a:r>
            <a:r>
              <a:rPr lang="es-ES_tradnl" sz="6000" dirty="0" err="1"/>
              <a:t>bx</a:t>
            </a:r>
            <a:endParaRPr lang="es-ES_tradnl" sz="6000" dirty="0"/>
          </a:p>
        </p:txBody>
      </p:sp>
    </p:spTree>
    <p:extLst>
      <p:ext uri="{BB962C8B-B14F-4D97-AF65-F5344CB8AC3E}">
        <p14:creationId xmlns:p14="http://schemas.microsoft.com/office/powerpoint/2010/main" val="782966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ojas" descr="hojas">
            <a:hlinkClick r:id="" action="ppaction://media"/>
            <a:extLst>
              <a:ext uri="{FF2B5EF4-FFF2-40B4-BE49-F238E27FC236}">
                <a16:creationId xmlns:a16="http://schemas.microsoft.com/office/drawing/2014/main" id="{C1F1A956-17A7-D84F-8171-1DE879EB559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8290" y="2001795"/>
            <a:ext cx="6974005" cy="3922877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C07D744-D0BD-D948-9A28-B0F0A8E3D823}"/>
              </a:ext>
            </a:extLst>
          </p:cNvPr>
          <p:cNvSpPr/>
          <p:nvPr/>
        </p:nvSpPr>
        <p:spPr>
          <a:xfrm>
            <a:off x="391296" y="255536"/>
            <a:ext cx="1152061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0" i="1" dirty="0">
                <a:effectLst/>
                <a:latin typeface="Merriweather"/>
              </a:rPr>
              <a:t>Imagina que tenemos un estanque e introducimos en él una nueva especie de nenúfares preciosos para que lo adornen. Estas plantas acuáticas doblan su población cada día que pasa y se ha calculado que podrían ocupar la superficie completa del estanque en 30 días. Si llega ese momento tenemos un problema, pues acapararán todos los recursos, quitarán el oxígeno y acabarán con toda la vida del estanque. Así que debemos vigilarlos y evitar que esto ocurra.</a:t>
            </a:r>
          </a:p>
          <a:p>
            <a:pPr algn="just"/>
            <a:r>
              <a:rPr lang="es-CL" b="0" i="1" dirty="0">
                <a:effectLst/>
                <a:latin typeface="Merriweather"/>
              </a:rPr>
              <a:t>¿Cuándo crees que sería recomendable empezar a tomar medidas para evitarlo?: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E4E1F38F-3250-FC4B-AE31-127B1FE2DC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3226319"/>
              </p:ext>
            </p:extLst>
          </p:nvPr>
        </p:nvGraphicFramePr>
        <p:xfrm>
          <a:off x="8606825" y="2662881"/>
          <a:ext cx="1651000" cy="1828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5500">
                  <a:extLst>
                    <a:ext uri="{9D8B030D-6E8A-4147-A177-3AD203B41FA5}">
                      <a16:colId xmlns:a16="http://schemas.microsoft.com/office/drawing/2014/main" val="2251716157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3533443303"/>
                    </a:ext>
                  </a:extLst>
                </a:gridCol>
              </a:tblGrid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dia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N[planta]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091767757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1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1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266987618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2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2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01151318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3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4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146155182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4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8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291309448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5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16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597010454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6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32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0769595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7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64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618812169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 dirty="0">
                          <a:effectLst/>
                        </a:rPr>
                        <a:t>8</a:t>
                      </a:r>
                      <a:endParaRPr lang="es-CL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 dirty="0">
                          <a:effectLst/>
                        </a:rPr>
                        <a:t>128</a:t>
                      </a:r>
                      <a:endParaRPr lang="es-CL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163451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622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9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75E23D3C-8C23-664C-BF73-B2D3B8BAFFD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1428014"/>
              </p:ext>
            </p:extLst>
          </p:nvPr>
        </p:nvGraphicFramePr>
        <p:xfrm>
          <a:off x="403371" y="408897"/>
          <a:ext cx="4300692" cy="368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0B39614B-60C3-A544-BB19-E6AD58770BF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6510323"/>
              </p:ext>
            </p:extLst>
          </p:nvPr>
        </p:nvGraphicFramePr>
        <p:xfrm>
          <a:off x="5511114" y="2026508"/>
          <a:ext cx="6538440" cy="4658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6A68B34F-3AFA-D247-B421-EFF33F81D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685822"/>
              </p:ext>
            </p:extLst>
          </p:nvPr>
        </p:nvGraphicFramePr>
        <p:xfrm>
          <a:off x="1315467" y="4516395"/>
          <a:ext cx="2476500" cy="1828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5500">
                  <a:extLst>
                    <a:ext uri="{9D8B030D-6E8A-4147-A177-3AD203B41FA5}">
                      <a16:colId xmlns:a16="http://schemas.microsoft.com/office/drawing/2014/main" val="1837297517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1252604769"/>
                    </a:ext>
                  </a:extLst>
                </a:gridCol>
                <a:gridCol w="825500">
                  <a:extLst>
                    <a:ext uri="{9D8B030D-6E8A-4147-A177-3AD203B41FA5}">
                      <a16:colId xmlns:a16="http://schemas.microsoft.com/office/drawing/2014/main" val="3370151217"/>
                    </a:ext>
                  </a:extLst>
                </a:gridCol>
              </a:tblGrid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dia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N[planta]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>
                          <a:effectLst/>
                        </a:rPr>
                        <a:t>ln(N)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74484378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1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1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>
                          <a:effectLst/>
                        </a:rPr>
                        <a:t>0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67168495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2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2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>
                          <a:effectLst/>
                        </a:rPr>
                        <a:t>0,69314718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71761573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3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4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>
                          <a:effectLst/>
                        </a:rPr>
                        <a:t>1,38629436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09496353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4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8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>
                          <a:effectLst/>
                        </a:rPr>
                        <a:t>2,07944154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77265038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5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16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>
                          <a:effectLst/>
                        </a:rPr>
                        <a:t>2,77258872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82127012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6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32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>
                          <a:effectLst/>
                        </a:rPr>
                        <a:t>3,4657359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34697534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7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64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>
                          <a:effectLst/>
                        </a:rPr>
                        <a:t>4,15888308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12681090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8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1200" u="none" strike="noStrike">
                          <a:effectLst/>
                        </a:rPr>
                        <a:t>128</a:t>
                      </a:r>
                      <a:endParaRPr lang="es-CL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200" u="none" strike="noStrike" dirty="0">
                          <a:effectLst/>
                        </a:rPr>
                        <a:t>4,85203026</a:t>
                      </a:r>
                      <a:endParaRPr lang="es-CL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28374879"/>
                  </a:ext>
                </a:extLst>
              </a:tr>
            </a:tbl>
          </a:graphicData>
        </a:graphic>
      </p:graphicFrame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C99D7212-94ED-234A-B413-AECB894015A7}"/>
              </a:ext>
            </a:extLst>
          </p:cNvPr>
          <p:cNvCxnSpPr/>
          <p:nvPr/>
        </p:nvCxnSpPr>
        <p:spPr>
          <a:xfrm>
            <a:off x="4028303" y="5301049"/>
            <a:ext cx="148281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7466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FC0E3834-6022-5C4D-821F-48F39C0112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0097398"/>
              </p:ext>
            </p:extLst>
          </p:nvPr>
        </p:nvGraphicFramePr>
        <p:xfrm>
          <a:off x="2339975" y="1825968"/>
          <a:ext cx="7512050" cy="4095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77220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A3BC75D-0098-FB40-B4DA-F48A594644F2}"/>
              </a:ext>
            </a:extLst>
          </p:cNvPr>
          <p:cNvSpPr/>
          <p:nvPr/>
        </p:nvSpPr>
        <p:spPr>
          <a:xfrm>
            <a:off x="947351" y="747752"/>
            <a:ext cx="104950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dirty="0"/>
              <a:t>Actividad: </a:t>
            </a:r>
          </a:p>
          <a:p>
            <a:pPr algn="just"/>
            <a:r>
              <a:rPr lang="es-CL" dirty="0"/>
              <a:t>La tabla muestra los valores y (en dólares) de una motonieve nueva después de x años de propiedad. Describe tres maneras diferentes de hallar un modelo exponencial que represente los datos. Luego escribe y usa un modelo para hallar el año en el que la motonieve tenga un valor de $2500. </a:t>
            </a:r>
            <a:endParaRPr lang="es-ES_tradnl" dirty="0"/>
          </a:p>
        </p:txBody>
      </p:sp>
      <p:pic>
        <p:nvPicPr>
          <p:cNvPr id="6" name="Imagen 5" descr="Imagen que contiene cocina, reloj&#10;&#10;Descripción generada automáticamente">
            <a:extLst>
              <a:ext uri="{FF2B5EF4-FFF2-40B4-BE49-F238E27FC236}">
                <a16:creationId xmlns:a16="http://schemas.microsoft.com/office/drawing/2014/main" id="{5722B805-CCA0-314D-B258-4819A026A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7921" y="1965920"/>
            <a:ext cx="6172200" cy="10795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CBC882C9-BC8B-DD44-96FA-AEFBFD9FF7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804" y="3429000"/>
            <a:ext cx="3121330" cy="2163649"/>
          </a:xfrm>
          <a:prstGeom prst="rect">
            <a:avLst/>
          </a:prstGeom>
        </p:spPr>
      </p:pic>
      <p:pic>
        <p:nvPicPr>
          <p:cNvPr id="9" name="Imagen 8" descr="Captura de pantalla de un celular&#10;&#10;Descripción generada automáticamente">
            <a:extLst>
              <a:ext uri="{FF2B5EF4-FFF2-40B4-BE49-F238E27FC236}">
                <a16:creationId xmlns:a16="http://schemas.microsoft.com/office/drawing/2014/main" id="{A2CAF882-3D0B-6346-BBE4-7E49A57A4F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5502" y="3063259"/>
            <a:ext cx="6343729" cy="321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4917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82D0DEF2-453D-104E-8AC3-1E13C91A7103}"/>
              </a:ext>
            </a:extLst>
          </p:cNvPr>
          <p:cNvSpPr txBox="1"/>
          <p:nvPr/>
        </p:nvSpPr>
        <p:spPr>
          <a:xfrm>
            <a:off x="4633785" y="1841156"/>
            <a:ext cx="22326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>
                <a:solidFill>
                  <a:srgbClr val="0070C0"/>
                </a:solidFill>
              </a:rPr>
              <a:t>P=</a:t>
            </a:r>
            <a:r>
              <a:rPr lang="es-ES_tradnl" sz="6000" dirty="0" err="1">
                <a:solidFill>
                  <a:srgbClr val="0070C0"/>
                </a:solidFill>
              </a:rPr>
              <a:t>Ae</a:t>
            </a:r>
            <a:r>
              <a:rPr lang="es-ES_tradnl" sz="6000" baseline="30000" dirty="0" err="1">
                <a:solidFill>
                  <a:srgbClr val="0070C0"/>
                </a:solidFill>
              </a:rPr>
              <a:t>bt</a:t>
            </a:r>
            <a:endParaRPr lang="es-ES_tradnl" sz="6000" dirty="0">
              <a:solidFill>
                <a:srgbClr val="0070C0"/>
              </a:solidFill>
            </a:endParaRP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A7CD64D0-9487-9A41-85AE-67E00C3ED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38" y="365701"/>
            <a:ext cx="8517924" cy="101566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6800" kern="1200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Modelo</a:t>
            </a:r>
            <a:r>
              <a:rPr lang="en-US" sz="6800" kern="12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800" kern="1200" dirty="0" err="1">
                <a:solidFill>
                  <a:srgbClr val="002060"/>
                </a:solidFill>
                <a:latin typeface="+mj-lt"/>
                <a:ea typeface="+mj-ea"/>
                <a:cs typeface="+mj-cs"/>
              </a:rPr>
              <a:t>exponencial</a:t>
            </a:r>
            <a:r>
              <a:rPr lang="en-US" sz="6800" kern="120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0E0962A3-5FC0-2044-A509-B1C767620AB7}"/>
              </a:ext>
            </a:extLst>
          </p:cNvPr>
          <p:cNvSpPr txBox="1">
            <a:spLocks/>
          </p:cNvSpPr>
          <p:nvPr/>
        </p:nvSpPr>
        <p:spPr>
          <a:xfrm>
            <a:off x="556054" y="3187160"/>
            <a:ext cx="8517924" cy="10156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800" dirty="0" err="1">
                <a:solidFill>
                  <a:srgbClr val="002060"/>
                </a:solidFill>
              </a:rPr>
              <a:t>Rectificación</a:t>
            </a:r>
            <a:r>
              <a:rPr lang="en-US" sz="6800" dirty="0">
                <a:solidFill>
                  <a:srgbClr val="002060"/>
                </a:solidFill>
              </a:rPr>
              <a:t> del </a:t>
            </a:r>
            <a:r>
              <a:rPr lang="en-US" sz="6800" dirty="0" err="1">
                <a:solidFill>
                  <a:srgbClr val="002060"/>
                </a:solidFill>
              </a:rPr>
              <a:t>modelo</a:t>
            </a:r>
            <a:r>
              <a:rPr lang="en-US" sz="6800" dirty="0">
                <a:solidFill>
                  <a:srgbClr val="002060"/>
                </a:solidFill>
              </a:rPr>
              <a:t> </a:t>
            </a:r>
            <a:r>
              <a:rPr lang="en-US" sz="6800" dirty="0" err="1">
                <a:solidFill>
                  <a:srgbClr val="002060"/>
                </a:solidFill>
              </a:rPr>
              <a:t>exponencial</a:t>
            </a:r>
            <a:r>
              <a:rPr lang="en-US" sz="6800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DA97350-5E5C-EE4C-878B-865ABC4E729E}"/>
              </a:ext>
            </a:extLst>
          </p:cNvPr>
          <p:cNvSpPr txBox="1"/>
          <p:nvPr/>
        </p:nvSpPr>
        <p:spPr>
          <a:xfrm>
            <a:off x="667267" y="4662615"/>
            <a:ext cx="472417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 err="1">
                <a:solidFill>
                  <a:srgbClr val="0070C0"/>
                </a:solidFill>
              </a:rPr>
              <a:t>ln</a:t>
            </a:r>
            <a:r>
              <a:rPr lang="es-ES_tradnl" sz="6000" dirty="0">
                <a:solidFill>
                  <a:srgbClr val="0070C0"/>
                </a:solidFill>
              </a:rPr>
              <a:t> (P)=</a:t>
            </a:r>
            <a:r>
              <a:rPr lang="es-ES_tradnl" sz="6000" dirty="0" err="1">
                <a:solidFill>
                  <a:srgbClr val="0070C0"/>
                </a:solidFill>
              </a:rPr>
              <a:t>ln</a:t>
            </a:r>
            <a:r>
              <a:rPr lang="es-ES_tradnl" sz="6000" dirty="0">
                <a:solidFill>
                  <a:srgbClr val="0070C0"/>
                </a:solidFill>
              </a:rPr>
              <a:t>(A)+</a:t>
            </a:r>
            <a:r>
              <a:rPr lang="es-ES_tradnl" sz="6000" dirty="0" err="1">
                <a:solidFill>
                  <a:srgbClr val="0070C0"/>
                </a:solidFill>
              </a:rPr>
              <a:t>bt</a:t>
            </a:r>
            <a:endParaRPr lang="es-ES_tradnl" sz="6000" dirty="0">
              <a:solidFill>
                <a:srgbClr val="0070C0"/>
              </a:solidFill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A8AB441D-AFED-C14F-8F0F-D8F81AE89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7961" y="4202823"/>
            <a:ext cx="4628979" cy="2423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44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82B4C512-CD10-9D4E-9378-1FD79707B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833" y="747440"/>
            <a:ext cx="9086334" cy="4912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8999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1434</TotalTime>
  <Words>279</Words>
  <Application>Microsoft Macintosh PowerPoint</Application>
  <PresentationFormat>Panorámica</PresentationFormat>
  <Paragraphs>67</Paragraphs>
  <Slides>8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Merriweather</vt:lpstr>
      <vt:lpstr>Tema de Office</vt:lpstr>
      <vt:lpstr>Modelo exponencial </vt:lpstr>
      <vt:lpstr>Modelo exponencial </vt:lpstr>
      <vt:lpstr>Presentación de PowerPoint</vt:lpstr>
      <vt:lpstr>Presentación de PowerPoint</vt:lpstr>
      <vt:lpstr>Presentación de PowerPoint</vt:lpstr>
      <vt:lpstr>Presentación de PowerPoint</vt:lpstr>
      <vt:lpstr>Modelo exponencial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Física I 1A</dc:title>
  <dc:creator>Cristian Romanque</dc:creator>
  <cp:lastModifiedBy>Cristian Romanque</cp:lastModifiedBy>
  <cp:revision>15</cp:revision>
  <dcterms:created xsi:type="dcterms:W3CDTF">2020-07-14T03:48:49Z</dcterms:created>
  <dcterms:modified xsi:type="dcterms:W3CDTF">2022-10-18T13:07:58Z</dcterms:modified>
</cp:coreProperties>
</file>