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03" r:id="rId1"/>
  </p:sldMasterIdLst>
  <p:notesMasterIdLst>
    <p:notesMasterId r:id="rId44"/>
  </p:notesMasterIdLst>
  <p:handoutMasterIdLst>
    <p:handoutMasterId r:id="rId45"/>
  </p:handoutMasterIdLst>
  <p:sldIdLst>
    <p:sldId id="562" r:id="rId2"/>
    <p:sldId id="507" r:id="rId3"/>
    <p:sldId id="512" r:id="rId4"/>
    <p:sldId id="515" r:id="rId5"/>
    <p:sldId id="511" r:id="rId6"/>
    <p:sldId id="514" r:id="rId7"/>
    <p:sldId id="518" r:id="rId8"/>
    <p:sldId id="519" r:id="rId9"/>
    <p:sldId id="521" r:id="rId10"/>
    <p:sldId id="516" r:id="rId11"/>
    <p:sldId id="539" r:id="rId12"/>
    <p:sldId id="259" r:id="rId13"/>
    <p:sldId id="564" r:id="rId14"/>
    <p:sldId id="534" r:id="rId15"/>
    <p:sldId id="565" r:id="rId16"/>
    <p:sldId id="566" r:id="rId17"/>
    <p:sldId id="567" r:id="rId18"/>
    <p:sldId id="57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4" r:id="rId29"/>
    <p:sldId id="563" r:id="rId30"/>
    <p:sldId id="523" r:id="rId31"/>
    <p:sldId id="524" r:id="rId32"/>
    <p:sldId id="553" r:id="rId33"/>
    <p:sldId id="506" r:id="rId34"/>
    <p:sldId id="532" r:id="rId35"/>
    <p:sldId id="560" r:id="rId36"/>
    <p:sldId id="561" r:id="rId37"/>
    <p:sldId id="556" r:id="rId38"/>
    <p:sldId id="557" r:id="rId39"/>
    <p:sldId id="572" r:id="rId40"/>
    <p:sldId id="568" r:id="rId41"/>
    <p:sldId id="571" r:id="rId42"/>
    <p:sldId id="570" r:id="rId43"/>
  </p:sldIdLst>
  <p:sldSz cx="9144000" cy="6858000" type="screen4x3"/>
  <p:notesSz cx="6858000" cy="9144000"/>
  <p:defaultTextStyle>
    <a:defPPr>
      <a:defRPr lang="es-ES_tradn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E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7831" autoAdjust="0"/>
    <p:restoredTop sz="94364" autoAdjust="0"/>
  </p:normalViewPr>
  <p:slideViewPr>
    <p:cSldViewPr snapToGrid="0" snapToObjects="1">
      <p:cViewPr varScale="1">
        <p:scale>
          <a:sx n="109" d="100"/>
          <a:sy n="109" d="100"/>
        </p:scale>
        <p:origin x="720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3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CFD9A-5A72-5E48-8309-0A31BBF3A142}" type="datetimeFigureOut">
              <a:rPr lang="es-ES_tradnl" smtClean="0"/>
              <a:pPr/>
              <a:t>5/7/26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818DA3-6353-234C-9C38-C27B96CC295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663952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111FC0-FB40-0343-AA28-044078549791}" type="datetimeFigureOut">
              <a:rPr lang="es-ES_tradnl" smtClean="0"/>
              <a:pPr/>
              <a:t>5/7/26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9B0E2E-CFCF-054C-AA2B-D9C557DFAD7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35857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B0E2E-CFCF-054C-AA2B-D9C557DFAD76}" type="slidenum">
              <a:rPr lang="es-ES" smtClean="0"/>
              <a:pPr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7756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02756" indent="-270291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081164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13629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946095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100">
                <a:latin typeface="Times New Roman" charset="0"/>
              </a:rPr>
              <a:t>Class 12</a:t>
            </a:r>
          </a:p>
        </p:txBody>
      </p:sp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02756" indent="-270291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081164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13629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946095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2685E22-5FF7-C94C-8823-97D29BD862A5}" type="slidenum">
              <a:rPr lang="en-US" sz="1100">
                <a:latin typeface="Times New Roman" charset="0"/>
              </a:rPr>
              <a:pPr eaLnBrk="1" hangingPunct="1"/>
              <a:t>14</a:t>
            </a:fld>
            <a:endParaRPr lang="en-US" sz="1100">
              <a:latin typeface="Times New Roman" charset="0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largest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fields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known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amazing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10</a:t>
            </a:r>
            <a:r>
              <a:rPr lang="es-ES" sz="1200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T,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appear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a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class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neutron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known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magnetars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which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emit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intense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bursts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gamma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radiation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their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field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amplified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dynamo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effect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during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few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seconds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following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collapse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02756" indent="-270291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081164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13629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946095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100">
                <a:latin typeface="Times New Roman" charset="0"/>
              </a:rPr>
              <a:t>Class 12</a:t>
            </a:r>
          </a:p>
        </p:txBody>
      </p:sp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02756" indent="-270291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081164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13629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946095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BDD9462-D42F-024F-82EF-181D1BA92A95}" type="slidenum">
              <a:rPr lang="en-US" sz="1100">
                <a:latin typeface="Times New Roman" charset="0"/>
              </a:rPr>
              <a:pPr eaLnBrk="1" hangingPunct="1"/>
              <a:t>32</a:t>
            </a:fld>
            <a:endParaRPr lang="en-US" sz="1100">
              <a:latin typeface="Times New Roman" charset="0"/>
            </a:endParaRPr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s-ES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5B38D-3EF4-9B4E-8BE9-140828E61C8F}" type="datetime1">
              <a:rPr lang="es-CL" smtClean="0"/>
              <a:t>05-07-26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C71E-4D22-8D49-932B-FB5319E8B062}" type="datetime1">
              <a:rPr lang="es-CL" smtClean="0"/>
              <a:t>05-07-26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0FEC-A936-C44E-9198-268D1F883F37}" type="datetime1">
              <a:rPr lang="es-CL" smtClean="0"/>
              <a:t>05-07-26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698DF-87B9-3148-9E10-666C48E85A6B}" type="datetime1">
              <a:rPr lang="es-CL" smtClean="0"/>
              <a:t>05-07-26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D2115-2416-1A40-9026-3EC9DAEE2CF3}" type="datetime1">
              <a:rPr lang="es-CL" smtClean="0"/>
              <a:t>05-07-26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C8536-5206-514F-8F01-C01F0DE78F04}" type="datetime1">
              <a:rPr lang="es-CL" smtClean="0"/>
              <a:t>05-07-26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ED794-2A0A-8B4D-966C-84C901A4F20D}" type="datetime1">
              <a:rPr lang="es-CL" smtClean="0"/>
              <a:t>05-07-26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FFC7-215A-9047-B4FB-838B5C06694B}" type="datetime1">
              <a:rPr lang="es-CL" smtClean="0"/>
              <a:t>05-07-26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B512-D039-4A4E-8B3A-96909D47CDB6}" type="datetime1">
              <a:rPr lang="es-CL" smtClean="0"/>
              <a:t>05-07-26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D1313-2CED-924A-8289-F3CFC6FE5D56}" type="datetime1">
              <a:rPr lang="es-CL" smtClean="0"/>
              <a:t>05-07-26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C199E-494F-C34B-AEB9-B86CA86728D6}" type="datetime1">
              <a:rPr lang="es-CL" smtClean="0"/>
              <a:t>05-07-26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DCE033-066E-9D47-B89A-71D5D0985D9A}" type="datetime1">
              <a:rPr lang="es-CL" smtClean="0"/>
              <a:t>05-07-26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13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emf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Onz7IztubE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if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tif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wmf"/><Relationship Id="rId5" Type="http://schemas.openxmlformats.org/officeDocument/2006/relationships/image" Target="../media/image49.wmf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7" Type="http://schemas.openxmlformats.org/officeDocument/2006/relationships/image" Target="../media/image50.wmf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wmf"/><Relationship Id="rId5" Type="http://schemas.openxmlformats.org/officeDocument/2006/relationships/image" Target="../media/image45.png"/><Relationship Id="rId4" Type="http://schemas.openxmlformats.org/officeDocument/2006/relationships/image" Target="../media/image51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3" Type="http://schemas.openxmlformats.org/officeDocument/2006/relationships/image" Target="../media/image47.wmf"/><Relationship Id="rId7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52.wmf"/><Relationship Id="rId4" Type="http://schemas.openxmlformats.org/officeDocument/2006/relationships/image" Target="../media/image51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9.wmf"/><Relationship Id="rId7" Type="http://schemas.openxmlformats.org/officeDocument/2006/relationships/image" Target="../media/image51.wm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wmf"/><Relationship Id="rId5" Type="http://schemas.openxmlformats.org/officeDocument/2006/relationships/image" Target="../media/image47.wmf"/><Relationship Id="rId10" Type="http://schemas.openxmlformats.org/officeDocument/2006/relationships/image" Target="../media/image54.png"/><Relationship Id="rId4" Type="http://schemas.openxmlformats.org/officeDocument/2006/relationships/image" Target="../media/image48.wmf"/><Relationship Id="rId9" Type="http://schemas.openxmlformats.org/officeDocument/2006/relationships/image" Target="../media/image53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13" Type="http://schemas.openxmlformats.org/officeDocument/2006/relationships/image" Target="../media/image54.png"/><Relationship Id="rId3" Type="http://schemas.openxmlformats.org/officeDocument/2006/relationships/image" Target="../media/image49.wmf"/><Relationship Id="rId7" Type="http://schemas.openxmlformats.org/officeDocument/2006/relationships/image" Target="../media/image51.wmf"/><Relationship Id="rId12" Type="http://schemas.openxmlformats.org/officeDocument/2006/relationships/image" Target="../media/image57.wm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wmf"/><Relationship Id="rId11" Type="http://schemas.openxmlformats.org/officeDocument/2006/relationships/image" Target="../media/image56.png"/><Relationship Id="rId5" Type="http://schemas.openxmlformats.org/officeDocument/2006/relationships/image" Target="../media/image47.wmf"/><Relationship Id="rId10" Type="http://schemas.openxmlformats.org/officeDocument/2006/relationships/image" Target="../media/image55.wmf"/><Relationship Id="rId4" Type="http://schemas.openxmlformats.org/officeDocument/2006/relationships/image" Target="../media/image48.wmf"/><Relationship Id="rId9" Type="http://schemas.openxmlformats.org/officeDocument/2006/relationships/image" Target="../media/image53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5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wmf"/><Relationship Id="rId4" Type="http://schemas.openxmlformats.org/officeDocument/2006/relationships/image" Target="../media/image5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wmf"/><Relationship Id="rId5" Type="http://schemas.openxmlformats.org/officeDocument/2006/relationships/image" Target="../media/image58.wmf"/><Relationship Id="rId4" Type="http://schemas.openxmlformats.org/officeDocument/2006/relationships/image" Target="../media/image57.wm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w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55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wmf"/><Relationship Id="rId4" Type="http://schemas.openxmlformats.org/officeDocument/2006/relationships/image" Target="../media/image57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5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73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gif"/><Relationship Id="rId5" Type="http://schemas.openxmlformats.org/officeDocument/2006/relationships/image" Target="../media/image77.jpg"/><Relationship Id="rId4" Type="http://schemas.openxmlformats.org/officeDocument/2006/relationships/image" Target="../media/image76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79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localhost/Users/pedro/Dropbox/CHARLAS%20-%20POSTERS%20-%20ABSTRACTS/charlas%20files%202002%20-2012/charlas%202002-2010/CHARLA%20SIMPOSIO%20ESTUDIANTES%20USACH%202006/Levitation%20with%20cooling%20together.mpeg" TargetMode="External"/><Relationship Id="rId1" Type="http://schemas.microsoft.com/office/2007/relationships/media" Target="file://localhost/Users/pedro/Dropbox/CHARLAS%20-%20POSTERS%20-%20ABSTRACTS/charlas%20files%202002%20-2012/charlas%202002-2010/CHARLA%20SIMPOSIO%20ESTUDIANTES%20USACH%202006/Levitation%20with%20cooling%20together.mpeg" TargetMode="External"/><Relationship Id="rId4" Type="http://schemas.openxmlformats.org/officeDocument/2006/relationships/image" Target="../media/image8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8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84.png"/><Relationship Id="rId4" Type="http://schemas.openxmlformats.org/officeDocument/2006/relationships/image" Target="../media/image8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emf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F35240B-DA90-1446-BBFB-F707FC339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</a:t>
            </a:fld>
            <a:endParaRPr lang="es-ES"/>
          </a:p>
        </p:txBody>
      </p:sp>
      <p:sp>
        <p:nvSpPr>
          <p:cNvPr id="7" name="Text Box 1">
            <a:extLst>
              <a:ext uri="{FF2B5EF4-FFF2-40B4-BE49-F238E27FC236}">
                <a16:creationId xmlns:a16="http://schemas.microsoft.com/office/drawing/2014/main" id="{98229FFC-93A3-2D48-8E12-7675EB0867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015" y="665611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s-CL" sz="44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Electromagnetismo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20C69DEB-FCD6-6848-B638-7DF66DF97B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5422" y="2135636"/>
            <a:ext cx="6791739" cy="2379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ts val="800"/>
              </a:spcBef>
            </a:pPr>
            <a:r>
              <a:rPr lang="es-CL" sz="3200" b="1" dirty="0">
                <a:solidFill>
                  <a:srgbClr val="FF0000"/>
                </a:solidFill>
                <a:ea typeface="Microsoft YaHei" charset="0"/>
                <a:cs typeface="Microsoft YaHei" charset="0"/>
              </a:rPr>
              <a:t>Magnetismo: Campo magnético y Fuerza magnética, Torque Magnético y Ley de </a:t>
            </a:r>
            <a:r>
              <a:rPr lang="es-CL" sz="3200" b="1" dirty="0" err="1">
                <a:solidFill>
                  <a:srgbClr val="FF0000"/>
                </a:solidFill>
                <a:ea typeface="Microsoft YaHei" charset="0"/>
                <a:cs typeface="Microsoft YaHei" charset="0"/>
              </a:rPr>
              <a:t>Ampère</a:t>
            </a:r>
            <a:r>
              <a:rPr lang="es-CL" sz="3200" b="1" dirty="0">
                <a:solidFill>
                  <a:srgbClr val="FF0000"/>
                </a:solidFill>
                <a:ea typeface="Microsoft YaHei" charset="0"/>
                <a:cs typeface="Microsoft YaHei" charset="0"/>
              </a:rPr>
              <a:t>.</a:t>
            </a:r>
          </a:p>
          <a:p>
            <a:pPr algn="ctr" eaLnBrk="1" hangingPunct="1">
              <a:spcBef>
                <a:spcPts val="800"/>
              </a:spcBef>
            </a:pPr>
            <a:endParaRPr lang="es-CL" sz="3200" b="1" dirty="0">
              <a:solidFill>
                <a:srgbClr val="254061"/>
              </a:solidFill>
              <a:ea typeface="Microsoft YaHei" charset="0"/>
              <a:cs typeface="Microsoft YaHei" charset="0"/>
            </a:endParaRPr>
          </a:p>
          <a:p>
            <a:pPr algn="ctr" eaLnBrk="1" hangingPunct="1">
              <a:spcBef>
                <a:spcPts val="800"/>
              </a:spcBef>
            </a:pPr>
            <a:r>
              <a:rPr 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Escuela Naval </a:t>
            </a:r>
            <a:r>
              <a:rPr lang="ja-JP" alt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“</a:t>
            </a:r>
            <a:r>
              <a:rPr lang="es-CL" altLang="ja-JP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Arturo Prat</a:t>
            </a:r>
            <a:r>
              <a:rPr lang="ja-JP" alt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”</a:t>
            </a:r>
            <a:endParaRPr lang="es-CL" altLang="ja-JP" sz="3200" b="1" dirty="0">
              <a:solidFill>
                <a:srgbClr val="254061"/>
              </a:solidFill>
              <a:ea typeface="Microsoft YaHei" charset="0"/>
              <a:cs typeface="Microsoft YaHei" charset="0"/>
            </a:endParaRPr>
          </a:p>
          <a:p>
            <a:pPr algn="ctr" eaLnBrk="1" hangingPunct="1">
              <a:spcBef>
                <a:spcPts val="800"/>
              </a:spcBef>
            </a:pPr>
            <a:r>
              <a:rPr 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2026</a:t>
            </a:r>
          </a:p>
        </p:txBody>
      </p:sp>
    </p:spTree>
    <p:extLst>
      <p:ext uri="{BB962C8B-B14F-4D97-AF65-F5344CB8AC3E}">
        <p14:creationId xmlns:p14="http://schemas.microsoft.com/office/powerpoint/2010/main" val="2641513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3948" y="164049"/>
            <a:ext cx="5262654" cy="1143000"/>
          </a:xfrm>
        </p:spPr>
        <p:txBody>
          <a:bodyPr>
            <a:normAutofit/>
          </a:bodyPr>
          <a:lstStyle/>
          <a:p>
            <a:r>
              <a:rPr lang="es-ES" sz="4000" b="1" dirty="0"/>
              <a:t>Un poco de Historia</a:t>
            </a: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2</a:t>
            </a:fld>
            <a:endParaRPr lang="es-ES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91563" y="1480095"/>
            <a:ext cx="5491748" cy="23023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sz="2800" dirty="0"/>
              <a:t>La capacidad del imán para atraer objetos de hierro a distancia ha cautivado hace 2 milenios. </a:t>
            </a:r>
          </a:p>
        </p:txBody>
      </p:sp>
      <p:pic>
        <p:nvPicPr>
          <p:cNvPr id="13" name="Imagen 12" descr="440px-Lodestone_attracting_nail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3311" y="653249"/>
            <a:ext cx="2786824" cy="3496197"/>
          </a:xfrm>
          <a:prstGeom prst="rect">
            <a:avLst/>
          </a:prstGeom>
        </p:spPr>
      </p:pic>
      <p:pic>
        <p:nvPicPr>
          <p:cNvPr id="8" name="Imagen 7" descr="thal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951" y="3618009"/>
            <a:ext cx="2350427" cy="266161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060944" y="4667919"/>
            <a:ext cx="56258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i="1" dirty="0"/>
              <a:t>“La magnetita (Fe</a:t>
            </a:r>
            <a:r>
              <a:rPr lang="es-ES" sz="2800" i="1" baseline="-25000" dirty="0"/>
              <a:t>3</a:t>
            </a:r>
            <a:r>
              <a:rPr lang="es-ES" sz="2800" i="1" dirty="0"/>
              <a:t>O</a:t>
            </a:r>
            <a:r>
              <a:rPr lang="es-ES" sz="2800" i="1" baseline="-25000" dirty="0"/>
              <a:t>4</a:t>
            </a:r>
            <a:r>
              <a:rPr lang="es-ES" sz="2800" i="1" dirty="0"/>
              <a:t>) tiene alma, ya que causa el movimiento del hierro”</a:t>
            </a:r>
          </a:p>
          <a:p>
            <a:r>
              <a:rPr lang="es-ES" sz="2800" b="1" dirty="0"/>
              <a:t>Tales de Mileto (siglo VII AC).</a:t>
            </a:r>
          </a:p>
        </p:txBody>
      </p:sp>
    </p:spTree>
    <p:extLst>
      <p:ext uri="{BB962C8B-B14F-4D97-AF65-F5344CB8AC3E}">
        <p14:creationId xmlns:p14="http://schemas.microsoft.com/office/powerpoint/2010/main" val="2323812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5674" y="147705"/>
            <a:ext cx="3679146" cy="1059274"/>
          </a:xfrm>
        </p:spPr>
        <p:txBody>
          <a:bodyPr>
            <a:normAutofit/>
          </a:bodyPr>
          <a:lstStyle/>
          <a:p>
            <a:r>
              <a:rPr lang="es-ES" sz="2800" dirty="0"/>
              <a:t>Pastor “</a:t>
            </a:r>
            <a:r>
              <a:rPr lang="es-ES" sz="2800" dirty="0" err="1"/>
              <a:t>Magnes</a:t>
            </a:r>
            <a:r>
              <a:rPr lang="es-ES" sz="2800" dirty="0"/>
              <a:t>” Magnesia, Asia Menor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19635" y="5533144"/>
            <a:ext cx="8537288" cy="10346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000" i="1" dirty="0"/>
              <a:t>Según la leyenda del pastor </a:t>
            </a:r>
            <a:r>
              <a:rPr lang="es-ES" sz="2000" i="1" dirty="0" err="1"/>
              <a:t>Magnes</a:t>
            </a:r>
            <a:r>
              <a:rPr lang="es-ES" sz="2000" i="1" dirty="0"/>
              <a:t>, mientras cuidaba su rebaño en las faldas del monte Ida, vio cómo su bastón de hierro quedaba pegado a una roca que desde entonces recibió el nombre de piedra de </a:t>
            </a:r>
            <a:r>
              <a:rPr lang="es-ES" sz="2000" i="1" dirty="0" err="1"/>
              <a:t>Magnes</a:t>
            </a:r>
            <a:r>
              <a:rPr lang="es-ES" sz="2000" i="1" dirty="0"/>
              <a:t> o </a:t>
            </a:r>
            <a:r>
              <a:rPr lang="es-ES" sz="2000" i="1" dirty="0" err="1"/>
              <a:t>magnete</a:t>
            </a:r>
            <a:r>
              <a:rPr lang="es-ES" sz="2000" i="1" dirty="0"/>
              <a:t>.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3</a:t>
            </a:fld>
            <a:endParaRPr lang="es-ES"/>
          </a:p>
        </p:txBody>
      </p:sp>
      <p:pic>
        <p:nvPicPr>
          <p:cNvPr id="5" name="Imagen 4" descr="Naturalishistor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737" y="1186461"/>
            <a:ext cx="2342989" cy="394818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4820" y="147705"/>
            <a:ext cx="4922103" cy="5233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635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832515" y="266289"/>
            <a:ext cx="6067065" cy="362241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800" dirty="0"/>
              <a:t>Hipócrates, mientras estaba muy ocupado inventando la Medicina, pensó que un material tan fantástico como la magnetita debía servir para algo, y probablemente tener propiedades curativas. 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6553200" y="6511662"/>
            <a:ext cx="2133600" cy="365125"/>
          </a:xfrm>
        </p:spPr>
        <p:txBody>
          <a:bodyPr/>
          <a:lstStyle/>
          <a:p>
            <a:fld id="{267605C1-1EA0-1749-B0FA-8BB800CB8034}" type="slidenum">
              <a:rPr lang="es-ES" smtClean="0"/>
              <a:pPr/>
              <a:t>4</a:t>
            </a:fld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525" y="252232"/>
            <a:ext cx="2202052" cy="293985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76925" y="3208046"/>
            <a:ext cx="2135494" cy="1361321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04C657C-FE1A-2A45-908B-79AB6D9CF451}"/>
              </a:ext>
            </a:extLst>
          </p:cNvPr>
          <p:cNvSpPr txBox="1"/>
          <p:nvPr/>
        </p:nvSpPr>
        <p:spPr>
          <a:xfrm>
            <a:off x="6215269" y="3192085"/>
            <a:ext cx="18966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7200" dirty="0">
                <a:solidFill>
                  <a:srgbClr val="FF0000"/>
                </a:solidFill>
              </a:rPr>
              <a:t>????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ED1243C6-550E-8848-8424-48D60CB992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0748" y="3555323"/>
            <a:ext cx="1836850" cy="2760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438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52391" y="210474"/>
            <a:ext cx="6255763" cy="1143000"/>
          </a:xfrm>
        </p:spPr>
        <p:txBody>
          <a:bodyPr>
            <a:noAutofit/>
          </a:bodyPr>
          <a:lstStyle/>
          <a:p>
            <a:pPr algn="l"/>
            <a:r>
              <a:rPr lang="es-ES" sz="2400" b="1" dirty="0">
                <a:latin typeface="Calibri"/>
                <a:cs typeface="Calibri"/>
              </a:rPr>
              <a:t>Descripción de la invención de la brújula de navegación (1.088)</a:t>
            </a:r>
            <a:br>
              <a:rPr lang="es-ES" sz="2400" b="1" dirty="0">
                <a:latin typeface="Calibri"/>
                <a:cs typeface="Calibri"/>
              </a:rPr>
            </a:br>
            <a:r>
              <a:rPr lang="es-ES" sz="2400" dirty="0">
                <a:latin typeface="Calibri"/>
                <a:cs typeface="Calibri"/>
              </a:rPr>
              <a:t>“South pointer”</a:t>
            </a:r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52" r="-645" b="2128"/>
          <a:stretch/>
        </p:blipFill>
        <p:spPr>
          <a:xfrm>
            <a:off x="248415" y="94507"/>
            <a:ext cx="1377997" cy="1908705"/>
          </a:xfrm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5</a:t>
            </a:fld>
            <a:endParaRPr lang="es-ES"/>
          </a:p>
        </p:txBody>
      </p:sp>
      <p:sp>
        <p:nvSpPr>
          <p:cNvPr id="6" name="Rectángulo 5"/>
          <p:cNvSpPr/>
          <p:nvPr/>
        </p:nvSpPr>
        <p:spPr>
          <a:xfrm>
            <a:off x="166182" y="2522080"/>
            <a:ext cx="63961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err="1">
                <a:latin typeface="Calibri"/>
                <a:cs typeface="Calibri"/>
              </a:rPr>
              <a:t>Zheng</a:t>
            </a:r>
            <a:r>
              <a:rPr lang="es-ES" sz="2400" dirty="0">
                <a:latin typeface="Calibri"/>
                <a:cs typeface="Calibri"/>
              </a:rPr>
              <a:t> </a:t>
            </a:r>
            <a:r>
              <a:rPr lang="es-ES" sz="2400" dirty="0" err="1">
                <a:latin typeface="Calibri"/>
                <a:cs typeface="Calibri"/>
              </a:rPr>
              <a:t>Gongliang</a:t>
            </a:r>
            <a:r>
              <a:rPr lang="es-ES" sz="2400" dirty="0">
                <a:latin typeface="Calibri"/>
                <a:cs typeface="Calibri"/>
              </a:rPr>
              <a:t> (1064): </a:t>
            </a:r>
          </a:p>
          <a:p>
            <a:r>
              <a:rPr lang="es-ES" sz="2400" dirty="0">
                <a:latin typeface="Calibri"/>
                <a:cs typeface="Calibri"/>
              </a:rPr>
              <a:t>Hierro (Fe) puede adquirir una magnetización termo-remanente cuando se enfría desde altas temperaturas.</a:t>
            </a:r>
          </a:p>
        </p:txBody>
      </p:sp>
      <p:pic>
        <p:nvPicPr>
          <p:cNvPr id="7" name="Imagen 6" descr="指南車圖_(三才圖會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4379" y="94507"/>
            <a:ext cx="1784766" cy="2519670"/>
          </a:xfrm>
          <a:prstGeom prst="rect">
            <a:avLst/>
          </a:prstGeom>
        </p:spPr>
      </p:pic>
      <p:pic>
        <p:nvPicPr>
          <p:cNvPr id="8" name="Imagen 7" descr="440px-South-pointing_chariot_(Science_Museum_model)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2836" y="873338"/>
            <a:ext cx="2008195" cy="1907785"/>
          </a:xfrm>
          <a:prstGeom prst="rect">
            <a:avLst/>
          </a:prstGeom>
        </p:spPr>
      </p:pic>
      <p:pic>
        <p:nvPicPr>
          <p:cNvPr id="9" name="Marcador de contenido 5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273" b="3273"/>
          <a:stretch>
            <a:fillRect/>
          </a:stretch>
        </p:blipFill>
        <p:spPr>
          <a:xfrm>
            <a:off x="325730" y="4412829"/>
            <a:ext cx="4343352" cy="2388676"/>
          </a:xfrm>
          <a:prstGeom prst="rect">
            <a:avLst/>
          </a:prstGeom>
        </p:spPr>
      </p:pic>
      <p:pic>
        <p:nvPicPr>
          <p:cNvPr id="10" name="Imagen 9" descr="102394_620ns1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1441" y="3463862"/>
            <a:ext cx="2067704" cy="163348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65667" y="4412829"/>
            <a:ext cx="2184400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994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1" y="274638"/>
            <a:ext cx="8735113" cy="483682"/>
          </a:xfrm>
        </p:spPr>
        <p:txBody>
          <a:bodyPr>
            <a:noAutofit/>
          </a:bodyPr>
          <a:lstStyle/>
          <a:p>
            <a:r>
              <a:rPr lang="es-ES" sz="3600" dirty="0"/>
              <a:t>Por qué la brújula apunta siempre en la misma dirección?</a:t>
            </a:r>
          </a:p>
        </p:txBody>
      </p:sp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18" b="-920"/>
          <a:stretch/>
        </p:blipFill>
        <p:spPr>
          <a:xfrm>
            <a:off x="6131026" y="1538917"/>
            <a:ext cx="2631498" cy="4119440"/>
          </a:xfrm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6</a:t>
            </a:fld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762" y="1653684"/>
            <a:ext cx="2290796" cy="33003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209" y="1452007"/>
            <a:ext cx="3161135" cy="4066369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420309" y="5783333"/>
            <a:ext cx="82664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Antiguamente se creía que las estrellas alineaban las brújulas. </a:t>
            </a:r>
          </a:p>
          <a:p>
            <a:r>
              <a:rPr lang="es-ES" dirty="0"/>
              <a:t>En “De </a:t>
            </a:r>
            <a:r>
              <a:rPr lang="es-ES" dirty="0" err="1"/>
              <a:t>Magnete</a:t>
            </a:r>
            <a:r>
              <a:rPr lang="es-ES" dirty="0"/>
              <a:t>” (1600), Gilbert identificó a la tierra como la fuente de la fuerza magnética que orienta una brújula. Propuso que la tierra misma es un gran magneto.</a:t>
            </a:r>
          </a:p>
        </p:txBody>
      </p:sp>
    </p:spTree>
    <p:extLst>
      <p:ext uri="{BB962C8B-B14F-4D97-AF65-F5344CB8AC3E}">
        <p14:creationId xmlns:p14="http://schemas.microsoft.com/office/powerpoint/2010/main" val="2889178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7</a:t>
            </a:fld>
            <a:endParaRPr lang="es-ES"/>
          </a:p>
        </p:txBody>
      </p:sp>
      <p:pic>
        <p:nvPicPr>
          <p:cNvPr id="1026" name="Picture 2" descr="Magnetismo. Introducción">
            <a:extLst>
              <a:ext uri="{FF2B5EF4-FFF2-40B4-BE49-F238E27FC236}">
                <a16:creationId xmlns:a16="http://schemas.microsoft.com/office/drawing/2014/main" id="{1D4E3455-05C8-0A2E-1678-F2E8E1716E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4320">
            <a:off x="605642" y="263845"/>
            <a:ext cx="7928520" cy="6326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96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6238"/>
            <a:ext cx="8229600" cy="858274"/>
          </a:xfrm>
        </p:spPr>
        <p:txBody>
          <a:bodyPr>
            <a:noAutofit/>
          </a:bodyPr>
          <a:lstStyle/>
          <a:p>
            <a:r>
              <a:rPr lang="es-ES" sz="3200" dirty="0"/>
              <a:t>El campo geomagnético cambia constantemente</a:t>
            </a:r>
          </a:p>
        </p:txBody>
      </p:sp>
      <p:pic>
        <p:nvPicPr>
          <p:cNvPr id="7" name="Marcador de contenido 6"/>
          <p:cNvPicPr>
            <a:picLocks noGrp="1" noChangeAspect="1"/>
          </p:cNvPicPr>
          <p:nvPr>
            <p:ph idx="1"/>
          </p:nvPr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214" t="-1" r="-2862" b="-297"/>
          <a:stretch/>
        </p:blipFill>
        <p:spPr>
          <a:xfrm>
            <a:off x="0" y="3307373"/>
            <a:ext cx="2541463" cy="3459264"/>
          </a:xfrm>
        </p:spPr>
      </p:pic>
      <p:sp>
        <p:nvSpPr>
          <p:cNvPr id="9" name="CuadroTexto 8"/>
          <p:cNvSpPr txBox="1"/>
          <p:nvPr/>
        </p:nvSpPr>
        <p:spPr>
          <a:xfrm>
            <a:off x="3568018" y="904512"/>
            <a:ext cx="494057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s-ES" dirty="0"/>
              <a:t>Polo Norte Magnético se mueve alrededor de 10 km por año. Últimamente se mueve a 40 km por año.</a:t>
            </a:r>
          </a:p>
          <a:p>
            <a:pPr marL="285750" indent="-285750">
              <a:buFont typeface="Arial"/>
              <a:buChar char="•"/>
            </a:pPr>
            <a:r>
              <a:rPr lang="es-ES" dirty="0"/>
              <a:t>El campo magnético terrestre se ha debilitado en un 10 % desde el siglo 19. </a:t>
            </a:r>
          </a:p>
          <a:p>
            <a:pPr marL="285750" indent="-285750">
              <a:buFont typeface="Arial"/>
              <a:buChar char="•"/>
            </a:pPr>
            <a:endParaRPr lang="es-ES" dirty="0"/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8905" y="2477210"/>
            <a:ext cx="1950073" cy="1367962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8998" y="813289"/>
            <a:ext cx="2422439" cy="2347902"/>
          </a:xfrm>
          <a:prstGeom prst="rect">
            <a:avLst/>
          </a:prstGeom>
        </p:spPr>
      </p:pic>
      <p:pic>
        <p:nvPicPr>
          <p:cNvPr id="3" name="magnetic_lines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925031" y="3075546"/>
            <a:ext cx="4127255" cy="3521576"/>
          </a:xfrm>
          <a:prstGeom prst="rect">
            <a:avLst/>
          </a:prstGeom>
        </p:spPr>
      </p:pic>
      <p:pic>
        <p:nvPicPr>
          <p:cNvPr id="4" name="Imagen 3" descr="Magnet0873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305588" y="4452513"/>
            <a:ext cx="2878804" cy="193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847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3200" dirty="0"/>
              <a:t>El campo geomagnético se origina por la rotación del Hierro fundido y cargado (plasma) en el núcleo externo de la tierra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6352182" y="6255850"/>
            <a:ext cx="2133600" cy="365125"/>
          </a:xfrm>
        </p:spPr>
        <p:txBody>
          <a:bodyPr/>
          <a:lstStyle/>
          <a:p>
            <a:fld id="{267605C1-1EA0-1749-B0FA-8BB800CB8034}" type="slidenum">
              <a:rPr lang="es-ES" smtClean="0"/>
              <a:pPr/>
              <a:t>9</a:t>
            </a:fld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2129201"/>
            <a:ext cx="3276600" cy="33909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681095"/>
            <a:ext cx="4403261" cy="4833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885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El campo magnético nos protege de la radiación solar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10</a:t>
            </a:fld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659" y="1828729"/>
            <a:ext cx="8750059" cy="420941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754332" y="6276697"/>
            <a:ext cx="49582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hlinkClick r:id="rId3"/>
              </a:rPr>
              <a:t>https://www.youtube.com/watch?v=WOnz7IztubE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673808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0906"/>
            <a:ext cx="8229600" cy="969653"/>
          </a:xfrm>
        </p:spPr>
        <p:txBody>
          <a:bodyPr/>
          <a:lstStyle/>
          <a:p>
            <a:r>
              <a:rPr lang="es-ES" dirty="0"/>
              <a:t>Aurora boreal y austral</a:t>
            </a:r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615" r="34158" b="1106"/>
          <a:stretch/>
        </p:blipFill>
        <p:spPr>
          <a:xfrm>
            <a:off x="457200" y="806464"/>
            <a:ext cx="5715187" cy="3030696"/>
          </a:xfrm>
        </p:spPr>
      </p:pic>
      <p:pic>
        <p:nvPicPr>
          <p:cNvPr id="6" name="Marcador de contenido 4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6952" t="-30733" b="46436"/>
          <a:stretch/>
        </p:blipFill>
        <p:spPr>
          <a:xfrm>
            <a:off x="6424320" y="607591"/>
            <a:ext cx="2719680" cy="2362895"/>
          </a:xfrm>
          <a:prstGeom prst="rect">
            <a:avLst/>
          </a:prstGeom>
        </p:spPr>
      </p:pic>
      <p:pic>
        <p:nvPicPr>
          <p:cNvPr id="7" name="Imagen 6" descr="aurora-bore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934" y="4448351"/>
            <a:ext cx="3853404" cy="2157906"/>
          </a:xfrm>
          <a:prstGeom prst="rect">
            <a:avLst/>
          </a:prstGeom>
        </p:spPr>
      </p:pic>
      <p:pic>
        <p:nvPicPr>
          <p:cNvPr id="8" name="Imagen 7" descr="aurora-austral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4900" y="4466706"/>
            <a:ext cx="3803646" cy="213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25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Box 1"/>
          <p:cNvSpPr txBox="1">
            <a:spLocks noChangeArrowheads="1"/>
          </p:cNvSpPr>
          <p:nvPr/>
        </p:nvSpPr>
        <p:spPr bwMode="auto">
          <a:xfrm>
            <a:off x="250825" y="620713"/>
            <a:ext cx="86998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3200" b="1" dirty="0">
                <a:solidFill>
                  <a:srgbClr val="002060"/>
                </a:solidFill>
                <a:latin typeface="Arial" charset="0"/>
              </a:rPr>
              <a:t>Fuerza magnética sobre una carga eléctrica</a:t>
            </a:r>
          </a:p>
        </p:txBody>
      </p:sp>
      <p:sp>
        <p:nvSpPr>
          <p:cNvPr id="4" name="Rectangle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493631" y="1340768"/>
            <a:ext cx="2275431" cy="575479"/>
          </a:xfrm>
          <a:prstGeom prst="rect">
            <a:avLst/>
          </a:prstGeom>
          <a:blipFill rotWithShape="1">
            <a:blip r:embed="rId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r="-6702" b="-30851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1341438"/>
            <a:ext cx="3057525" cy="295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80245" y="2424439"/>
            <a:ext cx="2376264" cy="3150542"/>
          </a:xfrm>
          <a:prstGeom prst="rect">
            <a:avLst/>
          </a:prstGeom>
          <a:blipFill rotWithShape="1">
            <a:blip r:embed="rId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l="-2308" t="-967" r="-3590" b="-2128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  <p:sp>
        <p:nvSpPr>
          <p:cNvPr id="7" name="Rectangular Callout 6"/>
          <p:cNvSpPr/>
          <p:nvPr/>
        </p:nvSpPr>
        <p:spPr>
          <a:xfrm rot="10800000">
            <a:off x="5148263" y="2184400"/>
            <a:ext cx="3040062" cy="3476625"/>
          </a:xfrm>
          <a:prstGeom prst="wedgeRectCallout">
            <a:avLst>
              <a:gd name="adj1" fmla="val 40224"/>
              <a:gd name="adj2" fmla="val 60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Rectangular Callout 7"/>
          <p:cNvSpPr/>
          <p:nvPr/>
        </p:nvSpPr>
        <p:spPr>
          <a:xfrm rot="10800000">
            <a:off x="827088" y="4797425"/>
            <a:ext cx="2016125" cy="1584325"/>
          </a:xfrm>
          <a:prstGeom prst="wedgeRectCallout">
            <a:avLst>
              <a:gd name="adj1" fmla="val -11862"/>
              <a:gd name="adj2" fmla="val 12041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9" name="TextBox 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27584" y="5013176"/>
            <a:ext cx="2018630" cy="923330"/>
          </a:xfrm>
          <a:prstGeom prst="rect">
            <a:avLst/>
          </a:prstGeom>
          <a:blipFill rotWithShape="1">
            <a:blip r:embed="rId5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l="-2719" t="-3289" r="-4230" b="-9211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  <p:sp>
        <p:nvSpPr>
          <p:cNvPr id="11" name="Rectangle 10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631346" y="5948725"/>
            <a:ext cx="2990597" cy="461665"/>
          </a:xfrm>
          <a:prstGeom prst="rect">
            <a:avLst/>
          </a:prstGeom>
          <a:blipFill rotWithShape="1">
            <a:blip r:embed="rId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l="-612" t="-10526" b="-28947"/>
            </a:stretch>
          </a:blipFill>
        </p:spPr>
        <p:txBody>
          <a:bodyPr/>
          <a:lstStyle/>
          <a:p>
            <a:pPr>
              <a:defRPr/>
            </a:pPr>
            <a:r>
              <a:rPr lang="es-CL" dirty="0">
                <a:noFill/>
                <a:cs typeface="Arial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07556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E126ABC6-657E-CD4F-89D5-655234E0B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13</a:t>
            </a:fld>
            <a:endParaRPr lang="es-E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116F02AC-BC5D-9043-B9A3-DDA203BE4F13}"/>
                  </a:ext>
                </a:extLst>
              </p:cNvPr>
              <p:cNvSpPr txBox="1"/>
              <p:nvPr/>
            </p:nvSpPr>
            <p:spPr>
              <a:xfrm>
                <a:off x="3263206" y="5244593"/>
                <a:ext cx="2418804" cy="69025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0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40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  <m:r>
                        <a:rPr lang="es-ES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4000" b="0" i="1" smtClean="0">
                          <a:latin typeface="Cambria Math" panose="02040503050406030204" pitchFamily="18" charset="0"/>
                        </a:rPr>
                        <m:t>𝑞</m:t>
                      </m:r>
                      <m:acc>
                        <m:accPr>
                          <m:chr m:val="⃗"/>
                          <m:ctrlPr>
                            <a:rPr lang="es-ES" sz="40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40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acc>
                      <m:r>
                        <a:rPr lang="es-CL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acc>
                        <m:accPr>
                          <m:chr m:val="⃗"/>
                          <m:ctrlPr>
                            <a:rPr lang="es-CL" sz="4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</m:oMath>
                  </m:oMathPara>
                </a14:m>
                <a:endParaRPr lang="es-CL" sz="4000" dirty="0"/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116F02AC-BC5D-9043-B9A3-DDA203BE4F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3206" y="5244593"/>
                <a:ext cx="2418804" cy="690254"/>
              </a:xfrm>
              <a:prstGeom prst="rect">
                <a:avLst/>
              </a:prstGeom>
              <a:blipFill>
                <a:blip r:embed="rId2"/>
                <a:stretch>
                  <a:fillRect l="-4188" t="-34545" r="-3665" b="-20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adroTexto 7">
            <a:extLst>
              <a:ext uri="{FF2B5EF4-FFF2-40B4-BE49-F238E27FC236}">
                <a16:creationId xmlns:a16="http://schemas.microsoft.com/office/drawing/2014/main" id="{E3075054-8257-794E-A404-4AD92FBA1D0E}"/>
              </a:ext>
            </a:extLst>
          </p:cNvPr>
          <p:cNvSpPr txBox="1"/>
          <p:nvPr/>
        </p:nvSpPr>
        <p:spPr>
          <a:xfrm>
            <a:off x="2540850" y="27124"/>
            <a:ext cx="45582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3200" b="1" dirty="0">
                <a:solidFill>
                  <a:srgbClr val="002060"/>
                </a:solidFill>
              </a:rPr>
              <a:t>Regla de la mano derecha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B17276E-6960-7D4B-9A20-07C76E9A21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1439" y="1440346"/>
            <a:ext cx="6527800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157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488" y="949249"/>
            <a:ext cx="9393105" cy="5678615"/>
          </a:xfrm>
        </p:spPr>
        <p:txBody>
          <a:bodyPr>
            <a:normAutofit fontScale="85000" lnSpcReduction="20000"/>
          </a:bodyPr>
          <a:lstStyle/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sz="3200" b="1" dirty="0">
                <a:latin typeface="Arial"/>
                <a:ea typeface="ＭＳ Ｐゴシック" charset="0"/>
                <a:cs typeface="Arial"/>
              </a:rPr>
              <a:t>Campo del cerebro</a:t>
            </a:r>
            <a:r>
              <a:rPr lang="es-ES" sz="3200" dirty="0">
                <a:latin typeface="Arial"/>
                <a:ea typeface="ＭＳ Ｐゴシック" charset="0"/>
                <a:cs typeface="Arial"/>
              </a:rPr>
              <a:t>:                       </a:t>
            </a:r>
            <a:r>
              <a:rPr lang="en-US" dirty="0">
                <a:latin typeface="Arial"/>
                <a:cs typeface="Arial"/>
              </a:rPr>
              <a:t>~1 </a:t>
            </a:r>
            <a:r>
              <a:rPr lang="en-US" dirty="0" err="1">
                <a:latin typeface="Arial"/>
                <a:cs typeface="Arial"/>
              </a:rPr>
              <a:t>fT</a:t>
            </a:r>
            <a:r>
              <a:rPr lang="en-US" dirty="0">
                <a:latin typeface="Arial"/>
                <a:cs typeface="Arial"/>
              </a:rPr>
              <a:t>   (10</a:t>
            </a:r>
            <a:r>
              <a:rPr lang="en-US" baseline="30000" dirty="0">
                <a:latin typeface="Arial"/>
                <a:cs typeface="Arial"/>
              </a:rPr>
              <a:t>-15</a:t>
            </a:r>
            <a:r>
              <a:rPr lang="en-US" dirty="0">
                <a:latin typeface="Arial"/>
                <a:cs typeface="Arial"/>
              </a:rPr>
              <a:t> T)</a:t>
            </a:r>
            <a:endParaRPr lang="es-ES" sz="3200" dirty="0">
              <a:latin typeface="Arial"/>
              <a:ea typeface="ＭＳ Ｐゴシック" charset="0"/>
              <a:cs typeface="Arial"/>
            </a:endParaRP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Espacio interplanetario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          1–10 </a:t>
            </a:r>
            <a:r>
              <a:rPr lang="es-ES" dirty="0" err="1">
                <a:latin typeface="Arial"/>
                <a:ea typeface="ＭＳ Ｐゴシック" charset="0"/>
                <a:cs typeface="Arial"/>
              </a:rPr>
              <a:t>nT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 </a:t>
            </a: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Espacio interestelar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                   0.1 </a:t>
            </a:r>
            <a:r>
              <a:rPr lang="es-ES" dirty="0" err="1">
                <a:latin typeface="Arial"/>
                <a:ea typeface="ＭＳ Ｐゴシック" charset="0"/>
                <a:cs typeface="Arial"/>
              </a:rPr>
              <a:t>nT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  </a:t>
            </a:r>
            <a:r>
              <a:rPr lang="en-US" dirty="0">
                <a:latin typeface="Arial"/>
                <a:cs typeface="Arial"/>
              </a:rPr>
              <a:t>(10</a:t>
            </a:r>
            <a:r>
              <a:rPr lang="en-US" baseline="30000" dirty="0">
                <a:latin typeface="Arial"/>
                <a:cs typeface="Arial"/>
              </a:rPr>
              <a:t>-10</a:t>
            </a:r>
            <a:r>
              <a:rPr lang="en-US" dirty="0">
                <a:latin typeface="Arial"/>
                <a:cs typeface="Arial"/>
              </a:rPr>
              <a:t> T)</a:t>
            </a:r>
            <a:endParaRPr lang="es-ES" sz="3200" dirty="0">
              <a:latin typeface="Arial"/>
              <a:ea typeface="ＭＳ Ｐゴシック" charset="0"/>
              <a:cs typeface="Arial"/>
            </a:endParaRP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Campo de la tierra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                  0.</a:t>
            </a:r>
            <a:r>
              <a:rPr lang="en-US" dirty="0">
                <a:latin typeface="Arial"/>
                <a:cs typeface="Arial"/>
              </a:rPr>
              <a:t>5 x 10</a:t>
            </a:r>
            <a:r>
              <a:rPr lang="en-US" baseline="30000" dirty="0">
                <a:latin typeface="Arial"/>
                <a:cs typeface="Arial"/>
              </a:rPr>
              <a:t>-4</a:t>
            </a:r>
            <a:r>
              <a:rPr lang="en-US" dirty="0">
                <a:latin typeface="Arial"/>
                <a:cs typeface="Arial"/>
              </a:rPr>
              <a:t> T</a:t>
            </a:r>
            <a:endParaRPr lang="es-ES" altLang="ja-JP" dirty="0">
              <a:latin typeface="Arial"/>
              <a:ea typeface="ＭＳ Ｐゴシック" charset="0"/>
              <a:cs typeface="Arial"/>
            </a:endParaRP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Campo en la </a:t>
            </a:r>
            <a:r>
              <a:rPr lang="es-ES" b="1" dirty="0" err="1">
                <a:latin typeface="Arial"/>
                <a:ea typeface="ＭＳ Ｐゴシック" charset="0"/>
                <a:cs typeface="Arial"/>
              </a:rPr>
              <a:t>sup</a:t>
            </a:r>
            <a:r>
              <a:rPr lang="es-ES" b="1" dirty="0">
                <a:latin typeface="Arial"/>
                <a:ea typeface="ＭＳ Ｐゴシック" charset="0"/>
                <a:cs typeface="Arial"/>
              </a:rPr>
              <a:t>. del sol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                </a:t>
            </a:r>
            <a:r>
              <a:rPr lang="en-US" dirty="0">
                <a:latin typeface="Arial"/>
                <a:cs typeface="Arial"/>
              </a:rPr>
              <a:t>10</a:t>
            </a:r>
            <a:r>
              <a:rPr lang="en-US" baseline="30000" dirty="0">
                <a:latin typeface="Arial"/>
                <a:cs typeface="Arial"/>
              </a:rPr>
              <a:t>-4</a:t>
            </a:r>
            <a:r>
              <a:rPr lang="en-US" dirty="0">
                <a:latin typeface="Arial"/>
                <a:cs typeface="Arial"/>
              </a:rPr>
              <a:t> T</a:t>
            </a:r>
            <a:endParaRPr lang="es-ES" altLang="ja-JP" dirty="0">
              <a:latin typeface="Arial"/>
              <a:ea typeface="ＭＳ Ｐゴシック" charset="0"/>
              <a:cs typeface="Arial"/>
            </a:endParaRP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Imán de refrigerador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           </a:t>
            </a:r>
            <a:r>
              <a:rPr lang="en-US" dirty="0">
                <a:latin typeface="Arial"/>
                <a:cs typeface="Arial"/>
              </a:rPr>
              <a:t>1 </a:t>
            </a:r>
            <a:r>
              <a:rPr lang="en-US" dirty="0" err="1">
                <a:latin typeface="Arial"/>
                <a:cs typeface="Arial"/>
              </a:rPr>
              <a:t>mT</a:t>
            </a:r>
            <a:r>
              <a:rPr lang="en-US" dirty="0">
                <a:latin typeface="Arial"/>
                <a:cs typeface="Arial"/>
              </a:rPr>
              <a:t>   (10</a:t>
            </a:r>
            <a:r>
              <a:rPr lang="en-US" baseline="30000" dirty="0">
                <a:latin typeface="Arial"/>
                <a:cs typeface="Arial"/>
              </a:rPr>
              <a:t>-3</a:t>
            </a:r>
            <a:r>
              <a:rPr lang="en-US" dirty="0">
                <a:latin typeface="Arial"/>
                <a:cs typeface="Arial"/>
              </a:rPr>
              <a:t> T)</a:t>
            </a:r>
            <a:endParaRPr lang="es-ES" dirty="0">
              <a:latin typeface="Arial"/>
              <a:ea typeface="ＭＳ Ｐゴシック" charset="0"/>
              <a:cs typeface="Arial"/>
            </a:endParaRP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Campo en la </a:t>
            </a:r>
            <a:r>
              <a:rPr lang="es-ES" b="1" dirty="0" err="1">
                <a:latin typeface="Arial"/>
                <a:ea typeface="ＭＳ Ｐゴシック" charset="0"/>
                <a:cs typeface="Arial"/>
              </a:rPr>
              <a:t>sup</a:t>
            </a:r>
            <a:r>
              <a:rPr lang="es-ES" b="1" dirty="0">
                <a:latin typeface="Arial"/>
                <a:ea typeface="ＭＳ Ｐゴシック" charset="0"/>
                <a:cs typeface="Arial"/>
              </a:rPr>
              <a:t>. del sol (tormenta solar)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</a:t>
            </a:r>
            <a:r>
              <a:rPr lang="en-US" dirty="0">
                <a:latin typeface="Arial"/>
                <a:cs typeface="Arial"/>
              </a:rPr>
              <a:t>10</a:t>
            </a:r>
            <a:r>
              <a:rPr lang="en-US" baseline="30000" dirty="0">
                <a:latin typeface="Arial"/>
                <a:cs typeface="Arial"/>
              </a:rPr>
              <a:t>-1</a:t>
            </a:r>
            <a:r>
              <a:rPr lang="en-US" dirty="0">
                <a:latin typeface="Arial"/>
                <a:cs typeface="Arial"/>
              </a:rPr>
              <a:t> T</a:t>
            </a:r>
            <a:endParaRPr lang="es-ES" altLang="ja-JP" dirty="0">
              <a:latin typeface="Arial"/>
              <a:ea typeface="ＭＳ Ｐゴシック" charset="0"/>
              <a:cs typeface="Arial"/>
            </a:endParaRPr>
          </a:p>
          <a:p>
            <a:pPr eaLnBrk="1" hangingPunct="1">
              <a:spcBef>
                <a:spcPct val="30000"/>
              </a:spcBef>
              <a:tabLst>
                <a:tab pos="4572000" algn="l"/>
              </a:tabLst>
            </a:pPr>
            <a:r>
              <a:rPr lang="es-ES" sz="3200" b="1" dirty="0">
                <a:latin typeface="Arial"/>
                <a:ea typeface="ＭＳ Ｐゴシック" charset="0"/>
                <a:cs typeface="Arial"/>
              </a:rPr>
              <a:t>Dentro de un equipo de RM</a:t>
            </a:r>
            <a:r>
              <a:rPr lang="es-ES" sz="3200" dirty="0">
                <a:latin typeface="Arial"/>
                <a:ea typeface="ＭＳ Ｐゴシック" charset="0"/>
                <a:cs typeface="Arial"/>
              </a:rPr>
              <a:t>:                 1-7 T</a:t>
            </a: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Imanes superconductores del LHC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8 T</a:t>
            </a:r>
            <a:endParaRPr lang="es-ES" sz="3200" dirty="0">
              <a:latin typeface="Arial"/>
              <a:ea typeface="ＭＳ Ｐゴシック" charset="0"/>
              <a:cs typeface="Arial"/>
            </a:endParaRP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sz="3200" b="1" dirty="0">
                <a:latin typeface="Arial"/>
                <a:ea typeface="ＭＳ Ｐゴシック" charset="0"/>
                <a:cs typeface="Arial"/>
              </a:rPr>
              <a:t>Campo más intenso en el laboratorio</a:t>
            </a:r>
            <a:r>
              <a:rPr lang="es-ES" sz="3200" dirty="0">
                <a:latin typeface="Arial"/>
                <a:ea typeface="ＭＳ Ｐゴシック" charset="0"/>
                <a:cs typeface="Arial"/>
              </a:rPr>
              <a:t>: &gt;</a:t>
            </a:r>
            <a:r>
              <a:rPr lang="pt-BR" dirty="0">
                <a:latin typeface="Arial"/>
                <a:ea typeface="ＭＳ Ｐゴシック" charset="0"/>
                <a:cs typeface="Arial"/>
              </a:rPr>
              <a:t>150 </a:t>
            </a:r>
            <a:r>
              <a:rPr lang="pt-BR" dirty="0" err="1">
                <a:latin typeface="Arial"/>
                <a:ea typeface="ＭＳ Ｐゴシック" charset="0"/>
                <a:cs typeface="Arial"/>
              </a:rPr>
              <a:t>T</a:t>
            </a:r>
            <a:r>
              <a:rPr lang="pt-BR" dirty="0">
                <a:latin typeface="Arial"/>
                <a:ea typeface="ＭＳ Ｐゴシック" charset="0"/>
                <a:cs typeface="Arial"/>
              </a:rPr>
              <a:t> (</a:t>
            </a:r>
            <a:r>
              <a:rPr lang="pt-BR" dirty="0" err="1">
                <a:latin typeface="Arial"/>
                <a:ea typeface="ＭＳ Ｐゴシック" charset="0"/>
                <a:cs typeface="Arial"/>
              </a:rPr>
              <a:t>pulsed</a:t>
            </a:r>
            <a:r>
              <a:rPr lang="pt-BR" dirty="0">
                <a:latin typeface="Arial"/>
                <a:ea typeface="ＭＳ Ｐゴシック" charset="0"/>
                <a:cs typeface="Arial"/>
              </a:rPr>
              <a:t>)</a:t>
            </a:r>
            <a:r>
              <a:rPr lang="es-ES" sz="3200" dirty="0">
                <a:latin typeface="Arial"/>
                <a:ea typeface="ＭＳ Ｐゴシック" charset="0"/>
                <a:cs typeface="Arial"/>
              </a:rPr>
              <a:t> </a:t>
            </a: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En Pulsares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         10</a:t>
            </a:r>
            <a:r>
              <a:rPr lang="es-ES" baseline="30000" dirty="0">
                <a:latin typeface="Arial"/>
                <a:ea typeface="ＭＳ Ｐゴシック" charset="0"/>
                <a:cs typeface="Arial"/>
              </a:rPr>
              <a:t>8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 T </a:t>
            </a: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sz="3200" b="1" dirty="0">
                <a:latin typeface="Arial"/>
                <a:ea typeface="ＭＳ Ｐゴシック" charset="0"/>
                <a:cs typeface="Arial"/>
              </a:rPr>
              <a:t>En </a:t>
            </a:r>
            <a:r>
              <a:rPr lang="es-ES" sz="3200" b="1" dirty="0" err="1">
                <a:latin typeface="Arial"/>
                <a:ea typeface="ＭＳ Ｐゴシック" charset="0"/>
                <a:cs typeface="Arial"/>
              </a:rPr>
              <a:t>Magnetares</a:t>
            </a:r>
            <a:r>
              <a:rPr lang="es-ES" sz="3200" dirty="0">
                <a:latin typeface="Arial"/>
                <a:ea typeface="ＭＳ Ｐゴシック" charset="0"/>
                <a:cs typeface="Arial"/>
              </a:rPr>
              <a:t>:      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10</a:t>
            </a:r>
            <a:r>
              <a:rPr lang="es-ES" baseline="30000" dirty="0">
                <a:latin typeface="Arial"/>
                <a:ea typeface="ＭＳ Ｐゴシック" charset="0"/>
                <a:cs typeface="Arial"/>
              </a:rPr>
              <a:t>11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 T</a:t>
            </a:r>
            <a:endParaRPr lang="es-ES" sz="3200" dirty="0">
              <a:latin typeface="Arial"/>
              <a:ea typeface="ＭＳ Ｐゴシック" charset="0"/>
              <a:cs typeface="Arial"/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01408"/>
            <a:ext cx="7769225" cy="641350"/>
          </a:xfrm>
        </p:spPr>
        <p:txBody>
          <a:bodyPr/>
          <a:lstStyle/>
          <a:p>
            <a:pPr eaLnBrk="1" hangingPunct="1"/>
            <a:r>
              <a:rPr lang="es-ES" sz="3600" dirty="0">
                <a:solidFill>
                  <a:srgbClr val="0000FF"/>
                </a:solidFill>
                <a:latin typeface="Helvetica" charset="0"/>
                <a:ea typeface="ＭＳ Ｐゴシック" charset="0"/>
                <a:cs typeface="Helvetica" charset="0"/>
              </a:rPr>
              <a:t>¿Qué  tan grande es un Tesla (T)?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88742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227A795D-FFA3-BF45-9C0A-6D471D555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15</a:t>
            </a:fld>
            <a:endParaRPr lang="es-E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E8649DE-E9F3-6141-AABA-5102949295F7}"/>
              </a:ext>
            </a:extLst>
          </p:cNvPr>
          <p:cNvSpPr txBox="1"/>
          <p:nvPr/>
        </p:nvSpPr>
        <p:spPr>
          <a:xfrm>
            <a:off x="314484" y="265663"/>
            <a:ext cx="837231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3200" b="1" dirty="0">
                <a:solidFill>
                  <a:srgbClr val="002060"/>
                </a:solidFill>
              </a:rPr>
              <a:t>Ejemplo: </a:t>
            </a:r>
            <a:r>
              <a:rPr lang="es-CL" sz="1600" b="1" dirty="0">
                <a:solidFill>
                  <a:srgbClr val="002060"/>
                </a:solidFill>
              </a:rPr>
              <a:t>En cada uno de los siguientes casos determine la magnitud y dirección de la fuerza magnética sobre una carga q = +10 nC que ingresa con velocidad V = 200 m/s a una región del espacio donde el campo magnetico es uniforme en la dirección mostrada, dode  B = 3 T. Defina un sistema de coordenadas  </a:t>
            </a:r>
          </a:p>
          <a:p>
            <a:endParaRPr lang="es-CL" sz="3200" b="1" dirty="0">
              <a:solidFill>
                <a:srgbClr val="002060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BAB80A9-4281-C846-8CB5-75E08494FF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2195" y="1688538"/>
            <a:ext cx="5024222" cy="4850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8703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27C60BAA-452D-9549-866A-A4F1A6611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16</a:t>
            </a:fld>
            <a:endParaRPr lang="es-E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00AD5223-A48E-6A4D-AED6-22EAF795E2DF}"/>
                  </a:ext>
                </a:extLst>
              </p:cNvPr>
              <p:cNvSpPr txBox="1"/>
              <p:nvPr/>
            </p:nvSpPr>
            <p:spPr>
              <a:xfrm>
                <a:off x="314484" y="265663"/>
                <a:ext cx="8372315" cy="16189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3200" b="1" dirty="0">
                    <a:solidFill>
                      <a:srgbClr val="002060"/>
                    </a:solidFill>
                  </a:rPr>
                  <a:t>Ejemplo: </a:t>
                </a:r>
                <a:r>
                  <a:rPr lang="es-CL" sz="1600" b="1" dirty="0">
                    <a:solidFill>
                      <a:srgbClr val="002060"/>
                    </a:solidFill>
                  </a:rPr>
                  <a:t>Un electrón se mueve con velocidad constante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</m:acc>
                    <m:r>
                      <a:rPr lang="es-ES" sz="1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𝟓𝟎</m:t>
                        </m:r>
                        <m:acc>
                          <m:accPr>
                            <m:chr m:val="̂"/>
                            <m:ctrlPr>
                              <a:rPr lang="es-ES" sz="16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16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𝒊</m:t>
                            </m:r>
                          </m:e>
                        </m:acc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𝟐𝟎𝟎</m:t>
                        </m:r>
                        <m:acc>
                          <m:accPr>
                            <m:chr m:val="̂"/>
                            <m:ctrlPr>
                              <a:rPr lang="es-ES" sz="16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16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𝒌</m:t>
                            </m:r>
                          </m:e>
                        </m:acc>
                      </m:e>
                    </m:d>
                    <m:r>
                      <a:rPr lang="es-ES" sz="1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𝒎</m:t>
                    </m:r>
                    <m:r>
                      <a:rPr lang="es-ES" sz="1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es-ES" sz="1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𝒔</m:t>
                    </m:r>
                  </m:oMath>
                </a14:m>
                <a:r>
                  <a:rPr lang="es-CL" sz="1600" b="1" dirty="0">
                    <a:solidFill>
                      <a:srgbClr val="002060"/>
                    </a:solidFill>
                  </a:rPr>
                  <a:t>, cuando ingresa a una región del espacio donde existe un campo magnético homogéneo   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1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acc>
                    <m:r>
                      <a:rPr lang="es-ES" sz="1600" b="1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sz="1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acc>
                          <m:accPr>
                            <m:chr m:val="̂"/>
                            <m:ctrlPr>
                              <a:rPr lang="es-ES" sz="1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1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𝒊</m:t>
                            </m:r>
                          </m:e>
                        </m:acc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s-ES" sz="1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  <m:acc>
                          <m:accPr>
                            <m:chr m:val="̂"/>
                            <m:ctrlPr>
                              <a:rPr lang="es-ES" sz="1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16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𝒋</m:t>
                            </m:r>
                          </m:e>
                        </m:acc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acc>
                          <m:accPr>
                            <m:chr m:val="̂"/>
                            <m:ctrlPr>
                              <a:rPr lang="es-ES" sz="1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1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𝒌</m:t>
                            </m:r>
                          </m:e>
                        </m:acc>
                      </m:e>
                    </m:d>
                    <m:r>
                      <a:rPr lang="es-ES" sz="1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𝑻</m:t>
                    </m:r>
                  </m:oMath>
                </a14:m>
                <a:r>
                  <a:rPr lang="es-CL" sz="1600" b="1" dirty="0">
                    <a:solidFill>
                      <a:srgbClr val="002060"/>
                    </a:solidFill>
                  </a:rPr>
                  <a:t>. Determine la fuerza magnética sobre el electrón</a:t>
                </a:r>
              </a:p>
              <a:p>
                <a:endParaRPr lang="es-CL" sz="32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00AD5223-A48E-6A4D-AED6-22EAF795E2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484" y="265663"/>
                <a:ext cx="8372315" cy="1618905"/>
              </a:xfrm>
              <a:prstGeom prst="rect">
                <a:avLst/>
              </a:prstGeom>
              <a:blipFill>
                <a:blip r:embed="rId2"/>
                <a:stretch>
                  <a:fillRect l="-1818" t="-4688" r="-3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76298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45F5A05-9579-2B49-91BD-316687D9F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17</a:t>
            </a:fld>
            <a:endParaRPr lang="es-E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EB4171-74CE-744B-862B-B14560F22D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15459" y="1338883"/>
            <a:ext cx="20859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8C1FF3-69E3-8D45-BDBC-C0987EB582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20234" y="2058021"/>
            <a:ext cx="1876425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D39ACB-C228-F94A-BE1A-2A47E85013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53621" y="3129583"/>
            <a:ext cx="100965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6CC9B5-6EF9-B84C-B920-04A46A5AAD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72621" y="4178921"/>
            <a:ext cx="1771650" cy="74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7BA9F6-433F-B045-A56C-330B7EEC2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96371" y="5010771"/>
            <a:ext cx="2724150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8" name="Picture 4" descr="http://www.physics.byu.edu/faculty/christensen/Physics%20220/FTI/29%20Magnetic%20Fields/29.17,7.gif">
            <a:extLst>
              <a:ext uri="{FF2B5EF4-FFF2-40B4-BE49-F238E27FC236}">
                <a16:creationId xmlns:a16="http://schemas.microsoft.com/office/drawing/2014/main" id="{5CA48DE8-3E20-A346-A0D7-A89AE856C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1376" y="3306285"/>
            <a:ext cx="2644153" cy="2598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E7EB3118-A3C6-E045-8ACD-E492EB4CC8CC}"/>
              </a:ext>
            </a:extLst>
          </p:cNvPr>
          <p:cNvSpPr txBox="1"/>
          <p:nvPr/>
        </p:nvSpPr>
        <p:spPr>
          <a:xfrm>
            <a:off x="241155" y="218154"/>
            <a:ext cx="720735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3200" b="1" dirty="0">
                <a:solidFill>
                  <a:srgbClr val="002060"/>
                </a:solidFill>
              </a:rPr>
              <a:t>Movimiento de una carga eléctrica en un </a:t>
            </a:r>
          </a:p>
          <a:p>
            <a:r>
              <a:rPr lang="es-CL" sz="3200" b="1" dirty="0">
                <a:solidFill>
                  <a:srgbClr val="002060"/>
                </a:solidFill>
              </a:rPr>
              <a:t>campo magnético. 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BE0DDE3E-A5EC-B745-BB2D-3CCBF55CB87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3353" y="1176122"/>
            <a:ext cx="3886200" cy="191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183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2074BFB-2B3F-D20A-BC86-CD403863B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18</a:t>
            </a:fld>
            <a:endParaRPr lang="es-ES"/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40C0AF4F-A525-97A9-B741-AF8AF139941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95229" y="330975"/>
            <a:ext cx="8091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>
                <a:solidFill>
                  <a:srgbClr val="002060"/>
                </a:solidFill>
              </a:rPr>
              <a:t>Fuerza magnética sobre un elemento conductor de corriente.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D0ADC87-D861-BB40-988F-91EEE5675820}"/>
              </a:ext>
            </a:extLst>
          </p:cNvPr>
          <p:cNvSpPr txBox="1"/>
          <p:nvPr/>
        </p:nvSpPr>
        <p:spPr>
          <a:xfrm>
            <a:off x="773723" y="1595940"/>
            <a:ext cx="759655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s-CL" sz="1800" b="0" i="0" u="none" strike="noStrike" dirty="0">
                <a:solidFill>
                  <a:srgbClr val="000000"/>
                </a:solidFill>
                <a:effectLst/>
                <a:latin typeface="+mj-lt"/>
              </a:rPr>
              <a:t>La corriente es movimiento de cargas; y las cargas en movimiento son afectadas por la fuerza magnética en una región con campo magnético. </a:t>
            </a:r>
            <a:endParaRPr lang="es-CL" b="0" dirty="0">
              <a:effectLst/>
              <a:latin typeface="+mj-lt"/>
            </a:endParaRPr>
          </a:p>
          <a:p>
            <a:br>
              <a:rPr lang="es-CL" dirty="0"/>
            </a:br>
            <a:endParaRPr lang="es-CL" dirty="0"/>
          </a:p>
        </p:txBody>
      </p:sp>
      <p:pic>
        <p:nvPicPr>
          <p:cNvPr id="12" name="Imagen 11" descr="Diagrama&#10;&#10;Descripción generada automáticamente">
            <a:extLst>
              <a:ext uri="{FF2B5EF4-FFF2-40B4-BE49-F238E27FC236}">
                <a16:creationId xmlns:a16="http://schemas.microsoft.com/office/drawing/2014/main" id="{37868ECC-D145-5509-4509-D43814095C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229" y="2634015"/>
            <a:ext cx="7772400" cy="3224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53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>
            <a:extLst>
              <a:ext uri="{FF2B5EF4-FFF2-40B4-BE49-F238E27FC236}">
                <a16:creationId xmlns:a16="http://schemas.microsoft.com/office/drawing/2014/main" id="{0B828A7F-B7D2-42AC-9636-75DB79653A48}"/>
              </a:ext>
            </a:extLst>
          </p:cNvPr>
          <p:cNvGrpSpPr/>
          <p:nvPr/>
        </p:nvGrpSpPr>
        <p:grpSpPr>
          <a:xfrm>
            <a:off x="299700" y="2517750"/>
            <a:ext cx="2283120" cy="2171070"/>
            <a:chOff x="399600" y="2214000"/>
            <a:chExt cx="3044160" cy="2894760"/>
          </a:xfrm>
        </p:grpSpPr>
        <p:pic>
          <p:nvPicPr>
            <p:cNvPr id="364" name="Picture 10"/>
            <p:cNvPicPr/>
            <p:nvPr/>
          </p:nvPicPr>
          <p:blipFill>
            <a:blip r:embed="rId2"/>
            <a:stretch/>
          </p:blipFill>
          <p:spPr>
            <a:xfrm>
              <a:off x="399600" y="2214000"/>
              <a:ext cx="3044160" cy="28947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65" name="Picture 24"/>
            <p:cNvPicPr/>
            <p:nvPr/>
          </p:nvPicPr>
          <p:blipFill>
            <a:blip r:embed="rId3"/>
            <a:stretch/>
          </p:blipFill>
          <p:spPr>
            <a:xfrm>
              <a:off x="772047" y="3661380"/>
              <a:ext cx="277920" cy="3657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</p:grpSp>
      <p:sp>
        <p:nvSpPr>
          <p:cNvPr id="7" name="CustomShape 1">
            <a:extLst>
              <a:ext uri="{FF2B5EF4-FFF2-40B4-BE49-F238E27FC236}">
                <a16:creationId xmlns:a16="http://schemas.microsoft.com/office/drawing/2014/main" id="{AC9F60F4-ACB7-4680-962C-196452CF933E}"/>
              </a:ext>
            </a:extLst>
          </p:cNvPr>
          <p:cNvSpPr/>
          <p:nvPr/>
        </p:nvSpPr>
        <p:spPr>
          <a:xfrm>
            <a:off x="628560" y="956340"/>
            <a:ext cx="7886160" cy="8148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3300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3300" spc="-1" dirty="0">
              <a:latin typeface="Arial"/>
            </a:endParaRPr>
          </a:p>
        </p:txBody>
      </p:sp>
      <p:pic>
        <p:nvPicPr>
          <p:cNvPr id="8" name="Picture 15">
            <a:extLst>
              <a:ext uri="{FF2B5EF4-FFF2-40B4-BE49-F238E27FC236}">
                <a16:creationId xmlns:a16="http://schemas.microsoft.com/office/drawing/2014/main" id="{992E1296-828D-452B-9B05-6DE22F859062}"/>
              </a:ext>
            </a:extLst>
          </p:cNvPr>
          <p:cNvPicPr/>
          <p:nvPr/>
        </p:nvPicPr>
        <p:blipFill>
          <a:blip r:embed="rId4"/>
          <a:stretch/>
        </p:blipFill>
        <p:spPr>
          <a:xfrm>
            <a:off x="3425490" y="2079540"/>
            <a:ext cx="1856790" cy="437670"/>
          </a:xfrm>
          <a:prstGeom prst="rect">
            <a:avLst/>
          </a:prstGeom>
          <a:ln>
            <a:noFill/>
          </a:ln>
        </p:spPr>
      </p:pic>
      <p:sp>
        <p:nvSpPr>
          <p:cNvPr id="3" name="Título 3">
            <a:extLst>
              <a:ext uri="{FF2B5EF4-FFF2-40B4-BE49-F238E27FC236}">
                <a16:creationId xmlns:a16="http://schemas.microsoft.com/office/drawing/2014/main" id="{1C4FE07C-6645-DC76-2957-535501BC91B3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>
                <a:solidFill>
                  <a:srgbClr val="002060"/>
                </a:solidFill>
              </a:rPr>
              <a:t>Fuerza magnética sobre un elemento conductor de corriente.</a:t>
            </a:r>
            <a:endParaRPr lang="es-CL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CustomShape 1"/>
          <p:cNvSpPr/>
          <p:nvPr/>
        </p:nvSpPr>
        <p:spPr>
          <a:xfrm>
            <a:off x="628560" y="956340"/>
            <a:ext cx="7886160" cy="8148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3300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3300" spc="-1" dirty="0">
              <a:latin typeface="Arial"/>
            </a:endParaRPr>
          </a:p>
        </p:txBody>
      </p:sp>
      <p:pic>
        <p:nvPicPr>
          <p:cNvPr id="374" name="Picture 14"/>
          <p:cNvPicPr/>
          <p:nvPr/>
        </p:nvPicPr>
        <p:blipFill>
          <a:blip r:embed="rId2"/>
          <a:stretch/>
        </p:blipFill>
        <p:spPr>
          <a:xfrm>
            <a:off x="3246750" y="2796930"/>
            <a:ext cx="2104380" cy="409050"/>
          </a:xfrm>
          <a:prstGeom prst="rect">
            <a:avLst/>
          </a:prstGeom>
          <a:ln>
            <a:noFill/>
          </a:ln>
        </p:spPr>
      </p:pic>
      <p:pic>
        <p:nvPicPr>
          <p:cNvPr id="375" name="Picture 15"/>
          <p:cNvPicPr/>
          <p:nvPr/>
        </p:nvPicPr>
        <p:blipFill>
          <a:blip r:embed="rId3"/>
          <a:stretch/>
        </p:blipFill>
        <p:spPr>
          <a:xfrm>
            <a:off x="3425490" y="2079540"/>
            <a:ext cx="1856790" cy="437670"/>
          </a:xfrm>
          <a:prstGeom prst="rect">
            <a:avLst/>
          </a:prstGeom>
          <a:ln>
            <a:noFill/>
          </a:ln>
        </p:spPr>
      </p:pic>
      <p:grpSp>
        <p:nvGrpSpPr>
          <p:cNvPr id="14" name="Grupo 13">
            <a:extLst>
              <a:ext uri="{FF2B5EF4-FFF2-40B4-BE49-F238E27FC236}">
                <a16:creationId xmlns:a16="http://schemas.microsoft.com/office/drawing/2014/main" id="{E22C301E-8856-46AF-8ED8-64FBF3232DAD}"/>
              </a:ext>
            </a:extLst>
          </p:cNvPr>
          <p:cNvGrpSpPr/>
          <p:nvPr/>
        </p:nvGrpSpPr>
        <p:grpSpPr>
          <a:xfrm>
            <a:off x="299700" y="2517750"/>
            <a:ext cx="2281770" cy="2169450"/>
            <a:chOff x="399600" y="2214000"/>
            <a:chExt cx="3042360" cy="2892600"/>
          </a:xfrm>
        </p:grpSpPr>
        <p:pic>
          <p:nvPicPr>
            <p:cNvPr id="15" name="Picture 10_0">
              <a:extLst>
                <a:ext uri="{FF2B5EF4-FFF2-40B4-BE49-F238E27FC236}">
                  <a16:creationId xmlns:a16="http://schemas.microsoft.com/office/drawing/2014/main" id="{18AB3179-A2C7-4DC0-B647-953188875C46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399600" y="2214000"/>
              <a:ext cx="3042360" cy="2892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16" name="CustomShape 2">
              <a:extLst>
                <a:ext uri="{FF2B5EF4-FFF2-40B4-BE49-F238E27FC236}">
                  <a16:creationId xmlns:a16="http://schemas.microsoft.com/office/drawing/2014/main" id="{931F6BED-A4C2-4C9D-BE00-6F1314CC8319}"/>
                </a:ext>
              </a:extLst>
            </p:cNvPr>
            <p:cNvSpPr/>
            <p:nvPr/>
          </p:nvSpPr>
          <p:spPr>
            <a:xfrm>
              <a:off x="1459080" y="3969720"/>
              <a:ext cx="861840" cy="36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44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" name="CustomShape 3">
              <a:extLst>
                <a:ext uri="{FF2B5EF4-FFF2-40B4-BE49-F238E27FC236}">
                  <a16:creationId xmlns:a16="http://schemas.microsoft.com/office/drawing/2014/main" id="{35F1F8DE-3472-4D4C-B369-588D40D3A137}"/>
                </a:ext>
              </a:extLst>
            </p:cNvPr>
            <p:cNvSpPr/>
            <p:nvPr/>
          </p:nvSpPr>
          <p:spPr>
            <a:xfrm>
              <a:off x="1459080" y="4272480"/>
              <a:ext cx="861840" cy="36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44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pic>
          <p:nvPicPr>
            <p:cNvPr id="18" name="Picture 6_3">
              <a:extLst>
                <a:ext uri="{FF2B5EF4-FFF2-40B4-BE49-F238E27FC236}">
                  <a16:creationId xmlns:a16="http://schemas.microsoft.com/office/drawing/2014/main" id="{8CA3C430-9B2D-48BB-BE16-F65912779126}"/>
                </a:ext>
              </a:extLst>
            </p:cNvPr>
            <p:cNvPicPr/>
            <p:nvPr/>
          </p:nvPicPr>
          <p:blipFill>
            <a:blip r:embed="rId5"/>
            <a:stretch/>
          </p:blipFill>
          <p:spPr>
            <a:xfrm>
              <a:off x="2334240" y="3953160"/>
              <a:ext cx="298440" cy="282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19" name="CustomShape 4">
              <a:extLst>
                <a:ext uri="{FF2B5EF4-FFF2-40B4-BE49-F238E27FC236}">
                  <a16:creationId xmlns:a16="http://schemas.microsoft.com/office/drawing/2014/main" id="{F2B936CF-4AFF-424F-AADB-6BF010946E9A}"/>
                </a:ext>
              </a:extLst>
            </p:cNvPr>
            <p:cNvSpPr/>
            <p:nvPr/>
          </p:nvSpPr>
          <p:spPr>
            <a:xfrm>
              <a:off x="2449440" y="3630240"/>
              <a:ext cx="360" cy="3200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0" name="CustomShape 5">
              <a:extLst>
                <a:ext uri="{FF2B5EF4-FFF2-40B4-BE49-F238E27FC236}">
                  <a16:creationId xmlns:a16="http://schemas.microsoft.com/office/drawing/2014/main" id="{7A33712C-34CB-4D4F-9977-179EE8E05C6E}"/>
                </a:ext>
              </a:extLst>
            </p:cNvPr>
            <p:cNvSpPr/>
            <p:nvPr/>
          </p:nvSpPr>
          <p:spPr>
            <a:xfrm flipV="1">
              <a:off x="2437560" y="4269600"/>
              <a:ext cx="360" cy="30240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21" name="Group 6">
              <a:extLst>
                <a:ext uri="{FF2B5EF4-FFF2-40B4-BE49-F238E27FC236}">
                  <a16:creationId xmlns:a16="http://schemas.microsoft.com/office/drawing/2014/main" id="{CD8922F9-C503-4E94-8D9B-FF1E63456629}"/>
                </a:ext>
              </a:extLst>
            </p:cNvPr>
            <p:cNvGrpSpPr/>
            <p:nvPr/>
          </p:nvGrpSpPr>
          <p:grpSpPr>
            <a:xfrm>
              <a:off x="625680" y="3600000"/>
              <a:ext cx="525600" cy="419400"/>
              <a:chOff x="625680" y="3600000"/>
              <a:chExt cx="525600" cy="419400"/>
            </a:xfrm>
          </p:grpSpPr>
          <p:grpSp>
            <p:nvGrpSpPr>
              <p:cNvPr id="22" name="Group 7">
                <a:extLst>
                  <a:ext uri="{FF2B5EF4-FFF2-40B4-BE49-F238E27FC236}">
                    <a16:creationId xmlns:a16="http://schemas.microsoft.com/office/drawing/2014/main" id="{D540F38B-DA2B-42EB-93D0-28926CC743E3}"/>
                  </a:ext>
                </a:extLst>
              </p:cNvPr>
              <p:cNvGrpSpPr/>
              <p:nvPr/>
            </p:nvGrpSpPr>
            <p:grpSpPr>
              <a:xfrm>
                <a:off x="792000" y="3672000"/>
                <a:ext cx="287280" cy="347400"/>
                <a:chOff x="792000" y="3672000"/>
                <a:chExt cx="287280" cy="347400"/>
              </a:xfrm>
            </p:grpSpPr>
            <p:sp>
              <p:nvSpPr>
                <p:cNvPr id="24" name="CustomShape 8">
                  <a:extLst>
                    <a:ext uri="{FF2B5EF4-FFF2-40B4-BE49-F238E27FC236}">
                      <a16:creationId xmlns:a16="http://schemas.microsoft.com/office/drawing/2014/main" id="{9CF83D7B-B5AB-449C-AC3A-63587CDE99E5}"/>
                    </a:ext>
                  </a:extLst>
                </p:cNvPr>
                <p:cNvSpPr/>
                <p:nvPr/>
              </p:nvSpPr>
              <p:spPr>
                <a:xfrm>
                  <a:off x="792000" y="3672000"/>
                  <a:ext cx="287280" cy="34740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solidFill>
                    <a:srgbClr val="FFFFFF"/>
                  </a:solidFill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</p:grpSp>
          <p:pic>
            <p:nvPicPr>
              <p:cNvPr id="23" name="Picture 17_6">
                <a:extLst>
                  <a:ext uri="{FF2B5EF4-FFF2-40B4-BE49-F238E27FC236}">
                    <a16:creationId xmlns:a16="http://schemas.microsoft.com/office/drawing/2014/main" id="{C1B4A86B-EDB0-4CD9-B593-D269016FB237}"/>
                  </a:ext>
                </a:extLst>
              </p:cNvPr>
              <p:cNvPicPr/>
              <p:nvPr/>
            </p:nvPicPr>
            <p:blipFill>
              <a:blip r:embed="rId6"/>
              <a:stretch/>
            </p:blipFill>
            <p:spPr>
              <a:xfrm>
                <a:off x="625680" y="3600000"/>
                <a:ext cx="525600" cy="410760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2" name="Título 3">
            <a:extLst>
              <a:ext uri="{FF2B5EF4-FFF2-40B4-BE49-F238E27FC236}">
                <a16:creationId xmlns:a16="http://schemas.microsoft.com/office/drawing/2014/main" id="{82222EDF-C49C-F434-B48C-204EFD4995C9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>
                <a:solidFill>
                  <a:srgbClr val="002060"/>
                </a:solidFill>
              </a:rPr>
              <a:t>Fuerza magnética sobre un elemento conductor de corriente.</a:t>
            </a:r>
            <a:endParaRPr lang="es-CL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" name="Picture 14"/>
          <p:cNvPicPr/>
          <p:nvPr/>
        </p:nvPicPr>
        <p:blipFill>
          <a:blip r:embed="rId2"/>
          <a:stretch/>
        </p:blipFill>
        <p:spPr>
          <a:xfrm>
            <a:off x="3246750" y="2796930"/>
            <a:ext cx="2104380" cy="409050"/>
          </a:xfrm>
          <a:prstGeom prst="rect">
            <a:avLst/>
          </a:prstGeom>
          <a:ln>
            <a:noFill/>
          </a:ln>
        </p:spPr>
      </p:pic>
      <p:pic>
        <p:nvPicPr>
          <p:cNvPr id="385" name="Picture 15"/>
          <p:cNvPicPr/>
          <p:nvPr/>
        </p:nvPicPr>
        <p:blipFill>
          <a:blip r:embed="rId3"/>
          <a:stretch/>
        </p:blipFill>
        <p:spPr>
          <a:xfrm>
            <a:off x="3425490" y="2079540"/>
            <a:ext cx="1856790" cy="437670"/>
          </a:xfrm>
          <a:prstGeom prst="rect">
            <a:avLst/>
          </a:prstGeom>
          <a:ln>
            <a:noFill/>
          </a:ln>
        </p:spPr>
      </p:pic>
      <p:pic>
        <p:nvPicPr>
          <p:cNvPr id="387" name="Picture 2"/>
          <p:cNvPicPr/>
          <p:nvPr/>
        </p:nvPicPr>
        <p:blipFill>
          <a:blip r:embed="rId4"/>
          <a:stretch/>
        </p:blipFill>
        <p:spPr>
          <a:xfrm>
            <a:off x="3266460" y="3226500"/>
            <a:ext cx="2304450" cy="809190"/>
          </a:xfrm>
          <a:prstGeom prst="rect">
            <a:avLst/>
          </a:prstGeom>
          <a:ln>
            <a:noFill/>
          </a:ln>
        </p:spPr>
      </p:pic>
      <p:grpSp>
        <p:nvGrpSpPr>
          <p:cNvPr id="23" name="Grupo 22">
            <a:extLst>
              <a:ext uri="{FF2B5EF4-FFF2-40B4-BE49-F238E27FC236}">
                <a16:creationId xmlns:a16="http://schemas.microsoft.com/office/drawing/2014/main" id="{33E6E804-6817-4082-9C1E-F02566B31F4A}"/>
              </a:ext>
            </a:extLst>
          </p:cNvPr>
          <p:cNvGrpSpPr/>
          <p:nvPr/>
        </p:nvGrpSpPr>
        <p:grpSpPr>
          <a:xfrm>
            <a:off x="299700" y="2517750"/>
            <a:ext cx="2281770" cy="2169450"/>
            <a:chOff x="399600" y="2214000"/>
            <a:chExt cx="3042360" cy="2892600"/>
          </a:xfrm>
        </p:grpSpPr>
        <p:pic>
          <p:nvPicPr>
            <p:cNvPr id="24" name="Picture 10_0">
              <a:extLst>
                <a:ext uri="{FF2B5EF4-FFF2-40B4-BE49-F238E27FC236}">
                  <a16:creationId xmlns:a16="http://schemas.microsoft.com/office/drawing/2014/main" id="{1A4F1192-FA02-4934-8686-15E25EB467FB}"/>
                </a:ext>
              </a:extLst>
            </p:cNvPr>
            <p:cNvPicPr/>
            <p:nvPr/>
          </p:nvPicPr>
          <p:blipFill>
            <a:blip r:embed="rId5"/>
            <a:stretch/>
          </p:blipFill>
          <p:spPr>
            <a:xfrm>
              <a:off x="399600" y="2214000"/>
              <a:ext cx="3042360" cy="2892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25" name="CustomShape 2">
              <a:extLst>
                <a:ext uri="{FF2B5EF4-FFF2-40B4-BE49-F238E27FC236}">
                  <a16:creationId xmlns:a16="http://schemas.microsoft.com/office/drawing/2014/main" id="{08F9584F-09CD-45A7-8D00-283B3B2FB5DC}"/>
                </a:ext>
              </a:extLst>
            </p:cNvPr>
            <p:cNvSpPr/>
            <p:nvPr/>
          </p:nvSpPr>
          <p:spPr>
            <a:xfrm>
              <a:off x="1459080" y="3969720"/>
              <a:ext cx="861840" cy="36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44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6" name="CustomShape 3">
              <a:extLst>
                <a:ext uri="{FF2B5EF4-FFF2-40B4-BE49-F238E27FC236}">
                  <a16:creationId xmlns:a16="http://schemas.microsoft.com/office/drawing/2014/main" id="{521A0D60-B04F-4932-A946-74F6D642753E}"/>
                </a:ext>
              </a:extLst>
            </p:cNvPr>
            <p:cNvSpPr/>
            <p:nvPr/>
          </p:nvSpPr>
          <p:spPr>
            <a:xfrm>
              <a:off x="1459080" y="4272480"/>
              <a:ext cx="861840" cy="36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44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pic>
          <p:nvPicPr>
            <p:cNvPr id="27" name="Picture 6_3">
              <a:extLst>
                <a:ext uri="{FF2B5EF4-FFF2-40B4-BE49-F238E27FC236}">
                  <a16:creationId xmlns:a16="http://schemas.microsoft.com/office/drawing/2014/main" id="{4A520F91-E9F6-4759-8D00-27EB4C3B8794}"/>
                </a:ext>
              </a:extLst>
            </p:cNvPr>
            <p:cNvPicPr/>
            <p:nvPr/>
          </p:nvPicPr>
          <p:blipFill>
            <a:blip r:embed="rId6"/>
            <a:stretch/>
          </p:blipFill>
          <p:spPr>
            <a:xfrm>
              <a:off x="2334240" y="3953160"/>
              <a:ext cx="298440" cy="282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28" name="CustomShape 4">
              <a:extLst>
                <a:ext uri="{FF2B5EF4-FFF2-40B4-BE49-F238E27FC236}">
                  <a16:creationId xmlns:a16="http://schemas.microsoft.com/office/drawing/2014/main" id="{2272120E-8890-4011-A71F-F7CE5E8974A8}"/>
                </a:ext>
              </a:extLst>
            </p:cNvPr>
            <p:cNvSpPr/>
            <p:nvPr/>
          </p:nvSpPr>
          <p:spPr>
            <a:xfrm>
              <a:off x="2449440" y="3630240"/>
              <a:ext cx="360" cy="3200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9" name="CustomShape 5">
              <a:extLst>
                <a:ext uri="{FF2B5EF4-FFF2-40B4-BE49-F238E27FC236}">
                  <a16:creationId xmlns:a16="http://schemas.microsoft.com/office/drawing/2014/main" id="{0C01369A-E1A1-4DA3-B7AA-F29BD0C26DF4}"/>
                </a:ext>
              </a:extLst>
            </p:cNvPr>
            <p:cNvSpPr/>
            <p:nvPr/>
          </p:nvSpPr>
          <p:spPr>
            <a:xfrm flipV="1">
              <a:off x="2437560" y="4269600"/>
              <a:ext cx="360" cy="30240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30" name="Group 6">
              <a:extLst>
                <a:ext uri="{FF2B5EF4-FFF2-40B4-BE49-F238E27FC236}">
                  <a16:creationId xmlns:a16="http://schemas.microsoft.com/office/drawing/2014/main" id="{FB89A40E-9679-48A0-8531-FC9EADC0F9EB}"/>
                </a:ext>
              </a:extLst>
            </p:cNvPr>
            <p:cNvGrpSpPr/>
            <p:nvPr/>
          </p:nvGrpSpPr>
          <p:grpSpPr>
            <a:xfrm>
              <a:off x="625680" y="3600000"/>
              <a:ext cx="525600" cy="419400"/>
              <a:chOff x="625680" y="3600000"/>
              <a:chExt cx="525600" cy="419400"/>
            </a:xfrm>
          </p:grpSpPr>
          <p:grpSp>
            <p:nvGrpSpPr>
              <p:cNvPr id="31" name="Group 7">
                <a:extLst>
                  <a:ext uri="{FF2B5EF4-FFF2-40B4-BE49-F238E27FC236}">
                    <a16:creationId xmlns:a16="http://schemas.microsoft.com/office/drawing/2014/main" id="{C8BAF0F7-EB46-44AC-8EFE-A05D4943A788}"/>
                  </a:ext>
                </a:extLst>
              </p:cNvPr>
              <p:cNvGrpSpPr/>
              <p:nvPr/>
            </p:nvGrpSpPr>
            <p:grpSpPr>
              <a:xfrm>
                <a:off x="792000" y="3672000"/>
                <a:ext cx="287280" cy="347400"/>
                <a:chOff x="792000" y="3672000"/>
                <a:chExt cx="287280" cy="347400"/>
              </a:xfrm>
            </p:grpSpPr>
            <p:sp>
              <p:nvSpPr>
                <p:cNvPr id="33" name="CustomShape 8">
                  <a:extLst>
                    <a:ext uri="{FF2B5EF4-FFF2-40B4-BE49-F238E27FC236}">
                      <a16:creationId xmlns:a16="http://schemas.microsoft.com/office/drawing/2014/main" id="{2589A1C8-7EF3-4642-9E29-07913079FF2B}"/>
                    </a:ext>
                  </a:extLst>
                </p:cNvPr>
                <p:cNvSpPr/>
                <p:nvPr/>
              </p:nvSpPr>
              <p:spPr>
                <a:xfrm>
                  <a:off x="792000" y="3672000"/>
                  <a:ext cx="287280" cy="34740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solidFill>
                    <a:srgbClr val="FFFFFF"/>
                  </a:solidFill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</p:grpSp>
          <p:pic>
            <p:nvPicPr>
              <p:cNvPr id="32" name="Picture 17_6">
                <a:extLst>
                  <a:ext uri="{FF2B5EF4-FFF2-40B4-BE49-F238E27FC236}">
                    <a16:creationId xmlns:a16="http://schemas.microsoft.com/office/drawing/2014/main" id="{FBFD98C5-50B9-437F-9FE5-9FA5F6544FB9}"/>
                  </a:ext>
                </a:extLst>
              </p:cNvPr>
              <p:cNvPicPr/>
              <p:nvPr/>
            </p:nvPicPr>
            <p:blipFill>
              <a:blip r:embed="rId7"/>
              <a:stretch/>
            </p:blipFill>
            <p:spPr>
              <a:xfrm>
                <a:off x="625680" y="3600000"/>
                <a:ext cx="525600" cy="410760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17" name="CustomShape 1">
            <a:extLst>
              <a:ext uri="{FF2B5EF4-FFF2-40B4-BE49-F238E27FC236}">
                <a16:creationId xmlns:a16="http://schemas.microsoft.com/office/drawing/2014/main" id="{49BBDC2C-C69A-405F-B2EB-7F6DAF4A1F96}"/>
              </a:ext>
            </a:extLst>
          </p:cNvPr>
          <p:cNvSpPr/>
          <p:nvPr/>
        </p:nvSpPr>
        <p:spPr>
          <a:xfrm>
            <a:off x="628560" y="956340"/>
            <a:ext cx="7886160" cy="8148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3300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3300" spc="-1" dirty="0">
              <a:latin typeface="Arial"/>
            </a:endParaRPr>
          </a:p>
        </p:txBody>
      </p:sp>
      <p:sp>
        <p:nvSpPr>
          <p:cNvPr id="2" name="Título 3">
            <a:extLst>
              <a:ext uri="{FF2B5EF4-FFF2-40B4-BE49-F238E27FC236}">
                <a16:creationId xmlns:a16="http://schemas.microsoft.com/office/drawing/2014/main" id="{D713635C-071F-D4AC-0952-3FE5232B59FB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>
                <a:solidFill>
                  <a:srgbClr val="002060"/>
                </a:solidFill>
              </a:rPr>
              <a:t>Fuerza magnética sobre un elemento conductor de corriente.</a:t>
            </a:r>
            <a:endParaRPr lang="es-CL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" name="Picture 14"/>
          <p:cNvPicPr/>
          <p:nvPr/>
        </p:nvPicPr>
        <p:blipFill>
          <a:blip r:embed="rId2"/>
          <a:stretch/>
        </p:blipFill>
        <p:spPr>
          <a:xfrm>
            <a:off x="3246750" y="2796930"/>
            <a:ext cx="2104380" cy="409050"/>
          </a:xfrm>
          <a:prstGeom prst="rect">
            <a:avLst/>
          </a:prstGeom>
          <a:ln>
            <a:noFill/>
          </a:ln>
        </p:spPr>
      </p:pic>
      <p:pic>
        <p:nvPicPr>
          <p:cNvPr id="396" name="Picture 15"/>
          <p:cNvPicPr/>
          <p:nvPr/>
        </p:nvPicPr>
        <p:blipFill>
          <a:blip r:embed="rId3"/>
          <a:stretch/>
        </p:blipFill>
        <p:spPr>
          <a:xfrm>
            <a:off x="3425490" y="2079540"/>
            <a:ext cx="1856790" cy="437670"/>
          </a:xfrm>
          <a:prstGeom prst="rect">
            <a:avLst/>
          </a:prstGeom>
          <a:ln>
            <a:noFill/>
          </a:ln>
        </p:spPr>
      </p:pic>
      <p:pic>
        <p:nvPicPr>
          <p:cNvPr id="398" name="Picture 2"/>
          <p:cNvPicPr/>
          <p:nvPr/>
        </p:nvPicPr>
        <p:blipFill>
          <a:blip r:embed="rId4"/>
          <a:stretch/>
        </p:blipFill>
        <p:spPr>
          <a:xfrm>
            <a:off x="3266460" y="3226500"/>
            <a:ext cx="2304450" cy="809190"/>
          </a:xfrm>
          <a:prstGeom prst="rect">
            <a:avLst/>
          </a:prstGeom>
          <a:ln>
            <a:noFill/>
          </a:ln>
        </p:spPr>
      </p:pic>
      <p:pic>
        <p:nvPicPr>
          <p:cNvPr id="399" name="Picture 13"/>
          <p:cNvPicPr/>
          <p:nvPr/>
        </p:nvPicPr>
        <p:blipFill>
          <a:blip r:embed="rId5"/>
          <a:stretch/>
        </p:blipFill>
        <p:spPr>
          <a:xfrm>
            <a:off x="3266460" y="4176090"/>
            <a:ext cx="2295000" cy="713880"/>
          </a:xfrm>
          <a:prstGeom prst="rect">
            <a:avLst/>
          </a:prstGeom>
          <a:ln>
            <a:noFill/>
          </a:ln>
        </p:spPr>
      </p:pic>
      <p:grpSp>
        <p:nvGrpSpPr>
          <p:cNvPr id="16" name="Grupo 15">
            <a:extLst>
              <a:ext uri="{FF2B5EF4-FFF2-40B4-BE49-F238E27FC236}">
                <a16:creationId xmlns:a16="http://schemas.microsoft.com/office/drawing/2014/main" id="{CAB70580-32DA-4FC8-AAD2-190AF522315F}"/>
              </a:ext>
            </a:extLst>
          </p:cNvPr>
          <p:cNvGrpSpPr/>
          <p:nvPr/>
        </p:nvGrpSpPr>
        <p:grpSpPr>
          <a:xfrm>
            <a:off x="299700" y="2517750"/>
            <a:ext cx="2281770" cy="2169450"/>
            <a:chOff x="399600" y="2214000"/>
            <a:chExt cx="3042360" cy="2892600"/>
          </a:xfrm>
        </p:grpSpPr>
        <p:pic>
          <p:nvPicPr>
            <p:cNvPr id="17" name="Picture 10_0">
              <a:extLst>
                <a:ext uri="{FF2B5EF4-FFF2-40B4-BE49-F238E27FC236}">
                  <a16:creationId xmlns:a16="http://schemas.microsoft.com/office/drawing/2014/main" id="{A7A645E7-6FC1-4F67-9679-182E06F70A67}"/>
                </a:ext>
              </a:extLst>
            </p:cNvPr>
            <p:cNvPicPr/>
            <p:nvPr/>
          </p:nvPicPr>
          <p:blipFill>
            <a:blip r:embed="rId6"/>
            <a:stretch/>
          </p:blipFill>
          <p:spPr>
            <a:xfrm>
              <a:off x="399600" y="2214000"/>
              <a:ext cx="3042360" cy="2892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18" name="CustomShape 2">
              <a:extLst>
                <a:ext uri="{FF2B5EF4-FFF2-40B4-BE49-F238E27FC236}">
                  <a16:creationId xmlns:a16="http://schemas.microsoft.com/office/drawing/2014/main" id="{A81DF3E0-2241-4765-A64F-C649DE5ED3FA}"/>
                </a:ext>
              </a:extLst>
            </p:cNvPr>
            <p:cNvSpPr/>
            <p:nvPr/>
          </p:nvSpPr>
          <p:spPr>
            <a:xfrm>
              <a:off x="1459080" y="3969720"/>
              <a:ext cx="861840" cy="36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44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9" name="CustomShape 3">
              <a:extLst>
                <a:ext uri="{FF2B5EF4-FFF2-40B4-BE49-F238E27FC236}">
                  <a16:creationId xmlns:a16="http://schemas.microsoft.com/office/drawing/2014/main" id="{72690FD0-CBEB-4D64-8FFE-0D27B638A4D4}"/>
                </a:ext>
              </a:extLst>
            </p:cNvPr>
            <p:cNvSpPr/>
            <p:nvPr/>
          </p:nvSpPr>
          <p:spPr>
            <a:xfrm>
              <a:off x="1459080" y="4272480"/>
              <a:ext cx="861840" cy="36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44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pic>
          <p:nvPicPr>
            <p:cNvPr id="20" name="Picture 6_3">
              <a:extLst>
                <a:ext uri="{FF2B5EF4-FFF2-40B4-BE49-F238E27FC236}">
                  <a16:creationId xmlns:a16="http://schemas.microsoft.com/office/drawing/2014/main" id="{30E9C610-E477-4741-A236-D0DD9CF00A4B}"/>
                </a:ext>
              </a:extLst>
            </p:cNvPr>
            <p:cNvPicPr/>
            <p:nvPr/>
          </p:nvPicPr>
          <p:blipFill>
            <a:blip r:embed="rId7"/>
            <a:stretch/>
          </p:blipFill>
          <p:spPr>
            <a:xfrm>
              <a:off x="2334240" y="3953160"/>
              <a:ext cx="298440" cy="282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21" name="CustomShape 4">
              <a:extLst>
                <a:ext uri="{FF2B5EF4-FFF2-40B4-BE49-F238E27FC236}">
                  <a16:creationId xmlns:a16="http://schemas.microsoft.com/office/drawing/2014/main" id="{0174F729-D25C-48C1-908B-9C3C9D345E55}"/>
                </a:ext>
              </a:extLst>
            </p:cNvPr>
            <p:cNvSpPr/>
            <p:nvPr/>
          </p:nvSpPr>
          <p:spPr>
            <a:xfrm>
              <a:off x="2449440" y="3630240"/>
              <a:ext cx="360" cy="3200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2" name="CustomShape 5">
              <a:extLst>
                <a:ext uri="{FF2B5EF4-FFF2-40B4-BE49-F238E27FC236}">
                  <a16:creationId xmlns:a16="http://schemas.microsoft.com/office/drawing/2014/main" id="{C40401BF-BAE3-4548-90D8-62D880EB45FA}"/>
                </a:ext>
              </a:extLst>
            </p:cNvPr>
            <p:cNvSpPr/>
            <p:nvPr/>
          </p:nvSpPr>
          <p:spPr>
            <a:xfrm flipV="1">
              <a:off x="2437560" y="4269600"/>
              <a:ext cx="360" cy="30240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23" name="Group 6">
              <a:extLst>
                <a:ext uri="{FF2B5EF4-FFF2-40B4-BE49-F238E27FC236}">
                  <a16:creationId xmlns:a16="http://schemas.microsoft.com/office/drawing/2014/main" id="{40153860-0A24-45AE-BB9C-40FDDD4FDD7C}"/>
                </a:ext>
              </a:extLst>
            </p:cNvPr>
            <p:cNvGrpSpPr/>
            <p:nvPr/>
          </p:nvGrpSpPr>
          <p:grpSpPr>
            <a:xfrm>
              <a:off x="625680" y="3600000"/>
              <a:ext cx="525600" cy="419400"/>
              <a:chOff x="625680" y="3600000"/>
              <a:chExt cx="525600" cy="419400"/>
            </a:xfrm>
          </p:grpSpPr>
          <p:grpSp>
            <p:nvGrpSpPr>
              <p:cNvPr id="24" name="Group 7">
                <a:extLst>
                  <a:ext uri="{FF2B5EF4-FFF2-40B4-BE49-F238E27FC236}">
                    <a16:creationId xmlns:a16="http://schemas.microsoft.com/office/drawing/2014/main" id="{CBE4A08C-F6DA-4F46-9ADA-3401F0EBC1C3}"/>
                  </a:ext>
                </a:extLst>
              </p:cNvPr>
              <p:cNvGrpSpPr/>
              <p:nvPr/>
            </p:nvGrpSpPr>
            <p:grpSpPr>
              <a:xfrm>
                <a:off x="792000" y="3672000"/>
                <a:ext cx="287280" cy="347400"/>
                <a:chOff x="792000" y="3672000"/>
                <a:chExt cx="287280" cy="347400"/>
              </a:xfrm>
            </p:grpSpPr>
            <p:sp>
              <p:nvSpPr>
                <p:cNvPr id="26" name="CustomShape 8">
                  <a:extLst>
                    <a:ext uri="{FF2B5EF4-FFF2-40B4-BE49-F238E27FC236}">
                      <a16:creationId xmlns:a16="http://schemas.microsoft.com/office/drawing/2014/main" id="{8C76FC88-A6B3-4CDC-BB27-ECAEB9DBD275}"/>
                    </a:ext>
                  </a:extLst>
                </p:cNvPr>
                <p:cNvSpPr/>
                <p:nvPr/>
              </p:nvSpPr>
              <p:spPr>
                <a:xfrm>
                  <a:off x="792000" y="3672000"/>
                  <a:ext cx="287280" cy="34740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solidFill>
                    <a:srgbClr val="FFFFFF"/>
                  </a:solidFill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</p:grpSp>
          <p:pic>
            <p:nvPicPr>
              <p:cNvPr id="25" name="Picture 17_6">
                <a:extLst>
                  <a:ext uri="{FF2B5EF4-FFF2-40B4-BE49-F238E27FC236}">
                    <a16:creationId xmlns:a16="http://schemas.microsoft.com/office/drawing/2014/main" id="{2B2E096E-077E-47D8-BD2A-DF316A1DD14D}"/>
                  </a:ext>
                </a:extLst>
              </p:cNvPr>
              <p:cNvPicPr/>
              <p:nvPr/>
            </p:nvPicPr>
            <p:blipFill>
              <a:blip r:embed="rId8"/>
              <a:stretch/>
            </p:blipFill>
            <p:spPr>
              <a:xfrm>
                <a:off x="625680" y="3600000"/>
                <a:ext cx="525600" cy="410760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27" name="CustomShape 1">
            <a:extLst>
              <a:ext uri="{FF2B5EF4-FFF2-40B4-BE49-F238E27FC236}">
                <a16:creationId xmlns:a16="http://schemas.microsoft.com/office/drawing/2014/main" id="{8BEF1032-EF4B-4C09-8984-9D6C937F8D89}"/>
              </a:ext>
            </a:extLst>
          </p:cNvPr>
          <p:cNvSpPr/>
          <p:nvPr/>
        </p:nvSpPr>
        <p:spPr>
          <a:xfrm>
            <a:off x="628560" y="956340"/>
            <a:ext cx="7886160" cy="8148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3300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3300" spc="-1" dirty="0">
              <a:latin typeface="Arial"/>
            </a:endParaRPr>
          </a:p>
        </p:txBody>
      </p:sp>
      <p:sp>
        <p:nvSpPr>
          <p:cNvPr id="2" name="Título 3">
            <a:extLst>
              <a:ext uri="{FF2B5EF4-FFF2-40B4-BE49-F238E27FC236}">
                <a16:creationId xmlns:a16="http://schemas.microsoft.com/office/drawing/2014/main" id="{675E5FBA-289B-8721-2D7E-C4C066B97B6D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>
                <a:solidFill>
                  <a:srgbClr val="002060"/>
                </a:solidFill>
              </a:rPr>
              <a:t>Fuerza magnética sobre un elemento conductor de corriente.</a:t>
            </a:r>
            <a:endParaRPr lang="es-CL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1" name="Picture 10"/>
          <p:cNvPicPr/>
          <p:nvPr/>
        </p:nvPicPr>
        <p:blipFill>
          <a:blip r:embed="rId2"/>
          <a:stretch/>
        </p:blipFill>
        <p:spPr>
          <a:xfrm>
            <a:off x="299700" y="2517750"/>
            <a:ext cx="2283120" cy="2171070"/>
          </a:xfrm>
          <a:prstGeom prst="rect">
            <a:avLst/>
          </a:prstGeom>
          <a:ln>
            <a:noFill/>
          </a:ln>
        </p:spPr>
      </p:pic>
      <p:sp>
        <p:nvSpPr>
          <p:cNvPr id="402" name="CustomShape 2"/>
          <p:cNvSpPr/>
          <p:nvPr/>
        </p:nvSpPr>
        <p:spPr>
          <a:xfrm>
            <a:off x="1094310" y="3834540"/>
            <a:ext cx="648000" cy="27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844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03" name="CustomShape 3"/>
          <p:cNvSpPr/>
          <p:nvPr/>
        </p:nvSpPr>
        <p:spPr>
          <a:xfrm>
            <a:off x="1094310" y="4061610"/>
            <a:ext cx="648000" cy="27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844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04" name="Picture 6"/>
          <p:cNvPicPr/>
          <p:nvPr/>
        </p:nvPicPr>
        <p:blipFill>
          <a:blip r:embed="rId3"/>
          <a:stretch/>
        </p:blipFill>
        <p:spPr>
          <a:xfrm>
            <a:off x="1750680" y="3822120"/>
            <a:ext cx="225450" cy="213570"/>
          </a:xfrm>
          <a:prstGeom prst="rect">
            <a:avLst/>
          </a:prstGeom>
          <a:ln>
            <a:noFill/>
          </a:ln>
        </p:spPr>
      </p:pic>
      <p:sp>
        <p:nvSpPr>
          <p:cNvPr id="405" name="CustomShape 4"/>
          <p:cNvSpPr/>
          <p:nvPr/>
        </p:nvSpPr>
        <p:spPr>
          <a:xfrm>
            <a:off x="1837080" y="3579930"/>
            <a:ext cx="270" cy="24165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06" name="CustomShape 5"/>
          <p:cNvSpPr/>
          <p:nvPr/>
        </p:nvSpPr>
        <p:spPr>
          <a:xfrm flipV="1">
            <a:off x="1828170" y="4061070"/>
            <a:ext cx="270" cy="2284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07" name="Picture 14"/>
          <p:cNvPicPr/>
          <p:nvPr/>
        </p:nvPicPr>
        <p:blipFill>
          <a:blip r:embed="rId4"/>
          <a:stretch/>
        </p:blipFill>
        <p:spPr>
          <a:xfrm>
            <a:off x="3246750" y="2796930"/>
            <a:ext cx="2104380" cy="409050"/>
          </a:xfrm>
          <a:prstGeom prst="rect">
            <a:avLst/>
          </a:prstGeom>
          <a:ln>
            <a:noFill/>
          </a:ln>
        </p:spPr>
      </p:pic>
      <p:pic>
        <p:nvPicPr>
          <p:cNvPr id="408" name="Picture 15"/>
          <p:cNvPicPr/>
          <p:nvPr/>
        </p:nvPicPr>
        <p:blipFill>
          <a:blip r:embed="rId5"/>
          <a:stretch/>
        </p:blipFill>
        <p:spPr>
          <a:xfrm>
            <a:off x="3425490" y="2079540"/>
            <a:ext cx="1856790" cy="437670"/>
          </a:xfrm>
          <a:prstGeom prst="rect">
            <a:avLst/>
          </a:prstGeom>
          <a:ln>
            <a:noFill/>
          </a:ln>
        </p:spPr>
      </p:pic>
      <p:pic>
        <p:nvPicPr>
          <p:cNvPr id="409" name="Picture 17"/>
          <p:cNvPicPr/>
          <p:nvPr/>
        </p:nvPicPr>
        <p:blipFill>
          <a:blip r:embed="rId6"/>
          <a:stretch/>
        </p:blipFill>
        <p:spPr>
          <a:xfrm>
            <a:off x="471960" y="3576150"/>
            <a:ext cx="395820" cy="30969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410" name="Picture 2"/>
          <p:cNvPicPr/>
          <p:nvPr/>
        </p:nvPicPr>
        <p:blipFill>
          <a:blip r:embed="rId7"/>
          <a:stretch/>
        </p:blipFill>
        <p:spPr>
          <a:xfrm>
            <a:off x="3266460" y="3226500"/>
            <a:ext cx="2304450" cy="809190"/>
          </a:xfrm>
          <a:prstGeom prst="rect">
            <a:avLst/>
          </a:prstGeom>
          <a:ln>
            <a:noFill/>
          </a:ln>
        </p:spPr>
      </p:pic>
      <p:pic>
        <p:nvPicPr>
          <p:cNvPr id="411" name="Picture 13"/>
          <p:cNvPicPr/>
          <p:nvPr/>
        </p:nvPicPr>
        <p:blipFill>
          <a:blip r:embed="rId8"/>
          <a:stretch/>
        </p:blipFill>
        <p:spPr>
          <a:xfrm>
            <a:off x="3266460" y="4176090"/>
            <a:ext cx="2295000" cy="713880"/>
          </a:xfrm>
          <a:prstGeom prst="rect">
            <a:avLst/>
          </a:prstGeom>
          <a:ln>
            <a:noFill/>
          </a:ln>
        </p:spPr>
      </p:pic>
      <p:pic>
        <p:nvPicPr>
          <p:cNvPr id="412" name="Picture 16"/>
          <p:cNvPicPr/>
          <p:nvPr/>
        </p:nvPicPr>
        <p:blipFill>
          <a:blip r:embed="rId9"/>
          <a:stretch/>
        </p:blipFill>
        <p:spPr>
          <a:xfrm>
            <a:off x="3330180" y="5041440"/>
            <a:ext cx="2047410" cy="342360"/>
          </a:xfrm>
          <a:prstGeom prst="rect">
            <a:avLst/>
          </a:prstGeom>
          <a:ln>
            <a:noFill/>
          </a:ln>
        </p:spPr>
      </p:pic>
      <p:sp>
        <p:nvSpPr>
          <p:cNvPr id="15" name="CustomShape 1">
            <a:extLst>
              <a:ext uri="{FF2B5EF4-FFF2-40B4-BE49-F238E27FC236}">
                <a16:creationId xmlns:a16="http://schemas.microsoft.com/office/drawing/2014/main" id="{902BC438-77D6-41E2-A65C-DCA932289A7E}"/>
              </a:ext>
            </a:extLst>
          </p:cNvPr>
          <p:cNvSpPr/>
          <p:nvPr/>
        </p:nvSpPr>
        <p:spPr>
          <a:xfrm>
            <a:off x="628560" y="956340"/>
            <a:ext cx="7886160" cy="8148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3300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3300" spc="-1" dirty="0">
              <a:latin typeface="Arial"/>
            </a:endParaRP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50303EED-AE3D-45A4-96C9-5DE90D683624}"/>
              </a:ext>
            </a:extLst>
          </p:cNvPr>
          <p:cNvCxnSpPr/>
          <p:nvPr/>
        </p:nvCxnSpPr>
        <p:spPr>
          <a:xfrm flipH="1">
            <a:off x="5377590" y="4932833"/>
            <a:ext cx="219780" cy="705583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340836C1-4186-4131-92B6-409CFDF5DF95}"/>
                  </a:ext>
                </a:extLst>
              </p:cNvPr>
              <p:cNvSpPr txBox="1"/>
              <p:nvPr/>
            </p:nvSpPr>
            <p:spPr>
              <a:xfrm>
                <a:off x="5487480" y="4919525"/>
                <a:ext cx="572016" cy="84754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s-CL" sz="2100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s-MX" sz="2100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𝑑𝑙</m:t>
                          </m:r>
                        </m:e>
                      </m:nary>
                    </m:oMath>
                  </m:oMathPara>
                </a14:m>
                <a:endParaRPr lang="es-CL" sz="2100" dirty="0">
                  <a:solidFill>
                    <a:srgbClr val="0000FF"/>
                  </a:solidFill>
                </a:endParaRPr>
              </a:p>
            </p:txBody>
          </p:sp>
        </mc:Choice>
        <mc:Fallback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340836C1-4186-4131-92B6-409CFDF5DF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7480" y="4919525"/>
                <a:ext cx="572016" cy="847540"/>
              </a:xfrm>
              <a:prstGeom prst="rect">
                <a:avLst/>
              </a:prstGeom>
              <a:blipFill>
                <a:blip r:embed="rId10"/>
                <a:stretch>
                  <a:fillRect l="-191304" t="-152941" r="-104348" b="-21176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ítulo 3">
            <a:extLst>
              <a:ext uri="{FF2B5EF4-FFF2-40B4-BE49-F238E27FC236}">
                <a16:creationId xmlns:a16="http://schemas.microsoft.com/office/drawing/2014/main" id="{5C3C3DA5-7BDC-556A-C078-8ED98FC9C7BB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>
                <a:solidFill>
                  <a:srgbClr val="002060"/>
                </a:solidFill>
              </a:rPr>
              <a:t>Fuerza magnética sobre un elemento conductor de corriente.</a:t>
            </a:r>
            <a:endParaRPr lang="es-CL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" name="Picture 10"/>
          <p:cNvPicPr/>
          <p:nvPr/>
        </p:nvPicPr>
        <p:blipFill>
          <a:blip r:embed="rId2"/>
          <a:stretch/>
        </p:blipFill>
        <p:spPr>
          <a:xfrm>
            <a:off x="299700" y="2517750"/>
            <a:ext cx="2283120" cy="2171070"/>
          </a:xfrm>
          <a:prstGeom prst="rect">
            <a:avLst/>
          </a:prstGeom>
          <a:ln>
            <a:noFill/>
          </a:ln>
        </p:spPr>
      </p:pic>
      <p:sp>
        <p:nvSpPr>
          <p:cNvPr id="415" name="CustomShape 2"/>
          <p:cNvSpPr/>
          <p:nvPr/>
        </p:nvSpPr>
        <p:spPr>
          <a:xfrm>
            <a:off x="1094310" y="3834540"/>
            <a:ext cx="648000" cy="27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844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16" name="CustomShape 3"/>
          <p:cNvSpPr/>
          <p:nvPr/>
        </p:nvSpPr>
        <p:spPr>
          <a:xfrm>
            <a:off x="1094310" y="4061610"/>
            <a:ext cx="648000" cy="27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844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17" name="Picture 6"/>
          <p:cNvPicPr/>
          <p:nvPr/>
        </p:nvPicPr>
        <p:blipFill>
          <a:blip r:embed="rId3"/>
          <a:stretch/>
        </p:blipFill>
        <p:spPr>
          <a:xfrm>
            <a:off x="1750680" y="3822120"/>
            <a:ext cx="225450" cy="213570"/>
          </a:xfrm>
          <a:prstGeom prst="rect">
            <a:avLst/>
          </a:prstGeom>
          <a:ln>
            <a:noFill/>
          </a:ln>
        </p:spPr>
      </p:pic>
      <p:sp>
        <p:nvSpPr>
          <p:cNvPr id="418" name="CustomShape 4"/>
          <p:cNvSpPr/>
          <p:nvPr/>
        </p:nvSpPr>
        <p:spPr>
          <a:xfrm>
            <a:off x="1837080" y="3579930"/>
            <a:ext cx="270" cy="24165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19" name="CustomShape 5"/>
          <p:cNvSpPr/>
          <p:nvPr/>
        </p:nvSpPr>
        <p:spPr>
          <a:xfrm flipV="1">
            <a:off x="1828170" y="4061070"/>
            <a:ext cx="270" cy="2284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20" name="Picture 14"/>
          <p:cNvPicPr/>
          <p:nvPr/>
        </p:nvPicPr>
        <p:blipFill>
          <a:blip r:embed="rId4"/>
          <a:stretch/>
        </p:blipFill>
        <p:spPr>
          <a:xfrm>
            <a:off x="3246750" y="2796930"/>
            <a:ext cx="2104380" cy="409050"/>
          </a:xfrm>
          <a:prstGeom prst="rect">
            <a:avLst/>
          </a:prstGeom>
          <a:ln>
            <a:noFill/>
          </a:ln>
        </p:spPr>
      </p:pic>
      <p:pic>
        <p:nvPicPr>
          <p:cNvPr id="421" name="Picture 15"/>
          <p:cNvPicPr/>
          <p:nvPr/>
        </p:nvPicPr>
        <p:blipFill>
          <a:blip r:embed="rId5"/>
          <a:stretch/>
        </p:blipFill>
        <p:spPr>
          <a:xfrm>
            <a:off x="3425490" y="2079540"/>
            <a:ext cx="1856790" cy="437670"/>
          </a:xfrm>
          <a:prstGeom prst="rect">
            <a:avLst/>
          </a:prstGeom>
          <a:ln>
            <a:noFill/>
          </a:ln>
        </p:spPr>
      </p:pic>
      <p:pic>
        <p:nvPicPr>
          <p:cNvPr id="422" name="Picture 17"/>
          <p:cNvPicPr/>
          <p:nvPr/>
        </p:nvPicPr>
        <p:blipFill>
          <a:blip r:embed="rId6"/>
          <a:stretch/>
        </p:blipFill>
        <p:spPr>
          <a:xfrm>
            <a:off x="471960" y="3576150"/>
            <a:ext cx="395820" cy="30969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423" name="Picture 2"/>
          <p:cNvPicPr/>
          <p:nvPr/>
        </p:nvPicPr>
        <p:blipFill>
          <a:blip r:embed="rId7"/>
          <a:stretch/>
        </p:blipFill>
        <p:spPr>
          <a:xfrm>
            <a:off x="3266460" y="3226500"/>
            <a:ext cx="2304450" cy="809190"/>
          </a:xfrm>
          <a:prstGeom prst="rect">
            <a:avLst/>
          </a:prstGeom>
          <a:ln>
            <a:noFill/>
          </a:ln>
        </p:spPr>
      </p:pic>
      <p:pic>
        <p:nvPicPr>
          <p:cNvPr id="424" name="Picture 13"/>
          <p:cNvPicPr/>
          <p:nvPr/>
        </p:nvPicPr>
        <p:blipFill>
          <a:blip r:embed="rId8"/>
          <a:stretch/>
        </p:blipFill>
        <p:spPr>
          <a:xfrm>
            <a:off x="3266460" y="4176090"/>
            <a:ext cx="2295000" cy="713880"/>
          </a:xfrm>
          <a:prstGeom prst="rect">
            <a:avLst/>
          </a:prstGeom>
          <a:ln>
            <a:noFill/>
          </a:ln>
        </p:spPr>
      </p:pic>
      <p:pic>
        <p:nvPicPr>
          <p:cNvPr id="425" name="Picture 16"/>
          <p:cNvPicPr/>
          <p:nvPr/>
        </p:nvPicPr>
        <p:blipFill>
          <a:blip r:embed="rId9"/>
          <a:stretch/>
        </p:blipFill>
        <p:spPr>
          <a:xfrm>
            <a:off x="3330180" y="5041440"/>
            <a:ext cx="2047410" cy="342360"/>
          </a:xfrm>
          <a:prstGeom prst="rect">
            <a:avLst/>
          </a:prstGeom>
          <a:ln>
            <a:noFill/>
          </a:ln>
        </p:spPr>
      </p:pic>
      <p:pic>
        <p:nvPicPr>
          <p:cNvPr id="426" name="Picture 18"/>
          <p:cNvPicPr/>
          <p:nvPr/>
        </p:nvPicPr>
        <p:blipFill>
          <a:blip r:embed="rId10"/>
          <a:stretch/>
        </p:blipFill>
        <p:spPr>
          <a:xfrm>
            <a:off x="6329070" y="2105190"/>
            <a:ext cx="2266380" cy="761400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427" name="Group 6"/>
          <p:cNvGrpSpPr/>
          <p:nvPr/>
        </p:nvGrpSpPr>
        <p:grpSpPr>
          <a:xfrm>
            <a:off x="6348240" y="3320460"/>
            <a:ext cx="2228310" cy="1430460"/>
            <a:chOff x="8464320" y="3284280"/>
            <a:chExt cx="2971080" cy="1907280"/>
          </a:xfrm>
        </p:grpSpPr>
        <p:grpSp>
          <p:nvGrpSpPr>
            <p:cNvPr id="428" name="Group 7"/>
            <p:cNvGrpSpPr/>
            <p:nvPr/>
          </p:nvGrpSpPr>
          <p:grpSpPr>
            <a:xfrm>
              <a:off x="8464320" y="3284280"/>
              <a:ext cx="2971080" cy="1907280"/>
              <a:chOff x="8464320" y="3284280"/>
              <a:chExt cx="2971080" cy="1907280"/>
            </a:xfrm>
          </p:grpSpPr>
          <p:pic>
            <p:nvPicPr>
              <p:cNvPr id="429" name="Picture 12"/>
              <p:cNvPicPr/>
              <p:nvPr/>
            </p:nvPicPr>
            <p:blipFill>
              <a:blip r:embed="rId11"/>
              <a:stretch/>
            </p:blipFill>
            <p:spPr>
              <a:xfrm>
                <a:off x="8464320" y="3284280"/>
                <a:ext cx="2971080" cy="1907280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430" name="CustomShape 8"/>
              <p:cNvSpPr/>
              <p:nvPr/>
            </p:nvSpPr>
            <p:spPr>
              <a:xfrm flipH="1" flipV="1">
                <a:off x="9758880" y="3679560"/>
                <a:ext cx="380160" cy="289080"/>
              </a:xfrm>
              <a:prstGeom prst="rect">
                <a:avLst/>
              </a:prstGeom>
              <a:solidFill>
                <a:schemeClr val="bg1"/>
              </a:solidFill>
              <a:ln w="9360">
                <a:solidFill>
                  <a:schemeClr val="bg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</p:grpSp>
      <p:pic>
        <p:nvPicPr>
          <p:cNvPr id="431" name="Imagen 430"/>
          <p:cNvPicPr/>
          <p:nvPr/>
        </p:nvPicPr>
        <p:blipFill>
          <a:blip r:embed="rId12"/>
          <a:stretch/>
        </p:blipFill>
        <p:spPr>
          <a:xfrm>
            <a:off x="7315110" y="3591000"/>
            <a:ext cx="342630" cy="352080"/>
          </a:xfrm>
          <a:prstGeom prst="rect">
            <a:avLst/>
          </a:prstGeom>
          <a:ln>
            <a:noFill/>
          </a:ln>
        </p:spPr>
      </p:pic>
      <p:sp>
        <p:nvSpPr>
          <p:cNvPr id="21" name="CustomShape 1">
            <a:extLst>
              <a:ext uri="{FF2B5EF4-FFF2-40B4-BE49-F238E27FC236}">
                <a16:creationId xmlns:a16="http://schemas.microsoft.com/office/drawing/2014/main" id="{B294C50E-85AA-406C-AA82-CC51878F26A4}"/>
              </a:ext>
            </a:extLst>
          </p:cNvPr>
          <p:cNvSpPr/>
          <p:nvPr/>
        </p:nvSpPr>
        <p:spPr>
          <a:xfrm>
            <a:off x="628560" y="956340"/>
            <a:ext cx="7886160" cy="8148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3300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3300" spc="-1" dirty="0">
              <a:latin typeface="Arial"/>
            </a:endParaRPr>
          </a:p>
        </p:txBody>
      </p: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41FF0B1D-933E-4F34-853F-055BC376AB80}"/>
              </a:ext>
            </a:extLst>
          </p:cNvPr>
          <p:cNvCxnSpPr/>
          <p:nvPr/>
        </p:nvCxnSpPr>
        <p:spPr>
          <a:xfrm flipH="1">
            <a:off x="5377590" y="4932833"/>
            <a:ext cx="219780" cy="705583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D23886C6-85BA-402A-BCDF-B2C285FECE4C}"/>
                  </a:ext>
                </a:extLst>
              </p:cNvPr>
              <p:cNvSpPr txBox="1"/>
              <p:nvPr/>
            </p:nvSpPr>
            <p:spPr>
              <a:xfrm>
                <a:off x="5487480" y="4919525"/>
                <a:ext cx="572016" cy="84754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s-CL" sz="2100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s-MX" sz="2100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𝑑𝑙</m:t>
                          </m:r>
                        </m:e>
                      </m:nary>
                    </m:oMath>
                  </m:oMathPara>
                </a14:m>
                <a:endParaRPr lang="es-CL" sz="2100" dirty="0">
                  <a:solidFill>
                    <a:srgbClr val="0000FF"/>
                  </a:solidFill>
                </a:endParaRPr>
              </a:p>
            </p:txBody>
          </p:sp>
        </mc:Choice>
        <mc:Fallback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D23886C6-85BA-402A-BCDF-B2C285FECE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7480" y="4919525"/>
                <a:ext cx="572016" cy="847540"/>
              </a:xfrm>
              <a:prstGeom prst="rect">
                <a:avLst/>
              </a:prstGeom>
              <a:blipFill>
                <a:blip r:embed="rId13"/>
                <a:stretch>
                  <a:fillRect l="-191304" t="-152941" r="-104348" b="-21176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ítulo 3">
            <a:extLst>
              <a:ext uri="{FF2B5EF4-FFF2-40B4-BE49-F238E27FC236}">
                <a16:creationId xmlns:a16="http://schemas.microsoft.com/office/drawing/2014/main" id="{FBCD8FE4-00CA-149F-C319-08517B31FCB2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>
                <a:solidFill>
                  <a:srgbClr val="002060"/>
                </a:solidFill>
              </a:rPr>
              <a:t>Fuerza magnética sobre un elemento conductor de corriente.</a:t>
            </a:r>
            <a:endParaRPr lang="es-CL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CustomShape 2"/>
          <p:cNvSpPr/>
          <p:nvPr/>
        </p:nvSpPr>
        <p:spPr>
          <a:xfrm>
            <a:off x="184410" y="3497985"/>
            <a:ext cx="4152290" cy="34515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67500" tIns="33750" rIns="67500" bIns="33750">
            <a:spAutoFit/>
          </a:bodyPr>
          <a:lstStyle/>
          <a:p>
            <a:pPr marL="257175" indent="-257175">
              <a:buFont typeface="Wingdings" panose="05000000000000000000" pitchFamily="2" charset="2"/>
              <a:buChar char="ü"/>
            </a:pPr>
            <a:r>
              <a:rPr lang="es-CL" spc="-1" dirty="0">
                <a:solidFill>
                  <a:srgbClr val="000000"/>
                </a:solidFill>
                <a:latin typeface="Century"/>
                <a:ea typeface="DejaVu Sans"/>
              </a:rPr>
              <a:t>Si el campo magnético es uniforme:</a:t>
            </a:r>
            <a:endParaRPr lang="es-CL" spc="-1" dirty="0">
              <a:latin typeface="Arial"/>
            </a:endParaRPr>
          </a:p>
        </p:txBody>
      </p:sp>
      <p:pic>
        <p:nvPicPr>
          <p:cNvPr id="435" name="Picture 7"/>
          <p:cNvPicPr/>
          <p:nvPr/>
        </p:nvPicPr>
        <p:blipFill>
          <a:blip r:embed="rId2"/>
          <a:stretch/>
        </p:blipFill>
        <p:spPr>
          <a:xfrm>
            <a:off x="1183410" y="2099250"/>
            <a:ext cx="2266380" cy="7614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436" name="Picture 2"/>
          <p:cNvPicPr/>
          <p:nvPr/>
        </p:nvPicPr>
        <p:blipFill>
          <a:blip r:embed="rId3"/>
          <a:stretch/>
        </p:blipFill>
        <p:spPr>
          <a:xfrm>
            <a:off x="1355670" y="4011047"/>
            <a:ext cx="1809270" cy="342360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89AF20A6-51A9-41AC-9C57-0B0D60D08B82}"/>
              </a:ext>
            </a:extLst>
          </p:cNvPr>
          <p:cNvGrpSpPr/>
          <p:nvPr/>
        </p:nvGrpSpPr>
        <p:grpSpPr>
          <a:xfrm>
            <a:off x="4911030" y="2480220"/>
            <a:ext cx="2769930" cy="2171070"/>
            <a:chOff x="6548040" y="2163960"/>
            <a:chExt cx="3693240" cy="2894760"/>
          </a:xfrm>
        </p:grpSpPr>
        <p:pic>
          <p:nvPicPr>
            <p:cNvPr id="434" name="Picture 12"/>
            <p:cNvPicPr/>
            <p:nvPr/>
          </p:nvPicPr>
          <p:blipFill>
            <a:blip r:embed="rId4"/>
            <a:stretch/>
          </p:blipFill>
          <p:spPr>
            <a:xfrm>
              <a:off x="6548040" y="2163960"/>
              <a:ext cx="3693240" cy="28947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37" name="Imagen 436"/>
            <p:cNvPicPr/>
            <p:nvPr/>
          </p:nvPicPr>
          <p:blipFill>
            <a:blip r:embed="rId5"/>
            <a:stretch/>
          </p:blipFill>
          <p:spPr>
            <a:xfrm>
              <a:off x="6727929" y="3780000"/>
              <a:ext cx="380520" cy="393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</p:grpSp>
      <p:sp>
        <p:nvSpPr>
          <p:cNvPr id="9" name="CustomShape 1">
            <a:extLst>
              <a:ext uri="{FF2B5EF4-FFF2-40B4-BE49-F238E27FC236}">
                <a16:creationId xmlns:a16="http://schemas.microsoft.com/office/drawing/2014/main" id="{6891D3CE-67B9-42F7-9445-ED6DC9ABC0B7}"/>
              </a:ext>
            </a:extLst>
          </p:cNvPr>
          <p:cNvSpPr/>
          <p:nvPr/>
        </p:nvSpPr>
        <p:spPr>
          <a:xfrm>
            <a:off x="628560" y="956340"/>
            <a:ext cx="7886160" cy="8148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3300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3300" spc="-1" dirty="0">
              <a:latin typeface="Arial"/>
            </a:endParaRPr>
          </a:p>
        </p:txBody>
      </p:sp>
      <p:sp>
        <p:nvSpPr>
          <p:cNvPr id="3" name="Título 3">
            <a:extLst>
              <a:ext uri="{FF2B5EF4-FFF2-40B4-BE49-F238E27FC236}">
                <a16:creationId xmlns:a16="http://schemas.microsoft.com/office/drawing/2014/main" id="{6114F4A1-A9C6-16BF-35C6-C9C893AD2BA8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>
                <a:solidFill>
                  <a:srgbClr val="002060"/>
                </a:solidFill>
              </a:rPr>
              <a:t>Fuerza magnética sobre un elemento conductor de corriente.</a:t>
            </a:r>
            <a:endParaRPr lang="es-CL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CustomShape 2"/>
          <p:cNvSpPr/>
          <p:nvPr/>
        </p:nvSpPr>
        <p:spPr>
          <a:xfrm>
            <a:off x="185418" y="3492295"/>
            <a:ext cx="4152290" cy="145315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67500" tIns="33750" rIns="67500" bIns="33750">
            <a:spAutoFit/>
          </a:bodyPr>
          <a:lstStyle/>
          <a:p>
            <a:pPr marL="257175" indent="-257175">
              <a:buFont typeface="Wingdings" panose="05000000000000000000" pitchFamily="2" charset="2"/>
              <a:buChar char="ü"/>
            </a:pPr>
            <a:r>
              <a:rPr lang="es-CL" spc="-1" dirty="0">
                <a:solidFill>
                  <a:srgbClr val="000000"/>
                </a:solidFill>
                <a:latin typeface="Century"/>
                <a:ea typeface="DejaVu Sans"/>
              </a:rPr>
              <a:t>Si el campo magnético es uniforme:</a:t>
            </a:r>
            <a:endParaRPr lang="es-CL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es-CL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es-CL" spc="-1" dirty="0">
              <a:latin typeface="Arial"/>
            </a:endParaRPr>
          </a:p>
          <a:p>
            <a:pPr marL="257175" indent="-257175">
              <a:buFont typeface="Wingdings" panose="05000000000000000000" pitchFamily="2" charset="2"/>
              <a:buChar char="ü"/>
            </a:pPr>
            <a:endParaRPr lang="es-CL" spc="-1" dirty="0">
              <a:latin typeface="Arial"/>
            </a:endParaRPr>
          </a:p>
          <a:p>
            <a:pPr marL="257175" indent="-257175">
              <a:buFont typeface="Wingdings" panose="05000000000000000000" pitchFamily="2" charset="2"/>
              <a:buChar char="ü"/>
            </a:pPr>
            <a:r>
              <a:rPr lang="es-CL" spc="-1" dirty="0">
                <a:solidFill>
                  <a:srgbClr val="000000"/>
                </a:solidFill>
                <a:latin typeface="Century"/>
                <a:ea typeface="DejaVu Sans"/>
              </a:rPr>
              <a:t>En un circuito cerrado: </a:t>
            </a:r>
            <a:endParaRPr lang="es-CL" spc="-1" dirty="0">
              <a:latin typeface="Arial"/>
            </a:endParaRPr>
          </a:p>
        </p:txBody>
      </p:sp>
      <p:pic>
        <p:nvPicPr>
          <p:cNvPr id="441" name="Picture 7_1"/>
          <p:cNvPicPr/>
          <p:nvPr/>
        </p:nvPicPr>
        <p:blipFill>
          <a:blip r:embed="rId2"/>
          <a:stretch/>
        </p:blipFill>
        <p:spPr>
          <a:xfrm>
            <a:off x="1183410" y="2099250"/>
            <a:ext cx="2266380" cy="761400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10" name="Grupo 9">
            <a:extLst>
              <a:ext uri="{FF2B5EF4-FFF2-40B4-BE49-F238E27FC236}">
                <a16:creationId xmlns:a16="http://schemas.microsoft.com/office/drawing/2014/main" id="{5303393F-159A-4DD3-B1A9-F9107FF0A00E}"/>
              </a:ext>
            </a:extLst>
          </p:cNvPr>
          <p:cNvGrpSpPr/>
          <p:nvPr/>
        </p:nvGrpSpPr>
        <p:grpSpPr>
          <a:xfrm>
            <a:off x="4911030" y="2480220"/>
            <a:ext cx="2769930" cy="2171070"/>
            <a:chOff x="6548040" y="2163960"/>
            <a:chExt cx="3693240" cy="2894760"/>
          </a:xfrm>
        </p:grpSpPr>
        <p:pic>
          <p:nvPicPr>
            <p:cNvPr id="11" name="Picture 12">
              <a:extLst>
                <a:ext uri="{FF2B5EF4-FFF2-40B4-BE49-F238E27FC236}">
                  <a16:creationId xmlns:a16="http://schemas.microsoft.com/office/drawing/2014/main" id="{B8BAD9B1-031D-42BD-9E5D-97D56339BBC6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6548040" y="2163960"/>
              <a:ext cx="3693240" cy="28947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EB120E5D-33DF-400A-9EF5-CA6F74E980DB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6727929" y="3780000"/>
              <a:ext cx="380520" cy="393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</p:grpSp>
      <p:sp>
        <p:nvSpPr>
          <p:cNvPr id="13" name="CustomShape 1">
            <a:extLst>
              <a:ext uri="{FF2B5EF4-FFF2-40B4-BE49-F238E27FC236}">
                <a16:creationId xmlns:a16="http://schemas.microsoft.com/office/drawing/2014/main" id="{541EA329-6AF6-4A46-B0AD-82655F183C05}"/>
              </a:ext>
            </a:extLst>
          </p:cNvPr>
          <p:cNvSpPr/>
          <p:nvPr/>
        </p:nvSpPr>
        <p:spPr>
          <a:xfrm>
            <a:off x="628560" y="956340"/>
            <a:ext cx="7886160" cy="8148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3300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3300" spc="-1" dirty="0">
              <a:latin typeface="Arial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28AA40E5-DE43-4015-AD5B-7582E9A688FE}"/>
              </a:ext>
            </a:extLst>
          </p:cNvPr>
          <p:cNvPicPr/>
          <p:nvPr/>
        </p:nvPicPr>
        <p:blipFill>
          <a:blip r:embed="rId5"/>
          <a:stretch/>
        </p:blipFill>
        <p:spPr>
          <a:xfrm>
            <a:off x="1355670" y="4011047"/>
            <a:ext cx="1809270" cy="342360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E4477E95-22E0-4DA4-8A69-C7B1D1935C88}"/>
              </a:ext>
            </a:extLst>
          </p:cNvPr>
          <p:cNvGrpSpPr/>
          <p:nvPr/>
        </p:nvGrpSpPr>
        <p:grpSpPr>
          <a:xfrm>
            <a:off x="817560" y="5032260"/>
            <a:ext cx="2885490" cy="761400"/>
            <a:chOff x="1090080" y="5566680"/>
            <a:chExt cx="3847320" cy="1015200"/>
          </a:xfrm>
        </p:grpSpPr>
        <p:pic>
          <p:nvPicPr>
            <p:cNvPr id="443" name="Picture 8_1"/>
            <p:cNvPicPr/>
            <p:nvPr/>
          </p:nvPicPr>
          <p:blipFill>
            <a:blip r:embed="rId6"/>
            <a:stretch/>
          </p:blipFill>
          <p:spPr>
            <a:xfrm>
              <a:off x="1090080" y="5566680"/>
              <a:ext cx="3847320" cy="1015200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</p:pic>
        <p:sp>
          <p:nvSpPr>
            <p:cNvPr id="444" name="CustomShape 3"/>
            <p:cNvSpPr/>
            <p:nvPr/>
          </p:nvSpPr>
          <p:spPr>
            <a:xfrm>
              <a:off x="2101320" y="5891040"/>
              <a:ext cx="359280" cy="36648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cxnSp>
          <p:nvCxnSpPr>
            <p:cNvPr id="3" name="Conector recto de flecha 2">
              <a:extLst>
                <a:ext uri="{FF2B5EF4-FFF2-40B4-BE49-F238E27FC236}">
                  <a16:creationId xmlns:a16="http://schemas.microsoft.com/office/drawing/2014/main" id="{1BA047B0-1337-4D7C-BB67-E7133F820102}"/>
                </a:ext>
              </a:extLst>
            </p:cNvPr>
            <p:cNvCxnSpPr/>
            <p:nvPr/>
          </p:nvCxnSpPr>
          <p:spPr>
            <a:xfrm>
              <a:off x="4682423" y="5811716"/>
              <a:ext cx="254977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ítulo 3">
            <a:extLst>
              <a:ext uri="{FF2B5EF4-FFF2-40B4-BE49-F238E27FC236}">
                <a16:creationId xmlns:a16="http://schemas.microsoft.com/office/drawing/2014/main" id="{B59768B0-42E6-F21A-CB10-238267257FF4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 dirty="0">
                <a:solidFill>
                  <a:srgbClr val="002060"/>
                </a:solidFill>
              </a:rPr>
              <a:t>Fuerza magnética sobre un elemento conductor de corriente.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CustomShape 1"/>
          <p:cNvSpPr/>
          <p:nvPr/>
        </p:nvSpPr>
        <p:spPr>
          <a:xfrm>
            <a:off x="0" y="949860"/>
            <a:ext cx="9144000" cy="8148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2700" spc="-1" dirty="0">
                <a:solidFill>
                  <a:srgbClr val="FFFFFF"/>
                </a:solidFill>
                <a:latin typeface="Century"/>
                <a:ea typeface="DejaVu Sans"/>
              </a:rPr>
              <a:t>Ejercicio colaborativo: Fuerza sobre un </a:t>
            </a:r>
            <a:r>
              <a:rPr lang="es-CL" sz="2700" spc="-1" dirty="0" err="1">
                <a:solidFill>
                  <a:srgbClr val="FFFFFF"/>
                </a:solidFill>
                <a:latin typeface="Century"/>
                <a:ea typeface="DejaVu Sans"/>
              </a:rPr>
              <a:t>loop</a:t>
            </a:r>
            <a:r>
              <a:rPr lang="es-CL" sz="2700" spc="-1" dirty="0">
                <a:solidFill>
                  <a:srgbClr val="FFFFFF"/>
                </a:solidFill>
                <a:latin typeface="Century"/>
                <a:ea typeface="DejaVu Sans"/>
              </a:rPr>
              <a:t> rectangular</a:t>
            </a:r>
            <a:endParaRPr lang="es-CL" sz="2700" spc="-1" dirty="0">
              <a:latin typeface="Arial"/>
            </a:endParaRPr>
          </a:p>
        </p:txBody>
      </p:sp>
      <p:grpSp>
        <p:nvGrpSpPr>
          <p:cNvPr id="14" name="Group 3">
            <a:extLst>
              <a:ext uri="{FF2B5EF4-FFF2-40B4-BE49-F238E27FC236}">
                <a16:creationId xmlns:a16="http://schemas.microsoft.com/office/drawing/2014/main" id="{7860371E-5995-4455-A5E0-B004944C58B8}"/>
              </a:ext>
            </a:extLst>
          </p:cNvPr>
          <p:cNvGrpSpPr/>
          <p:nvPr/>
        </p:nvGrpSpPr>
        <p:grpSpPr>
          <a:xfrm>
            <a:off x="8094990" y="1909924"/>
            <a:ext cx="914010" cy="977228"/>
            <a:chOff x="10485595" y="1896120"/>
            <a:chExt cx="1218681" cy="1302970"/>
          </a:xfrm>
        </p:grpSpPr>
        <p:sp>
          <p:nvSpPr>
            <p:cNvPr id="15" name="CustomShape 4">
              <a:extLst>
                <a:ext uri="{FF2B5EF4-FFF2-40B4-BE49-F238E27FC236}">
                  <a16:creationId xmlns:a16="http://schemas.microsoft.com/office/drawing/2014/main" id="{761D9A99-4463-4ABC-A605-56478E2FF5A6}"/>
                </a:ext>
              </a:extLst>
            </p:cNvPr>
            <p:cNvSpPr/>
            <p:nvPr/>
          </p:nvSpPr>
          <p:spPr>
            <a:xfrm flipV="1">
              <a:off x="10900080" y="2017080"/>
              <a:ext cx="360" cy="75528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round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6" name="CustomShape 5">
              <a:extLst>
                <a:ext uri="{FF2B5EF4-FFF2-40B4-BE49-F238E27FC236}">
                  <a16:creationId xmlns:a16="http://schemas.microsoft.com/office/drawing/2014/main" id="{4E307DC0-23BC-46DC-A0C3-51C235DCF679}"/>
                </a:ext>
              </a:extLst>
            </p:cNvPr>
            <p:cNvSpPr/>
            <p:nvPr/>
          </p:nvSpPr>
          <p:spPr>
            <a:xfrm rot="5400000" flipV="1">
              <a:off x="11266200" y="2400840"/>
              <a:ext cx="360" cy="71928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round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grpSp>
          <p:nvGrpSpPr>
            <p:cNvPr id="17" name="Group 6">
              <a:extLst>
                <a:ext uri="{FF2B5EF4-FFF2-40B4-BE49-F238E27FC236}">
                  <a16:creationId xmlns:a16="http://schemas.microsoft.com/office/drawing/2014/main" id="{36A26EDB-A3E6-4B4F-A727-5C0DCD77EE80}"/>
                </a:ext>
              </a:extLst>
            </p:cNvPr>
            <p:cNvGrpSpPr/>
            <p:nvPr/>
          </p:nvGrpSpPr>
          <p:grpSpPr>
            <a:xfrm>
              <a:off x="10763100" y="2607585"/>
              <a:ext cx="287280" cy="287280"/>
              <a:chOff x="10763100" y="2607585"/>
              <a:chExt cx="287280" cy="287280"/>
            </a:xfrm>
          </p:grpSpPr>
          <p:sp>
            <p:nvSpPr>
              <p:cNvPr id="21" name="CustomShape 7">
                <a:extLst>
                  <a:ext uri="{FF2B5EF4-FFF2-40B4-BE49-F238E27FC236}">
                    <a16:creationId xmlns:a16="http://schemas.microsoft.com/office/drawing/2014/main" id="{F4EB66BB-F0CA-40E1-A756-72BF74EF2329}"/>
                  </a:ext>
                </a:extLst>
              </p:cNvPr>
              <p:cNvSpPr/>
              <p:nvPr/>
            </p:nvSpPr>
            <p:spPr>
              <a:xfrm>
                <a:off x="10763100" y="2607585"/>
                <a:ext cx="287280" cy="287280"/>
              </a:xfrm>
              <a:prstGeom prst="ellipse">
                <a:avLst/>
              </a:prstGeom>
              <a:solidFill>
                <a:schemeClr val="bg1"/>
              </a:solidFill>
              <a:ln w="381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  <p:sp>
            <p:nvSpPr>
              <p:cNvPr id="22" name="CustomShape 8">
                <a:extLst>
                  <a:ext uri="{FF2B5EF4-FFF2-40B4-BE49-F238E27FC236}">
                    <a16:creationId xmlns:a16="http://schemas.microsoft.com/office/drawing/2014/main" id="{383B2B85-014B-47DA-A893-2E94993FC2E1}"/>
                  </a:ext>
                </a:extLst>
              </p:cNvPr>
              <p:cNvSpPr/>
              <p:nvPr/>
            </p:nvSpPr>
            <p:spPr>
              <a:xfrm>
                <a:off x="10859040" y="2700305"/>
                <a:ext cx="95400" cy="95400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  <p:sp>
          <p:nvSpPr>
            <p:cNvPr id="18" name="CustomShape 9">
              <a:extLst>
                <a:ext uri="{FF2B5EF4-FFF2-40B4-BE49-F238E27FC236}">
                  <a16:creationId xmlns:a16="http://schemas.microsoft.com/office/drawing/2014/main" id="{D575E338-ADDE-422B-B14A-7F701FD15537}"/>
                </a:ext>
              </a:extLst>
            </p:cNvPr>
            <p:cNvSpPr/>
            <p:nvPr/>
          </p:nvSpPr>
          <p:spPr>
            <a:xfrm>
              <a:off x="11368801" y="2738880"/>
              <a:ext cx="335475" cy="46021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67500" tIns="33750" rIns="67500" bIns="33750">
              <a:spAutoFit/>
            </a:bodyPr>
            <a:lstStyle/>
            <a:p>
              <a:pPr defTabSz="685800">
                <a:defRPr/>
              </a:pPr>
              <a:r>
                <a:rPr lang="en-US" b="1" spc="-1">
                  <a:solidFill>
                    <a:srgbClr val="000000"/>
                  </a:solidFill>
                  <a:latin typeface="Book Antiqua"/>
                  <a:ea typeface="DejaVu Sans"/>
                </a:rPr>
                <a:t>x</a:t>
              </a:r>
              <a:endParaRPr lang="es-CL" spc="-1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9" name="CustomShape 10">
              <a:extLst>
                <a:ext uri="{FF2B5EF4-FFF2-40B4-BE49-F238E27FC236}">
                  <a16:creationId xmlns:a16="http://schemas.microsoft.com/office/drawing/2014/main" id="{7F29E5BC-8AEE-441A-A9C9-643ED5C36F14}"/>
                </a:ext>
              </a:extLst>
            </p:cNvPr>
            <p:cNvSpPr/>
            <p:nvPr/>
          </p:nvSpPr>
          <p:spPr>
            <a:xfrm>
              <a:off x="10486080" y="1896120"/>
              <a:ext cx="352574" cy="46021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67500" tIns="33750" rIns="67500" bIns="33750">
              <a:spAutoFit/>
            </a:bodyPr>
            <a:lstStyle/>
            <a:p>
              <a:pPr defTabSz="685800">
                <a:defRPr/>
              </a:pPr>
              <a:r>
                <a:rPr lang="en-US" b="1" spc="-1">
                  <a:solidFill>
                    <a:srgbClr val="000000"/>
                  </a:solidFill>
                  <a:latin typeface="Book Antiqua"/>
                  <a:ea typeface="DejaVu Sans"/>
                </a:rPr>
                <a:t>y</a:t>
              </a:r>
              <a:endParaRPr lang="es-CL" spc="-1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20" name="CustomShape 11">
              <a:extLst>
                <a:ext uri="{FF2B5EF4-FFF2-40B4-BE49-F238E27FC236}">
                  <a16:creationId xmlns:a16="http://schemas.microsoft.com/office/drawing/2014/main" id="{427C5436-E1ED-4FE1-A922-A2B5C5CBE93F}"/>
                </a:ext>
              </a:extLst>
            </p:cNvPr>
            <p:cNvSpPr/>
            <p:nvPr/>
          </p:nvSpPr>
          <p:spPr>
            <a:xfrm>
              <a:off x="10485595" y="2607585"/>
              <a:ext cx="335475" cy="46021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67500" tIns="33750" rIns="67500" bIns="33750">
              <a:spAutoFit/>
            </a:bodyPr>
            <a:lstStyle/>
            <a:p>
              <a:pPr defTabSz="685800">
                <a:defRPr/>
              </a:pPr>
              <a:r>
                <a:rPr lang="en-US" b="1" spc="-1" dirty="0">
                  <a:solidFill>
                    <a:srgbClr val="000000"/>
                  </a:solidFill>
                  <a:latin typeface="Book Antiqua"/>
                  <a:ea typeface="DejaVu Sans"/>
                </a:rPr>
                <a:t>z</a:t>
              </a:r>
              <a:endParaRPr lang="es-CL" spc="-1" dirty="0">
                <a:solidFill>
                  <a:prstClr val="black"/>
                </a:solidFill>
                <a:latin typeface="Arial"/>
              </a:endParaRPr>
            </a:p>
          </p:txBody>
        </p:sp>
      </p:grpSp>
      <p:pic>
        <p:nvPicPr>
          <p:cNvPr id="24" name="Imagen 1">
            <a:extLst>
              <a:ext uri="{FF2B5EF4-FFF2-40B4-BE49-F238E27FC236}">
                <a16:creationId xmlns:a16="http://schemas.microsoft.com/office/drawing/2014/main" id="{DEC8700D-B7E2-460E-87D5-E845587D1266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5738019" y="2935043"/>
            <a:ext cx="2991600" cy="2856870"/>
          </a:xfrm>
          <a:prstGeom prst="rect">
            <a:avLst/>
          </a:prstGeom>
          <a:ln>
            <a:noFill/>
          </a:ln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0A1B2D35-A2BA-4D29-91F7-2AD2B737186B}"/>
              </a:ext>
            </a:extLst>
          </p:cNvPr>
          <p:cNvSpPr txBox="1"/>
          <p:nvPr/>
        </p:nvSpPr>
        <p:spPr>
          <a:xfrm>
            <a:off x="5046455" y="5784171"/>
            <a:ext cx="4040396" cy="2308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defTabSz="685800">
              <a:defRPr/>
            </a:pPr>
            <a:r>
              <a:rPr lang="en-US" sz="900" b="1" dirty="0" err="1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Agradecimientos</a:t>
            </a:r>
            <a:r>
              <a:rPr lang="en-US" sz="900" b="1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9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Sears, </a:t>
            </a:r>
            <a:r>
              <a:rPr lang="en-US" sz="900" dirty="0" err="1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Zemansky</a:t>
            </a:r>
            <a:r>
              <a:rPr lang="en-US" sz="9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Young y Freedman, “</a:t>
            </a:r>
            <a:r>
              <a:rPr lang="en-US" sz="900" dirty="0" err="1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Física</a:t>
            </a:r>
            <a:r>
              <a:rPr lang="en-US" sz="9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CL" sz="9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Universitaria”, Vol. II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B15AC211-061C-4502-BC40-377E4138A211}"/>
              </a:ext>
            </a:extLst>
          </p:cNvPr>
          <p:cNvSpPr txBox="1"/>
          <p:nvPr/>
        </p:nvSpPr>
        <p:spPr>
          <a:xfrm>
            <a:off x="7007655" y="2733235"/>
            <a:ext cx="119209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85800">
              <a:defRPr/>
            </a:pPr>
            <a:r>
              <a:rPr lang="es-CL" sz="1200" b="1" i="1" spc="-1" dirty="0">
                <a:solidFill>
                  <a:srgbClr val="000000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vista lateral:</a:t>
            </a:r>
            <a:endParaRPr lang="es-CL" sz="12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CustomShape 2">
            <a:extLst>
              <a:ext uri="{FF2B5EF4-FFF2-40B4-BE49-F238E27FC236}">
                <a16:creationId xmlns:a16="http://schemas.microsoft.com/office/drawing/2014/main" id="{FEEB2FB2-5F06-524E-F389-DA7744294657}"/>
              </a:ext>
            </a:extLst>
          </p:cNvPr>
          <p:cNvSpPr/>
          <p:nvPr/>
        </p:nvSpPr>
        <p:spPr>
          <a:xfrm>
            <a:off x="104452" y="1796045"/>
            <a:ext cx="6581759" cy="131465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67500" tIns="33750" rIns="67500" bIns="33750">
            <a:spAutoFit/>
          </a:bodyPr>
          <a:lstStyle/>
          <a:p>
            <a:pPr algn="just" defTabSz="685800">
              <a:defRPr/>
            </a:pPr>
            <a:r>
              <a:rPr lang="es-CL" sz="1350" spc="-1" dirty="0">
                <a:solidFill>
                  <a:srgbClr val="000000"/>
                </a:solidFill>
                <a:latin typeface="Century"/>
                <a:ea typeface="DejaVu Sans"/>
              </a:rPr>
              <a:t>Un </a:t>
            </a:r>
            <a:r>
              <a:rPr lang="es-CL" sz="1350" spc="-1" dirty="0" err="1">
                <a:solidFill>
                  <a:srgbClr val="000000"/>
                </a:solidFill>
                <a:latin typeface="Century"/>
                <a:ea typeface="DejaVu Sans"/>
              </a:rPr>
              <a:t>loop</a:t>
            </a:r>
            <a:r>
              <a:rPr lang="es-CL" sz="1350" spc="-1" dirty="0">
                <a:solidFill>
                  <a:srgbClr val="000000"/>
                </a:solidFill>
                <a:latin typeface="Century"/>
                <a:ea typeface="DejaVu Sans"/>
              </a:rPr>
              <a:t> rectangular se encuentra inmerso en una región con campo magnético uniforme. Una corriente</a:t>
            </a:r>
            <a:r>
              <a:rPr lang="es-CL" sz="1350" i="1" spc="-1" dirty="0">
                <a:solidFill>
                  <a:srgbClr val="000000"/>
                </a:solidFill>
                <a:latin typeface="Century"/>
                <a:ea typeface="DejaVu Sans"/>
              </a:rPr>
              <a:t> I</a:t>
            </a:r>
            <a:r>
              <a:rPr lang="es-CL" sz="1350" spc="-1" dirty="0">
                <a:solidFill>
                  <a:srgbClr val="000000"/>
                </a:solidFill>
                <a:latin typeface="Century"/>
                <a:ea typeface="DejaVu Sans"/>
              </a:rPr>
              <a:t>, circula a través del </a:t>
            </a:r>
            <a:r>
              <a:rPr lang="es-CL" sz="1350" i="1" spc="-1" dirty="0" err="1">
                <a:solidFill>
                  <a:srgbClr val="000000"/>
                </a:solidFill>
                <a:latin typeface="Century"/>
                <a:ea typeface="DejaVu Sans"/>
              </a:rPr>
              <a:t>loop</a:t>
            </a:r>
            <a:r>
              <a:rPr lang="es-CL" sz="1350" spc="-1" dirty="0">
                <a:solidFill>
                  <a:srgbClr val="000000"/>
                </a:solidFill>
                <a:latin typeface="Century"/>
                <a:ea typeface="DejaVu Sans"/>
              </a:rPr>
              <a:t> rectangular, tal como se muestra en la figura.</a:t>
            </a:r>
            <a:endParaRPr lang="es-CL" sz="1350" spc="-1" dirty="0">
              <a:solidFill>
                <a:prstClr val="black"/>
              </a:solidFill>
              <a:latin typeface="Arial"/>
            </a:endParaRPr>
          </a:p>
          <a:p>
            <a:pPr algn="just" defTabSz="685800">
              <a:defRPr/>
            </a:pPr>
            <a:endParaRPr lang="es-CL" sz="1350" spc="-1" dirty="0">
              <a:solidFill>
                <a:prstClr val="black"/>
              </a:solidFill>
              <a:latin typeface="Arial"/>
            </a:endParaRPr>
          </a:p>
          <a:p>
            <a:pPr marL="342900" indent="-342360" algn="just" defTabSz="685800">
              <a:buClr>
                <a:srgbClr val="000000"/>
              </a:buClr>
              <a:buFont typeface="Calibri Light"/>
              <a:buAutoNum type="alphaLcParenR"/>
              <a:defRPr/>
            </a:pPr>
            <a:r>
              <a:rPr lang="es-CL" sz="1350" spc="-1" dirty="0">
                <a:solidFill>
                  <a:srgbClr val="000000"/>
                </a:solidFill>
                <a:latin typeface="Century"/>
                <a:ea typeface="DejaVu Sans"/>
              </a:rPr>
              <a:t>Determinen la fuerza sobre cada segmento (sobre cada lado)</a:t>
            </a:r>
            <a:endParaRPr lang="es-CL" sz="1350" spc="-1" dirty="0">
              <a:solidFill>
                <a:prstClr val="black"/>
              </a:solidFill>
              <a:latin typeface="Arial"/>
            </a:endParaRPr>
          </a:p>
          <a:p>
            <a:pPr marL="342900" indent="-342360" algn="just" defTabSz="685800">
              <a:buClr>
                <a:srgbClr val="000000"/>
              </a:buClr>
              <a:buFont typeface="Calibri Light"/>
              <a:buAutoNum type="alphaLcParenR"/>
              <a:defRPr/>
            </a:pPr>
            <a:r>
              <a:rPr lang="es-CL" sz="1350" spc="-1" dirty="0">
                <a:solidFill>
                  <a:srgbClr val="000000"/>
                </a:solidFill>
                <a:latin typeface="Century"/>
                <a:ea typeface="DejaVu Sans"/>
              </a:rPr>
              <a:t>Determinen la fuerza total sobre el </a:t>
            </a:r>
            <a:r>
              <a:rPr lang="es-CL" sz="1350" i="1" spc="-1" dirty="0" err="1">
                <a:solidFill>
                  <a:srgbClr val="000000"/>
                </a:solidFill>
                <a:latin typeface="Century"/>
                <a:ea typeface="DejaVu Sans"/>
              </a:rPr>
              <a:t>loop</a:t>
            </a:r>
            <a:r>
              <a:rPr lang="es-CL" sz="1350" spc="-1" dirty="0">
                <a:solidFill>
                  <a:srgbClr val="000000"/>
                </a:solidFill>
                <a:latin typeface="Century"/>
                <a:ea typeface="DejaVu Sans"/>
              </a:rPr>
              <a:t>.</a:t>
            </a:r>
            <a:endParaRPr lang="es-CL" sz="1350" spc="-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2" name="Título 3">
            <a:extLst>
              <a:ext uri="{FF2B5EF4-FFF2-40B4-BE49-F238E27FC236}">
                <a16:creationId xmlns:a16="http://schemas.microsoft.com/office/drawing/2014/main" id="{524E48C9-4452-3506-F040-9A65E2270B80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 dirty="0">
                <a:solidFill>
                  <a:srgbClr val="002060"/>
                </a:solidFill>
              </a:rPr>
              <a:t>Ejemplo.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CustomShape 2"/>
          <p:cNvSpPr/>
          <p:nvPr/>
        </p:nvSpPr>
        <p:spPr>
          <a:xfrm>
            <a:off x="433558" y="1335781"/>
            <a:ext cx="7597720" cy="34515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67500" tIns="33750" rIns="67500" bIns="33750">
            <a:spAutoFit/>
          </a:bodyPr>
          <a:lstStyle/>
          <a:p>
            <a:pPr marL="257175" indent="-257175">
              <a:buFont typeface="Wingdings" panose="05000000000000000000" pitchFamily="2" charset="2"/>
              <a:buChar char="ü"/>
            </a:pPr>
            <a:r>
              <a:rPr lang="es-CL" spc="-1" dirty="0">
                <a:solidFill>
                  <a:srgbClr val="000000"/>
                </a:solidFill>
                <a:latin typeface="Century"/>
                <a:ea typeface="DejaVu Sans"/>
              </a:rPr>
              <a:t>Si el campo magnético es </a:t>
            </a:r>
            <a:r>
              <a:rPr lang="es-CL" b="1" spc="-1" dirty="0">
                <a:solidFill>
                  <a:srgbClr val="000000"/>
                </a:solidFill>
                <a:highlight>
                  <a:srgbClr val="FFFF00"/>
                </a:highlight>
                <a:latin typeface="Century"/>
                <a:ea typeface="DejaVu Sans"/>
              </a:rPr>
              <a:t>uniforme</a:t>
            </a:r>
            <a:r>
              <a:rPr lang="es-CL" spc="-1" dirty="0">
                <a:solidFill>
                  <a:srgbClr val="000000"/>
                </a:solidFill>
                <a:latin typeface="Century"/>
                <a:ea typeface="DejaVu Sans"/>
              </a:rPr>
              <a:t>, entonces en un circuito cerrado:</a:t>
            </a:r>
            <a:endParaRPr lang="es-CL" spc="-1" dirty="0">
              <a:latin typeface="Arial"/>
            </a:endParaRPr>
          </a:p>
        </p:txBody>
      </p:sp>
      <p:sp>
        <p:nvSpPr>
          <p:cNvPr id="474" name="CustomShape 3"/>
          <p:cNvSpPr/>
          <p:nvPr/>
        </p:nvSpPr>
        <p:spPr>
          <a:xfrm>
            <a:off x="521782" y="4583250"/>
            <a:ext cx="3613937" cy="62215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67500" tIns="33750" rIns="67500" bIns="3375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CL" spc="-1" dirty="0">
                <a:solidFill>
                  <a:srgbClr val="0000FF"/>
                </a:solidFill>
                <a:latin typeface="Century"/>
                <a:ea typeface="DejaVu Sans"/>
              </a:rPr>
              <a:t>La fuerza magnética total en un </a:t>
            </a:r>
            <a:endParaRPr lang="es-CL" spc="-1" dirty="0">
              <a:solidFill>
                <a:srgbClr val="0000FF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CL" spc="-1" dirty="0" err="1">
                <a:solidFill>
                  <a:srgbClr val="0000FF"/>
                </a:solidFill>
                <a:latin typeface="Century"/>
                <a:ea typeface="DejaVu Sans"/>
              </a:rPr>
              <a:t>loop</a:t>
            </a:r>
            <a:r>
              <a:rPr lang="es-CL" spc="-1" dirty="0">
                <a:solidFill>
                  <a:srgbClr val="0000FF"/>
                </a:solidFill>
                <a:latin typeface="Century"/>
                <a:ea typeface="DejaVu Sans"/>
              </a:rPr>
              <a:t> cerrado </a:t>
            </a:r>
            <a:r>
              <a:rPr lang="es-CL" spc="-1" dirty="0">
                <a:solidFill>
                  <a:srgbClr val="0000FF"/>
                </a:solidFill>
                <a:highlight>
                  <a:srgbClr val="FFFF00"/>
                </a:highlight>
                <a:latin typeface="Century"/>
                <a:ea typeface="DejaVu Sans"/>
              </a:rPr>
              <a:t>es cero.</a:t>
            </a:r>
            <a:endParaRPr lang="es-CL" spc="-1" dirty="0">
              <a:solidFill>
                <a:srgbClr val="0000FF"/>
              </a:solidFill>
              <a:highlight>
                <a:srgbClr val="FFFF00"/>
              </a:highlight>
              <a:latin typeface="Arial"/>
            </a:endParaRPr>
          </a:p>
        </p:txBody>
      </p:sp>
      <p:pic>
        <p:nvPicPr>
          <p:cNvPr id="475" name="Picture 8"/>
          <p:cNvPicPr/>
          <p:nvPr/>
        </p:nvPicPr>
        <p:blipFill>
          <a:blip r:embed="rId2"/>
          <a:stretch/>
        </p:blipFill>
        <p:spPr>
          <a:xfrm>
            <a:off x="1066770" y="2585790"/>
            <a:ext cx="2266380" cy="761400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1CCA87D8-0319-4397-830A-6F91BE71E8CA}"/>
              </a:ext>
            </a:extLst>
          </p:cNvPr>
          <p:cNvGrpSpPr/>
          <p:nvPr/>
        </p:nvGrpSpPr>
        <p:grpSpPr>
          <a:xfrm>
            <a:off x="5810130" y="3157920"/>
            <a:ext cx="2704590" cy="2124630"/>
            <a:chOff x="7746840" y="3067560"/>
            <a:chExt cx="3606120" cy="2832840"/>
          </a:xfrm>
        </p:grpSpPr>
        <p:pic>
          <p:nvPicPr>
            <p:cNvPr id="473" name="Picture 2"/>
            <p:cNvPicPr/>
            <p:nvPr/>
          </p:nvPicPr>
          <p:blipFill>
            <a:blip r:embed="rId3"/>
            <a:stretch/>
          </p:blipFill>
          <p:spPr>
            <a:xfrm>
              <a:off x="7746840" y="3067560"/>
              <a:ext cx="3606120" cy="283284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78" name="Imagen 477"/>
            <p:cNvPicPr/>
            <p:nvPr/>
          </p:nvPicPr>
          <p:blipFill>
            <a:blip r:embed="rId4"/>
            <a:stretch/>
          </p:blipFill>
          <p:spPr>
            <a:xfrm>
              <a:off x="7746840" y="4048740"/>
              <a:ext cx="380520" cy="393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</p:grpSp>
      <p:grpSp>
        <p:nvGrpSpPr>
          <p:cNvPr id="3" name="Grupo 2">
            <a:extLst>
              <a:ext uri="{FF2B5EF4-FFF2-40B4-BE49-F238E27FC236}">
                <a16:creationId xmlns:a16="http://schemas.microsoft.com/office/drawing/2014/main" id="{3105C1F1-9A4F-412A-80BA-34D6C6FF4767}"/>
              </a:ext>
            </a:extLst>
          </p:cNvPr>
          <p:cNvGrpSpPr/>
          <p:nvPr/>
        </p:nvGrpSpPr>
        <p:grpSpPr>
          <a:xfrm>
            <a:off x="829170" y="3660660"/>
            <a:ext cx="2885490" cy="761400"/>
            <a:chOff x="1105560" y="3737880"/>
            <a:chExt cx="3847320" cy="1015200"/>
          </a:xfrm>
        </p:grpSpPr>
        <p:pic>
          <p:nvPicPr>
            <p:cNvPr id="476" name="Picture 2"/>
            <p:cNvPicPr/>
            <p:nvPr/>
          </p:nvPicPr>
          <p:blipFill>
            <a:blip r:embed="rId5"/>
            <a:stretch/>
          </p:blipFill>
          <p:spPr>
            <a:xfrm>
              <a:off x="1105560" y="3737880"/>
              <a:ext cx="3847320" cy="101520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</p:pic>
        <p:sp>
          <p:nvSpPr>
            <p:cNvPr id="477" name="CustomShape 4"/>
            <p:cNvSpPr/>
            <p:nvPr/>
          </p:nvSpPr>
          <p:spPr>
            <a:xfrm>
              <a:off x="2151360" y="4033800"/>
              <a:ext cx="300600" cy="333360"/>
            </a:xfrm>
            <a:prstGeom prst="ellipse">
              <a:avLst/>
            </a:prstGeom>
            <a:noFill/>
            <a:ln w="2844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cxnSp>
          <p:nvCxnSpPr>
            <p:cNvPr id="12" name="Conector recto de flecha 11">
              <a:extLst>
                <a:ext uri="{FF2B5EF4-FFF2-40B4-BE49-F238E27FC236}">
                  <a16:creationId xmlns:a16="http://schemas.microsoft.com/office/drawing/2014/main" id="{ED330F23-BD87-4939-AD38-9BFC13B191F5}"/>
                </a:ext>
              </a:extLst>
            </p:cNvPr>
            <p:cNvCxnSpPr/>
            <p:nvPr/>
          </p:nvCxnSpPr>
          <p:spPr>
            <a:xfrm>
              <a:off x="4697903" y="3947747"/>
              <a:ext cx="254977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ítulo 3">
            <a:extLst>
              <a:ext uri="{FF2B5EF4-FFF2-40B4-BE49-F238E27FC236}">
                <a16:creationId xmlns:a16="http://schemas.microsoft.com/office/drawing/2014/main" id="{F727C936-C155-F89C-7DC3-6CE21DDBD5B5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 dirty="0">
                <a:solidFill>
                  <a:srgbClr val="002060"/>
                </a:solidFill>
              </a:rPr>
              <a:t>Fuerza magnética en un circuito cerrado.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696C1B-B071-854D-8A17-4D6702EDF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Fuerza magnética entre imanes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41BB1B9-95B1-4749-8851-1215C1A6E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29</a:t>
            </a:fld>
            <a:endParaRPr lang="es-ES"/>
          </a:p>
        </p:txBody>
      </p:sp>
      <p:pic>
        <p:nvPicPr>
          <p:cNvPr id="4" name="Picture 2" descr="http://www.physics.sjsu.edu/becker/physics51/images/28_01_Bar_magnets.JPG">
            <a:extLst>
              <a:ext uri="{FF2B5EF4-FFF2-40B4-BE49-F238E27FC236}">
                <a16:creationId xmlns:a16="http://schemas.microsoft.com/office/drawing/2014/main" id="{2C66FF93-3A1C-9D48-8BDF-AEF1A86DAC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960079"/>
            <a:ext cx="3365292" cy="422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F32A32F-BEAD-D648-A75E-8B85DB978F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909" y="1631499"/>
            <a:ext cx="4267692" cy="121934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96B0B77-FE3C-8443-BD3F-3D865C87BE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793" y="3774587"/>
            <a:ext cx="4134678" cy="1181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0601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9639" y="267320"/>
            <a:ext cx="7907426" cy="3414225"/>
          </a:xfrm>
        </p:spPr>
        <p:txBody>
          <a:bodyPr>
            <a:normAutofit/>
          </a:bodyPr>
          <a:lstStyle/>
          <a:p>
            <a:r>
              <a:rPr lang="es-ES" dirty="0"/>
              <a:t>¿Que podría ocurrir, si por alguna razón, las leyes de la física cambiaran, de tal manera que   </a:t>
            </a:r>
            <a:r>
              <a:rPr lang="es-ES" b="1" dirty="0"/>
              <a:t>no existiese el magnetismo</a:t>
            </a:r>
            <a:r>
              <a:rPr lang="es-ES" dirty="0"/>
              <a:t>?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30</a:t>
            </a:fld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779" y="3544351"/>
            <a:ext cx="2254827" cy="225482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3386" y="3386481"/>
            <a:ext cx="1873764" cy="187376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1460" y="4589568"/>
            <a:ext cx="2321730" cy="213297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2294" y="4156603"/>
            <a:ext cx="1902671" cy="1902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08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2316555"/>
          </a:xfrm>
        </p:spPr>
        <p:txBody>
          <a:bodyPr>
            <a:normAutofit/>
          </a:bodyPr>
          <a:lstStyle/>
          <a:p>
            <a:r>
              <a:rPr lang="es-ES" dirty="0"/>
              <a:t>Tampoco existiría la vida</a:t>
            </a:r>
            <a:br>
              <a:rPr lang="es-ES" dirty="0"/>
            </a:br>
            <a:br>
              <a:rPr lang="es-ES" dirty="0"/>
            </a:br>
            <a:r>
              <a:rPr lang="es-ES" dirty="0"/>
              <a:t>Ni siquiera la luz!</a:t>
            </a:r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9144000" cy="69526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358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52400" y="222880"/>
            <a:ext cx="88392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es-ES" b="1" dirty="0">
                <a:solidFill>
                  <a:srgbClr val="000000"/>
                </a:solidFill>
              </a:rPr>
              <a:t>Fuentes del campo magnético:</a:t>
            </a:r>
          </a:p>
          <a:p>
            <a:pPr eaLnBrk="1" hangingPunct="1">
              <a:defRPr/>
            </a:pPr>
            <a:r>
              <a:rPr lang="es-ES" b="1" dirty="0">
                <a:solidFill>
                  <a:srgbClr val="000000"/>
                </a:solidFill>
              </a:rPr>
              <a:t> </a:t>
            </a:r>
          </a:p>
          <a:p>
            <a:pPr eaLnBrk="1" hangingPunct="1">
              <a:defRPr/>
            </a:pPr>
            <a:r>
              <a:rPr lang="es-ES" b="1" dirty="0">
                <a:solidFill>
                  <a:srgbClr val="000000"/>
                </a:solidFill>
              </a:rPr>
              <a:t>           corrientes                               imanes</a:t>
            </a:r>
          </a:p>
        </p:txBody>
      </p:sp>
      <p:pic>
        <p:nvPicPr>
          <p:cNvPr id="67588" name="Picture 7" descr="magnet_solid3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7531" y="1761817"/>
            <a:ext cx="3155315" cy="2366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9" name="Picture 33" descr="3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742" y="3504106"/>
            <a:ext cx="2012653" cy="2668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urrentfield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1" y="1761817"/>
            <a:ext cx="3938958" cy="148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3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64932" y="3664575"/>
            <a:ext cx="1726427" cy="2508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181795" y="6273224"/>
            <a:ext cx="355217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/>
              <a:t>Bobina: Electroimán</a:t>
            </a:r>
          </a:p>
        </p:txBody>
      </p:sp>
      <p:pic>
        <p:nvPicPr>
          <p:cNvPr id="12" name="Imagen 11" descr="Magnet0873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586113" y="4282862"/>
            <a:ext cx="2878804" cy="19321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969759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El magnetismo está en todos lados!</a:t>
            </a: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33</a:t>
            </a:fld>
            <a:endParaRPr lang="es-ES"/>
          </a:p>
        </p:txBody>
      </p:sp>
      <p:pic>
        <p:nvPicPr>
          <p:cNvPr id="9" name="Imagen 8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308" y="1503686"/>
            <a:ext cx="3371137" cy="1712324"/>
          </a:xfrm>
          <a:prstGeom prst="rect">
            <a:avLst/>
          </a:prstGeom>
        </p:spPr>
      </p:pic>
      <p:pic>
        <p:nvPicPr>
          <p:cNvPr id="10" name="Imagen 9" descr="images.jpg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4308" y="3902662"/>
            <a:ext cx="1516767" cy="2133600"/>
          </a:xfrm>
          <a:prstGeom prst="rect">
            <a:avLst/>
          </a:prstGeom>
        </p:spPr>
      </p:pic>
      <p:pic>
        <p:nvPicPr>
          <p:cNvPr id="11" name="Imagen 10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77" y="3420062"/>
            <a:ext cx="1828800" cy="1549400"/>
          </a:xfrm>
          <a:prstGeom prst="rect">
            <a:avLst/>
          </a:prstGeom>
        </p:spPr>
      </p:pic>
      <p:pic>
        <p:nvPicPr>
          <p:cNvPr id="12" name="Imagen 11" descr="search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8513" y="5321300"/>
            <a:ext cx="2057400" cy="15367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149402" y="1277018"/>
            <a:ext cx="466493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s-ES" sz="2400" dirty="0"/>
              <a:t>Antenas emisoras y receptoras de radiación electromagnética.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Audífonos (parlantes). 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Micrófonos. 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Circuitos eléctricos (inductores).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Pantallas antiguas (tubos de rayos catódicos)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Motores eléctricos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Generadores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Almacenamiento de información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Cabezales lectores</a:t>
            </a:r>
          </a:p>
          <a:p>
            <a:pPr marL="285750" indent="-285750">
              <a:buFont typeface="Arial"/>
              <a:buChar char="•"/>
            </a:pPr>
            <a:endParaRPr lang="es-ES" sz="2400" dirty="0"/>
          </a:p>
        </p:txBody>
      </p:sp>
      <p:pic>
        <p:nvPicPr>
          <p:cNvPr id="4" name="Imagen 3" descr="HF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6213" y="5614378"/>
            <a:ext cx="1679888" cy="111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6909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1495" b="-21495"/>
          <a:stretch>
            <a:fillRect/>
          </a:stretch>
        </p:blipFill>
        <p:spPr>
          <a:xfrm>
            <a:off x="115464" y="-243710"/>
            <a:ext cx="9144000" cy="4688681"/>
          </a:xfrm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34</a:t>
            </a:fld>
            <a:endParaRPr lang="es-ES"/>
          </a:p>
        </p:txBody>
      </p:sp>
      <p:pic>
        <p:nvPicPr>
          <p:cNvPr id="7" name="Imagen 6" descr="images-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138" y="4258791"/>
            <a:ext cx="5532520" cy="2213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1076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931150" cy="777875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es-ES" sz="4000" b="1">
                <a:solidFill>
                  <a:srgbClr val="FF6600"/>
                </a:solidFill>
                <a:latin typeface="Comic Sans MS" charset="0"/>
              </a:rPr>
              <a:t>Levitación Magnética</a:t>
            </a:r>
          </a:p>
        </p:txBody>
      </p:sp>
      <p:pic>
        <p:nvPicPr>
          <p:cNvPr id="47112" name="Levitation with cooling together.mpeg">
            <a:hlinkClick r:id="" action="ppaction://media"/>
          </p:cNvPr>
          <p:cNvPicPr>
            <a:picLocks noGrp="1" noRot="1" noChangeAspect="1" noChangeArrowheads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341438"/>
            <a:ext cx="6343650" cy="5286375"/>
          </a:xfrm>
        </p:spPr>
      </p:pic>
      <p:sp>
        <p:nvSpPr>
          <p:cNvPr id="9220" name="Rectangle 9"/>
          <p:cNvSpPr>
            <a:spLocks noChangeArrowheads="1"/>
          </p:cNvSpPr>
          <p:nvPr/>
        </p:nvSpPr>
        <p:spPr bwMode="auto">
          <a:xfrm>
            <a:off x="7092950" y="2276475"/>
            <a:ext cx="1593850" cy="77787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400" b="1">
                <a:solidFill>
                  <a:srgbClr val="FF6600"/>
                </a:solidFill>
                <a:latin typeface="Comic Sans MS" charset="0"/>
              </a:rPr>
              <a:t>Imán</a:t>
            </a:r>
          </a:p>
        </p:txBody>
      </p:sp>
      <p:sp>
        <p:nvSpPr>
          <p:cNvPr id="9221" name="Rectangle 11"/>
          <p:cNvSpPr>
            <a:spLocks noChangeArrowheads="1"/>
          </p:cNvSpPr>
          <p:nvPr/>
        </p:nvSpPr>
        <p:spPr bwMode="auto">
          <a:xfrm>
            <a:off x="7092950" y="3227388"/>
            <a:ext cx="1593850" cy="77787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400" b="1">
                <a:solidFill>
                  <a:srgbClr val="FF6600"/>
                </a:solidFill>
                <a:latin typeface="Comic Sans MS" charset="0"/>
              </a:rPr>
              <a:t>Superconductor</a:t>
            </a:r>
          </a:p>
        </p:txBody>
      </p:sp>
      <p:sp>
        <p:nvSpPr>
          <p:cNvPr id="9222" name="Rectangle 13"/>
          <p:cNvSpPr>
            <a:spLocks noChangeArrowheads="1"/>
          </p:cNvSpPr>
          <p:nvPr/>
        </p:nvSpPr>
        <p:spPr bwMode="auto">
          <a:xfrm>
            <a:off x="7010400" y="5027613"/>
            <a:ext cx="1882775" cy="77787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400" b="1">
                <a:solidFill>
                  <a:srgbClr val="FF6600"/>
                </a:solidFill>
                <a:latin typeface="Comic Sans MS" charset="0"/>
              </a:rPr>
              <a:t>Nitrógeno líquido</a:t>
            </a:r>
          </a:p>
        </p:txBody>
      </p:sp>
      <p:sp>
        <p:nvSpPr>
          <p:cNvPr id="9223" name="Line 10"/>
          <p:cNvSpPr>
            <a:spLocks noChangeShapeType="1"/>
          </p:cNvSpPr>
          <p:nvPr/>
        </p:nvSpPr>
        <p:spPr bwMode="auto">
          <a:xfrm flipH="1">
            <a:off x="4211638" y="2565400"/>
            <a:ext cx="2736850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9224" name="Line 12"/>
          <p:cNvSpPr>
            <a:spLocks noChangeShapeType="1"/>
          </p:cNvSpPr>
          <p:nvPr/>
        </p:nvSpPr>
        <p:spPr bwMode="auto">
          <a:xfrm flipH="1">
            <a:off x="4067175" y="3789363"/>
            <a:ext cx="2881313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9225" name="Line 14"/>
          <p:cNvSpPr>
            <a:spLocks noChangeShapeType="1"/>
          </p:cNvSpPr>
          <p:nvPr/>
        </p:nvSpPr>
        <p:spPr bwMode="auto">
          <a:xfrm flipH="1" flipV="1">
            <a:off x="2411413" y="4292600"/>
            <a:ext cx="4537075" cy="1081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3755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7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71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11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7112"/>
                </p:tgtEl>
              </p:cMediaNode>
            </p:vide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6227763" y="2365375"/>
            <a:ext cx="2520950" cy="2677656"/>
          </a:xfrm>
          <a:prstGeom prst="rect">
            <a:avLst/>
          </a:prstGeom>
          <a:solidFill>
            <a:srgbClr val="99CC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s-ES_tradnl" sz="2400" b="1" dirty="0" err="1">
                <a:latin typeface="Times" charset="0"/>
              </a:rPr>
              <a:t>The</a:t>
            </a:r>
            <a:r>
              <a:rPr lang="es-ES_tradnl" sz="2400" b="1" dirty="0">
                <a:latin typeface="Times" charset="0"/>
              </a:rPr>
              <a:t> </a:t>
            </a:r>
            <a:r>
              <a:rPr lang="es-ES_tradnl" sz="2400" b="1" dirty="0" err="1">
                <a:latin typeface="Times" charset="0"/>
              </a:rPr>
              <a:t>shanghai</a:t>
            </a:r>
            <a:r>
              <a:rPr lang="es-ES_tradnl" sz="2400" b="1" dirty="0">
                <a:latin typeface="Times" charset="0"/>
              </a:rPr>
              <a:t> </a:t>
            </a:r>
            <a:r>
              <a:rPr lang="es-ES_tradnl" sz="2400" b="1" dirty="0" err="1">
                <a:latin typeface="Times" charset="0"/>
              </a:rPr>
              <a:t>Maglev</a:t>
            </a:r>
            <a:r>
              <a:rPr lang="es-ES_tradnl" sz="2400" b="1" dirty="0">
                <a:latin typeface="Times New Roman" charset="0"/>
              </a:rPr>
              <a:t>  es el primer tren comercial que usa Levitación Magnética V=430 km/h</a:t>
            </a:r>
            <a:r>
              <a:rPr lang="es-ES_tradnl" sz="2400" dirty="0">
                <a:latin typeface="Times New Roman" charset="0"/>
              </a:rPr>
              <a:t> 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50825" y="115888"/>
            <a:ext cx="2535238" cy="51911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s-ES_tradnl" sz="2800" b="1">
                <a:solidFill>
                  <a:srgbClr val="FF6600"/>
                </a:solidFill>
                <a:latin typeface="Times" charset="0"/>
              </a:rPr>
              <a:t>Aplicaciones</a:t>
            </a:r>
          </a:p>
        </p:txBody>
      </p:sp>
      <p:sp>
        <p:nvSpPr>
          <p:cNvPr id="10244" name="Text Box 7"/>
          <p:cNvSpPr txBox="1">
            <a:spLocks noChangeArrowheads="1"/>
          </p:cNvSpPr>
          <p:nvPr/>
        </p:nvSpPr>
        <p:spPr bwMode="auto">
          <a:xfrm>
            <a:off x="228600" y="5919788"/>
            <a:ext cx="8736013" cy="830997"/>
          </a:xfrm>
          <a:prstGeom prst="rect">
            <a:avLst/>
          </a:prstGeom>
          <a:solidFill>
            <a:srgbClr val="6699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s-ES" sz="2400" b="1" dirty="0">
                <a:latin typeface="Times New Roman" charset="0"/>
              </a:rPr>
              <a:t>En diciembre del 2003, el MLX01 vehículo de prueba alcanzó una increíble velocidad de 581 km/h.</a:t>
            </a:r>
          </a:p>
        </p:txBody>
      </p:sp>
      <p:sp>
        <p:nvSpPr>
          <p:cNvPr id="10245" name="Text Box 8"/>
          <p:cNvSpPr txBox="1">
            <a:spLocks noChangeArrowheads="1"/>
          </p:cNvSpPr>
          <p:nvPr/>
        </p:nvSpPr>
        <p:spPr bwMode="auto">
          <a:xfrm>
            <a:off x="152400" y="733989"/>
            <a:ext cx="8763000" cy="830997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s-ES_tradnl" sz="2400" b="1" dirty="0">
                <a:latin typeface="Times New Roman" charset="0"/>
              </a:rPr>
              <a:t>Vehículos de transporte como los trenes pueden “flotar” sobre imanes, eliminando el roce entre el tren y las líneas. </a:t>
            </a:r>
          </a:p>
        </p:txBody>
      </p:sp>
      <p:pic>
        <p:nvPicPr>
          <p:cNvPr id="2" name="IFW-Dresden_superconductingTrain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2238" y="1658938"/>
            <a:ext cx="4869311" cy="389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130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br>
              <a:rPr lang="es-ES">
                <a:latin typeface="Arial" charset="0"/>
              </a:rPr>
            </a:br>
            <a:endParaRPr lang="es-ES">
              <a:latin typeface="Arial" charset="0"/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593725" y="4222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endParaRPr lang="es-ES_tradnl" sz="2400">
              <a:latin typeface="Times New Roman" charset="0"/>
            </a:endParaRP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68313" y="260350"/>
            <a:ext cx="4032250" cy="51911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s-ES_tradnl" sz="2800" b="1">
                <a:solidFill>
                  <a:srgbClr val="FF6600"/>
                </a:solidFill>
                <a:latin typeface="Times" charset="0"/>
              </a:rPr>
              <a:t>Magnetismo en Biología</a:t>
            </a:r>
          </a:p>
        </p:txBody>
      </p:sp>
      <p:sp>
        <p:nvSpPr>
          <p:cNvPr id="49173" name="Text Box 21"/>
          <p:cNvSpPr txBox="1">
            <a:spLocks noChangeArrowheads="1"/>
          </p:cNvSpPr>
          <p:nvPr/>
        </p:nvSpPr>
        <p:spPr bwMode="auto">
          <a:xfrm>
            <a:off x="395288" y="6165850"/>
            <a:ext cx="8280400" cy="457200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s-ES_tradnl" sz="2400" b="1" dirty="0">
                <a:latin typeface="Times New Roman" charset="0"/>
              </a:rPr>
              <a:t>Bacterias contienen pequeños imanes para su orientación.</a:t>
            </a:r>
            <a:endParaRPr lang="es-ES" sz="2400" b="1" dirty="0">
              <a:latin typeface="Times New Roman" charset="0"/>
            </a:endParaRPr>
          </a:p>
        </p:txBody>
      </p:sp>
      <p:grpSp>
        <p:nvGrpSpPr>
          <p:cNvPr id="19463" name="Group 27"/>
          <p:cNvGrpSpPr>
            <a:grpSpLocks/>
          </p:cNvGrpSpPr>
          <p:nvPr/>
        </p:nvGrpSpPr>
        <p:grpSpPr bwMode="auto">
          <a:xfrm>
            <a:off x="4697524" y="2847975"/>
            <a:ext cx="4152900" cy="3168650"/>
            <a:chOff x="1519" y="1752"/>
            <a:chExt cx="2616" cy="1996"/>
          </a:xfrm>
        </p:grpSpPr>
        <p:pic>
          <p:nvPicPr>
            <p:cNvPr id="19468" name="Picture 5" descr="bavahor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9" y="1752"/>
              <a:ext cx="2616" cy="1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69" name="Line 8"/>
            <p:cNvSpPr>
              <a:spLocks noChangeShapeType="1"/>
            </p:cNvSpPr>
            <p:nvPr/>
          </p:nvSpPr>
          <p:spPr bwMode="auto">
            <a:xfrm flipV="1">
              <a:off x="2270" y="3128"/>
              <a:ext cx="192" cy="4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0" name="Line 9"/>
            <p:cNvSpPr>
              <a:spLocks noChangeShapeType="1"/>
            </p:cNvSpPr>
            <p:nvPr/>
          </p:nvSpPr>
          <p:spPr bwMode="auto">
            <a:xfrm flipV="1">
              <a:off x="3134" y="2648"/>
              <a:ext cx="144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1" name="Line 10"/>
            <p:cNvSpPr>
              <a:spLocks noChangeShapeType="1"/>
            </p:cNvSpPr>
            <p:nvPr/>
          </p:nvSpPr>
          <p:spPr bwMode="auto">
            <a:xfrm flipV="1">
              <a:off x="2606" y="2936"/>
              <a:ext cx="192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2" name="Line 11"/>
            <p:cNvSpPr>
              <a:spLocks noChangeShapeType="1"/>
            </p:cNvSpPr>
            <p:nvPr/>
          </p:nvSpPr>
          <p:spPr bwMode="auto">
            <a:xfrm flipV="1">
              <a:off x="2894" y="2792"/>
              <a:ext cx="192" cy="4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3" name="Line 12"/>
            <p:cNvSpPr>
              <a:spLocks noChangeShapeType="1"/>
            </p:cNvSpPr>
            <p:nvPr/>
          </p:nvSpPr>
          <p:spPr bwMode="auto">
            <a:xfrm flipV="1">
              <a:off x="3329" y="2478"/>
              <a:ext cx="144" cy="14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4" name="Line 13"/>
            <p:cNvSpPr>
              <a:spLocks noChangeShapeType="1"/>
            </p:cNvSpPr>
            <p:nvPr/>
          </p:nvSpPr>
          <p:spPr bwMode="auto">
            <a:xfrm flipV="1">
              <a:off x="3566" y="2264"/>
              <a:ext cx="96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5" name="Line 14"/>
            <p:cNvSpPr>
              <a:spLocks noChangeShapeType="1"/>
            </p:cNvSpPr>
            <p:nvPr/>
          </p:nvSpPr>
          <p:spPr bwMode="auto">
            <a:xfrm flipH="1" flipV="1">
              <a:off x="3566" y="2024"/>
              <a:ext cx="96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6" name="Line 15"/>
            <p:cNvSpPr>
              <a:spLocks noChangeShapeType="1"/>
            </p:cNvSpPr>
            <p:nvPr/>
          </p:nvSpPr>
          <p:spPr bwMode="auto">
            <a:xfrm flipH="1">
              <a:off x="3374" y="2072"/>
              <a:ext cx="144" cy="4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7" name="Line 16"/>
            <p:cNvSpPr>
              <a:spLocks noChangeShapeType="1"/>
            </p:cNvSpPr>
            <p:nvPr/>
          </p:nvSpPr>
          <p:spPr bwMode="auto">
            <a:xfrm flipH="1">
              <a:off x="2798" y="2312"/>
              <a:ext cx="192" cy="4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8" name="Line 17"/>
            <p:cNvSpPr>
              <a:spLocks noChangeShapeType="1"/>
            </p:cNvSpPr>
            <p:nvPr/>
          </p:nvSpPr>
          <p:spPr bwMode="auto">
            <a:xfrm flipH="1">
              <a:off x="2558" y="2504"/>
              <a:ext cx="96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9" name="Line 18"/>
            <p:cNvSpPr>
              <a:spLocks noChangeShapeType="1"/>
            </p:cNvSpPr>
            <p:nvPr/>
          </p:nvSpPr>
          <p:spPr bwMode="auto">
            <a:xfrm flipH="1">
              <a:off x="2318" y="2696"/>
              <a:ext cx="144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80" name="Line 19"/>
            <p:cNvSpPr>
              <a:spLocks noChangeShapeType="1"/>
            </p:cNvSpPr>
            <p:nvPr/>
          </p:nvSpPr>
          <p:spPr bwMode="auto">
            <a:xfrm flipH="1">
              <a:off x="2078" y="2840"/>
              <a:ext cx="96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81" name="Line 20"/>
            <p:cNvSpPr>
              <a:spLocks noChangeShapeType="1"/>
            </p:cNvSpPr>
            <p:nvPr/>
          </p:nvSpPr>
          <p:spPr bwMode="auto">
            <a:xfrm>
              <a:off x="1838" y="3128"/>
              <a:ext cx="144" cy="19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82" name="Line 22"/>
            <p:cNvSpPr>
              <a:spLocks noChangeShapeType="1"/>
            </p:cNvSpPr>
            <p:nvPr/>
          </p:nvSpPr>
          <p:spPr bwMode="auto">
            <a:xfrm flipH="1">
              <a:off x="1923" y="2968"/>
              <a:ext cx="96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19464" name="Text Box 24"/>
          <p:cNvSpPr txBox="1">
            <a:spLocks noChangeArrowheads="1"/>
          </p:cNvSpPr>
          <p:nvPr/>
        </p:nvSpPr>
        <p:spPr bwMode="auto">
          <a:xfrm>
            <a:off x="6666765" y="2202147"/>
            <a:ext cx="2376487" cy="646331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s-MX" b="1" dirty="0"/>
              <a:t>Tamaño Promedio</a:t>
            </a:r>
          </a:p>
          <a:p>
            <a:pPr algn="ctr" eaLnBrk="1" hangingPunct="1"/>
            <a:r>
              <a:rPr lang="es-MX" b="1" dirty="0"/>
              <a:t>100 nm.</a:t>
            </a:r>
            <a:endParaRPr lang="es-ES" b="1" dirty="0"/>
          </a:p>
        </p:txBody>
      </p:sp>
      <p:sp>
        <p:nvSpPr>
          <p:cNvPr id="19465" name="Rectangle 25"/>
          <p:cNvSpPr>
            <a:spLocks noChangeArrowheads="1"/>
          </p:cNvSpPr>
          <p:nvPr/>
        </p:nvSpPr>
        <p:spPr bwMode="auto">
          <a:xfrm>
            <a:off x="323850" y="981075"/>
            <a:ext cx="8496300" cy="1015663"/>
          </a:xfrm>
          <a:prstGeom prst="rect">
            <a:avLst/>
          </a:prstGeom>
          <a:solidFill>
            <a:srgbClr val="99CC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0" hangingPunct="0"/>
            <a:r>
              <a:rPr lang="es-ES_tradnl" sz="2000" b="1" dirty="0">
                <a:latin typeface="Times New Roman" charset="0"/>
              </a:rPr>
              <a:t>Imagen de una </a:t>
            </a:r>
            <a:r>
              <a:rPr lang="es-ES_tradnl" sz="2000" b="1" dirty="0" err="1">
                <a:latin typeface="Times New Roman" charset="0"/>
              </a:rPr>
              <a:t>magnetobacteria</a:t>
            </a:r>
            <a:r>
              <a:rPr lang="es-ES_tradnl" sz="2000" b="1" dirty="0">
                <a:latin typeface="Times New Roman" charset="0"/>
              </a:rPr>
              <a:t> </a:t>
            </a:r>
            <a:r>
              <a:rPr lang="es-ES_tradnl" sz="2000" b="1" dirty="0" err="1">
                <a:latin typeface="Times New Roman" charset="0"/>
              </a:rPr>
              <a:t>bavaricum</a:t>
            </a:r>
            <a:r>
              <a:rPr lang="es-ES_tradnl" sz="2000" b="1" dirty="0">
                <a:latin typeface="Times New Roman" charset="0"/>
              </a:rPr>
              <a:t>, que habita en el lago </a:t>
            </a:r>
            <a:r>
              <a:rPr lang="es-ES_tradnl" sz="2000" b="1" dirty="0" err="1">
                <a:latin typeface="Times New Roman" charset="0"/>
              </a:rPr>
              <a:t>Chiemsee</a:t>
            </a:r>
            <a:r>
              <a:rPr lang="es-ES_tradnl" sz="2000" b="1" dirty="0">
                <a:latin typeface="Times New Roman" charset="0"/>
              </a:rPr>
              <a:t> (</a:t>
            </a:r>
            <a:r>
              <a:rPr lang="es-ES_tradnl" sz="2000" b="1" dirty="0" err="1">
                <a:latin typeface="Times New Roman" charset="0"/>
              </a:rPr>
              <a:t>Bavaria</a:t>
            </a:r>
            <a:r>
              <a:rPr lang="es-ES_tradnl" sz="2000" b="1" dirty="0">
                <a:latin typeface="Times New Roman" charset="0"/>
              </a:rPr>
              <a:t>) con cuatro cadenas de </a:t>
            </a:r>
            <a:r>
              <a:rPr lang="es-ES_tradnl" sz="2000" b="1" dirty="0" err="1">
                <a:latin typeface="Times New Roman" charset="0"/>
              </a:rPr>
              <a:t>magnetosomas</a:t>
            </a:r>
            <a:r>
              <a:rPr lang="es-ES_tradnl" sz="2000" b="1" dirty="0">
                <a:latin typeface="Times New Roman" charset="0"/>
              </a:rPr>
              <a:t>, los cuales están compuestos de magnetita y miden, en promedio, 100 </a:t>
            </a:r>
            <a:r>
              <a:rPr lang="es-ES_tradnl" sz="2000" b="1" dirty="0" err="1">
                <a:latin typeface="Times New Roman" charset="0"/>
              </a:rPr>
              <a:t>nm</a:t>
            </a:r>
            <a:r>
              <a:rPr lang="es-ES_tradnl" sz="2000" b="1" dirty="0">
                <a:latin typeface="Times New Roman" charset="0"/>
              </a:rPr>
              <a:t>.</a:t>
            </a:r>
          </a:p>
        </p:txBody>
      </p:sp>
      <p:sp>
        <p:nvSpPr>
          <p:cNvPr id="19467" name="Line 6"/>
          <p:cNvSpPr>
            <a:spLocks noChangeShapeType="1"/>
          </p:cNvSpPr>
          <p:nvPr/>
        </p:nvSpPr>
        <p:spPr bwMode="auto">
          <a:xfrm flipH="1" flipV="1">
            <a:off x="6727936" y="4879974"/>
            <a:ext cx="585804" cy="61912"/>
          </a:xfrm>
          <a:prstGeom prst="line">
            <a:avLst/>
          </a:prstGeom>
          <a:noFill/>
          <a:ln w="9525">
            <a:solidFill>
              <a:srgbClr val="FF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" name="Magnetotactic_Bacteria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3849" y="2527316"/>
            <a:ext cx="4292569" cy="2414570"/>
          </a:xfrm>
          <a:prstGeom prst="rect">
            <a:avLst/>
          </a:prstGeom>
        </p:spPr>
      </p:pic>
      <p:sp>
        <p:nvSpPr>
          <p:cNvPr id="19461" name="Text Box 7"/>
          <p:cNvSpPr txBox="1">
            <a:spLocks noChangeArrowheads="1"/>
          </p:cNvSpPr>
          <p:nvPr/>
        </p:nvSpPr>
        <p:spPr bwMode="auto">
          <a:xfrm>
            <a:off x="7313742" y="4581525"/>
            <a:ext cx="1520825" cy="82232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s-ES_tradnl" sz="2400" b="1" dirty="0">
                <a:latin typeface="Times New Roman" charset="0"/>
              </a:rPr>
              <a:t>Fe</a:t>
            </a:r>
            <a:r>
              <a:rPr lang="es-ES_tradnl" b="1" baseline="-25000" dirty="0">
                <a:latin typeface="Times New Roman" charset="0"/>
              </a:rPr>
              <a:t>3</a:t>
            </a:r>
            <a:r>
              <a:rPr lang="es-ES_tradnl" sz="2400" b="1" dirty="0">
                <a:latin typeface="Times New Roman" charset="0"/>
              </a:rPr>
              <a:t>O</a:t>
            </a:r>
            <a:r>
              <a:rPr lang="es-ES_tradnl" b="1" baseline="-25000" dirty="0">
                <a:latin typeface="Times New Roman" charset="0"/>
              </a:rPr>
              <a:t>4</a:t>
            </a:r>
          </a:p>
          <a:p>
            <a:r>
              <a:rPr lang="es-ES_tradnl" sz="2400" b="1" dirty="0">
                <a:latin typeface="Times New Roman" charset="0"/>
              </a:rPr>
              <a:t>Magnetita</a:t>
            </a:r>
          </a:p>
        </p:txBody>
      </p:sp>
    </p:spTree>
    <p:extLst>
      <p:ext uri="{BB962C8B-B14F-4D97-AF65-F5344CB8AC3E}">
        <p14:creationId xmlns:p14="http://schemas.microsoft.com/office/powerpoint/2010/main" val="3695929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nervenverlau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404813"/>
            <a:ext cx="4614863" cy="320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" descr="uebersicht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6400" y="3048000"/>
            <a:ext cx="2667000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489074" y="3676650"/>
            <a:ext cx="3465512" cy="1552575"/>
          </a:xfrm>
          <a:prstGeom prst="rect">
            <a:avLst/>
          </a:prstGeom>
          <a:solidFill>
            <a:srgbClr val="99CC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/>
            <a:r>
              <a:rPr lang="es-ES_tradnl" sz="2400" b="1">
                <a:latin typeface="Times New Roman" charset="0"/>
              </a:rPr>
              <a:t>Paloma mensajera se guía con ayuda de las líneas de campo magnético terrestre.</a:t>
            </a:r>
            <a:endParaRPr lang="es-ES" sz="2400" b="1">
              <a:latin typeface="Times New Roman" charset="0"/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835150" y="5373688"/>
            <a:ext cx="2514600" cy="1004887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400">
                <a:latin typeface="Times New Roman" charset="0"/>
              </a:rPr>
              <a:t>Fe</a:t>
            </a:r>
            <a:r>
              <a:rPr lang="es-ES_tradnl" sz="2400" baseline="-25000">
                <a:latin typeface="Times New Roman" charset="0"/>
              </a:rPr>
              <a:t>3</a:t>
            </a:r>
            <a:r>
              <a:rPr lang="es-ES_tradnl" sz="2400">
                <a:latin typeface="Times New Roman" charset="0"/>
              </a:rPr>
              <a:t>O</a:t>
            </a:r>
            <a:r>
              <a:rPr lang="es-ES_tradnl" sz="2400" baseline="-25000">
                <a:latin typeface="Times New Roman" charset="0"/>
              </a:rPr>
              <a:t>4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400" b="1">
                <a:latin typeface="Times New Roman" charset="0"/>
              </a:rPr>
              <a:t>Magnetita!</a:t>
            </a:r>
            <a:endParaRPr lang="es-ES" sz="2400" b="1">
              <a:latin typeface="Times New Roman" charset="0"/>
            </a:endParaRPr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 flipV="1">
            <a:off x="3132138" y="4267200"/>
            <a:ext cx="3802062" cy="1538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4932363" y="5229225"/>
            <a:ext cx="3810000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s-ES_tradnl" sz="2400" b="1">
                <a:latin typeface="Times New Roman" charset="0"/>
              </a:rPr>
              <a:t>Corte histológico de nervio</a:t>
            </a:r>
            <a:endParaRPr lang="es-ES" sz="2400" b="1">
              <a:latin typeface="Times New Roman" charset="0"/>
            </a:endParaRPr>
          </a:p>
        </p:txBody>
      </p:sp>
      <p:sp>
        <p:nvSpPr>
          <p:cNvPr id="20488" name="Line 8"/>
          <p:cNvSpPr>
            <a:spLocks noChangeShapeType="1"/>
          </p:cNvSpPr>
          <p:nvPr/>
        </p:nvSpPr>
        <p:spPr bwMode="auto">
          <a:xfrm flipH="1" flipV="1">
            <a:off x="1371600" y="1371600"/>
            <a:ext cx="4953000" cy="22098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6211" y="328329"/>
            <a:ext cx="2546566" cy="2086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7102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946B713-D712-8547-E52B-C8B2CE464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39</a:t>
            </a:fld>
            <a:endParaRPr lang="es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CFCE587-6E87-1728-474D-D236DD0B06B9}"/>
              </a:ext>
            </a:extLst>
          </p:cNvPr>
          <p:cNvSpPr txBox="1"/>
          <p:nvPr/>
        </p:nvSpPr>
        <p:spPr>
          <a:xfrm>
            <a:off x="550985" y="630088"/>
            <a:ext cx="8030307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_tradnl" sz="4400" b="1" dirty="0"/>
              <a:t>TORQUE SOBRE UNA ESPIRA DE CORRIENTE</a:t>
            </a:r>
            <a:endParaRPr lang="es-CL" sz="4400" b="1" dirty="0"/>
          </a:p>
        </p:txBody>
      </p:sp>
    </p:spTree>
    <p:extLst>
      <p:ext uri="{BB962C8B-B14F-4D97-AF65-F5344CB8AC3E}">
        <p14:creationId xmlns:p14="http://schemas.microsoft.com/office/powerpoint/2010/main" val="348947433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BE5AD7C7-94CE-85AD-4BEE-77597AF65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40</a:t>
            </a:fld>
            <a:endParaRPr lang="es-E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C40803D-DEE6-55BC-241C-BAE83AB2726E}"/>
              </a:ext>
            </a:extLst>
          </p:cNvPr>
          <p:cNvSpPr txBox="1"/>
          <p:nvPr/>
        </p:nvSpPr>
        <p:spPr>
          <a:xfrm>
            <a:off x="2286000" y="630088"/>
            <a:ext cx="4572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_tradnl" sz="4400" b="1" dirty="0"/>
              <a:t>Ley de Ampere</a:t>
            </a:r>
            <a:endParaRPr lang="es-CL" sz="4400" b="1" dirty="0"/>
          </a:p>
        </p:txBody>
      </p:sp>
      <p:pic>
        <p:nvPicPr>
          <p:cNvPr id="5" name="Picture 2" descr="C:\Users\Lisse\Pictures\img087.jpg">
            <a:extLst>
              <a:ext uri="{FF2B5EF4-FFF2-40B4-BE49-F238E27FC236}">
                <a16:creationId xmlns:a16="http://schemas.microsoft.com/office/drawing/2014/main" id="{25F23FF6-7214-D13A-018F-779FB734B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856197"/>
            <a:ext cx="7772400" cy="410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03466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59961468-22B8-3820-83D8-9E5148F87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41</a:t>
            </a:fld>
            <a:endParaRPr lang="es-ES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7768EDD9-414F-9549-236F-7658FE99E5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773238"/>
            <a:ext cx="7543800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itchFamily="2" charset="2"/>
              <a:buChar char="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EB80A"/>
              </a:buClr>
              <a:buFont typeface="Wingdings 3" pitchFamily="2" charset="2"/>
              <a:buChar char=""/>
              <a:defRPr sz="22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itchFamily="2" charset="2"/>
              <a:buChar char="ü"/>
            </a:pPr>
            <a:r>
              <a:rPr lang="es-ES" altLang="es-CL" sz="1600" b="1">
                <a:latin typeface="Garamond" panose="02020404030301010803" pitchFamily="18" charset="0"/>
              </a:rPr>
              <a:t>Permite calcular el campo magnético en condiciones de gran simetría.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itchFamily="2" charset="2"/>
              <a:buChar char="ü"/>
            </a:pPr>
            <a:r>
              <a:rPr lang="es-ES" altLang="es-CL" sz="1600" b="1">
                <a:latin typeface="Garamond" panose="02020404030301010803" pitchFamily="18" charset="0"/>
              </a:rPr>
              <a:t>La circulación del vector campo magnético en una trayectoria cerrada es proporcional a la intensidad encerrada.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itchFamily="2" charset="2"/>
              <a:buChar char="ü"/>
            </a:pPr>
            <a:endParaRPr lang="es-ES" altLang="es-CL" sz="1600" b="1">
              <a:latin typeface="Garamond" panose="02020404030301010803" pitchFamily="18" charset="0"/>
            </a:endParaRPr>
          </a:p>
        </p:txBody>
      </p:sp>
      <p:pic>
        <p:nvPicPr>
          <p:cNvPr id="4" name="Picture 9" descr="29_13_Paths_for_Ampere%27s_law">
            <a:extLst>
              <a:ext uri="{FF2B5EF4-FFF2-40B4-BE49-F238E27FC236}">
                <a16:creationId xmlns:a16="http://schemas.microsoft.com/office/drawing/2014/main" id="{33597B38-85EB-3CE9-4711-2C35FF2A5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" y="3840162"/>
            <a:ext cx="7358063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0">
            <a:extLst>
              <a:ext uri="{FF2B5EF4-FFF2-40B4-BE49-F238E27FC236}">
                <a16:creationId xmlns:a16="http://schemas.microsoft.com/office/drawing/2014/main" id="{DC9F11EC-31FF-8095-EF38-1B1A90A34E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3068638"/>
            <a:ext cx="280828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itchFamily="2" charset="2"/>
              <a:buChar char="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EB80A"/>
              </a:buClr>
              <a:buFont typeface="Wingdings 3" pitchFamily="2" charset="2"/>
              <a:buChar char=""/>
              <a:defRPr sz="22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600" b="1" dirty="0">
                <a:latin typeface="Garamond" panose="02020404030301010803" pitchFamily="18" charset="0"/>
              </a:rPr>
              <a:t>Caminos de integración para la ley de </a:t>
            </a:r>
            <a:r>
              <a:rPr lang="es-ES" altLang="es-CL" sz="1600" b="1" dirty="0" err="1">
                <a:latin typeface="Garamond" panose="02020404030301010803" pitchFamily="18" charset="0"/>
              </a:rPr>
              <a:t>Ampère</a:t>
            </a:r>
            <a:endParaRPr lang="es-ES" altLang="es-CL" sz="1600" b="1" dirty="0">
              <a:latin typeface="Garamond" panose="02020404030301010803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503EB29-BF0D-376B-B755-9AA73CB3A69F}"/>
              </a:ext>
            </a:extLst>
          </p:cNvPr>
          <p:cNvSpPr txBox="1"/>
          <p:nvPr/>
        </p:nvSpPr>
        <p:spPr>
          <a:xfrm>
            <a:off x="2286000" y="630088"/>
            <a:ext cx="4572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_tradnl" sz="4400" b="1" dirty="0"/>
              <a:t>Ley de Ampere</a:t>
            </a:r>
            <a:endParaRPr lang="es-CL" sz="4400" b="1" dirty="0"/>
          </a:p>
        </p:txBody>
      </p:sp>
    </p:spTree>
    <p:extLst>
      <p:ext uri="{BB962C8B-B14F-4D97-AF65-F5344CB8AC3E}">
        <p14:creationId xmlns:p14="http://schemas.microsoft.com/office/powerpoint/2010/main" val="3754790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5361BAB8-E858-CF04-C380-6F950C578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42</a:t>
            </a:fld>
            <a:endParaRPr lang="es-E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04726D8-2138-3481-0744-6AB53CFDE906}"/>
              </a:ext>
            </a:extLst>
          </p:cNvPr>
          <p:cNvSpPr txBox="1"/>
          <p:nvPr/>
        </p:nvSpPr>
        <p:spPr>
          <a:xfrm>
            <a:off x="773723" y="1168293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altLang="es-CL" sz="1800" b="1" dirty="0">
                <a:latin typeface="Garamond" panose="02020404030301010803" pitchFamily="18" charset="0"/>
              </a:rPr>
              <a:t>Así, el enunciado de la ley de Ampère es:</a:t>
            </a:r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665352-AD90-79A0-0F2D-60CECA4067C9}"/>
              </a:ext>
            </a:extLst>
          </p:cNvPr>
          <p:cNvSpPr txBox="1"/>
          <p:nvPr/>
        </p:nvSpPr>
        <p:spPr>
          <a:xfrm>
            <a:off x="773723" y="398852"/>
            <a:ext cx="4572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_tradnl" sz="4400" b="1" dirty="0"/>
              <a:t>Ley de Ampere</a:t>
            </a:r>
            <a:endParaRPr lang="es-CL" sz="4400" b="1" dirty="0"/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B5054DA2-FC97-16BF-4402-543FB8D30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28" y="1501999"/>
            <a:ext cx="5141913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01900F8C-2723-3C99-B911-87A0500ACE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95"/>
          <a:stretch/>
        </p:blipFill>
        <p:spPr bwMode="auto">
          <a:xfrm>
            <a:off x="5901959" y="448665"/>
            <a:ext cx="2784841" cy="6096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D0386457-8AE2-2CC6-2BA6-DDB5282C67D9}"/>
              </a:ext>
            </a:extLst>
          </p:cNvPr>
          <p:cNvSpPr txBox="1"/>
          <p:nvPr/>
        </p:nvSpPr>
        <p:spPr>
          <a:xfrm>
            <a:off x="488767" y="2725961"/>
            <a:ext cx="5141912" cy="37918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 eaLnBrk="1" hangingPunct="1">
              <a:lnSpc>
                <a:spcPct val="15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s-MX" altLang="es-CL" b="1" dirty="0">
                <a:latin typeface="Garamond" panose="02020404030301010803" pitchFamily="18" charset="0"/>
              </a:rPr>
              <a:t>Todo conductor presente que no esté encerrado por una trayectoria particular puede contribuir al valor de en todos los puntos, pero las </a:t>
            </a:r>
            <a:r>
              <a:rPr lang="es-MX" altLang="es-CL" b="1" i="1" dirty="0">
                <a:latin typeface="Garamond" panose="02020404030301010803" pitchFamily="18" charset="0"/>
              </a:rPr>
              <a:t>integrales de línea de sus campos alrededor </a:t>
            </a:r>
            <a:r>
              <a:rPr lang="es-MX" altLang="es-CL" b="1" dirty="0">
                <a:latin typeface="Garamond" panose="02020404030301010803" pitchFamily="18" charset="0"/>
              </a:rPr>
              <a:t>de la trayectoria tienen un valor de cero. De esta forma, en la ecuación se puede remplazar </a:t>
            </a:r>
            <a:r>
              <a:rPr lang="es-MX" altLang="es-CL" b="1" i="1" dirty="0">
                <a:latin typeface="Garamond" panose="02020404030301010803" pitchFamily="18" charset="0"/>
              </a:rPr>
              <a:t>I por I</a:t>
            </a:r>
            <a:r>
              <a:rPr lang="es-MX" altLang="es-CL" b="1" i="1" baseline="-25000" dirty="0">
                <a:latin typeface="Garamond" panose="02020404030301010803" pitchFamily="18" charset="0"/>
              </a:rPr>
              <a:t>enc</a:t>
            </a:r>
            <a:r>
              <a:rPr lang="es-MX" altLang="es-CL" b="1" i="1" dirty="0">
                <a:latin typeface="Garamond" panose="02020404030301010803" pitchFamily="18" charset="0"/>
              </a:rPr>
              <a:t>, la suma algebraica </a:t>
            </a:r>
            <a:r>
              <a:rPr lang="es-MX" altLang="es-CL" b="1" dirty="0">
                <a:latin typeface="Garamond" panose="02020404030301010803" pitchFamily="18" charset="0"/>
              </a:rPr>
              <a:t>de las corrientes </a:t>
            </a:r>
            <a:r>
              <a:rPr lang="es-MX" altLang="es-CL" b="1" i="1" dirty="0">
                <a:latin typeface="Garamond" panose="02020404030301010803" pitchFamily="18" charset="0"/>
              </a:rPr>
              <a:t>encerradas o enlazadas por la trayectoria de integración, con </a:t>
            </a:r>
            <a:r>
              <a:rPr lang="es-MX" altLang="es-CL" b="1" dirty="0">
                <a:latin typeface="Garamond" panose="02020404030301010803" pitchFamily="18" charset="0"/>
              </a:rPr>
              <a:t>la suma evaluada con base en la regla de los signos que se acaba de describir.</a:t>
            </a:r>
            <a:endParaRPr lang="es-MX" altLang="es-CL" dirty="0"/>
          </a:p>
        </p:txBody>
      </p:sp>
    </p:spTree>
    <p:extLst>
      <p:ext uri="{BB962C8B-B14F-4D97-AF65-F5344CB8AC3E}">
        <p14:creationId xmlns:p14="http://schemas.microsoft.com/office/powerpoint/2010/main" val="2712086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23815</TotalTime>
  <Words>1332</Words>
  <Application>Microsoft Macintosh PowerPoint</Application>
  <PresentationFormat>Presentación en pantalla (4:3)</PresentationFormat>
  <Paragraphs>166</Paragraphs>
  <Slides>42</Slides>
  <Notes>3</Notes>
  <HiddenSlides>0</HiddenSlides>
  <MMClips>4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42</vt:i4>
      </vt:variant>
    </vt:vector>
  </HeadingPairs>
  <TitlesOfParts>
    <vt:vector size="55" baseType="lpstr">
      <vt:lpstr>Arial</vt:lpstr>
      <vt:lpstr>Book Antiqua</vt:lpstr>
      <vt:lpstr>Calibri</vt:lpstr>
      <vt:lpstr>Calibri Light</vt:lpstr>
      <vt:lpstr>Cambria Math</vt:lpstr>
      <vt:lpstr>Century</vt:lpstr>
      <vt:lpstr>Comic Sans MS</vt:lpstr>
      <vt:lpstr>Garamond</vt:lpstr>
      <vt:lpstr>Helvetica</vt:lpstr>
      <vt:lpstr>Times</vt:lpstr>
      <vt:lpstr>Times New Roman</vt:lpstr>
      <vt:lpstr>Wingdings</vt:lpstr>
      <vt:lpstr>Tema de Office</vt:lpstr>
      <vt:lpstr>Presentación de PowerPoint</vt:lpstr>
      <vt:lpstr>Un poco de Historia</vt:lpstr>
      <vt:lpstr>Pastor “Magnes” Magnesia, Asia Menor </vt:lpstr>
      <vt:lpstr>Presentación de PowerPoint</vt:lpstr>
      <vt:lpstr>Descripción de la invención de la brújula de navegación (1.088) “South pointer”</vt:lpstr>
      <vt:lpstr>Por qué la brújula apunta siempre en la misma dirección?</vt:lpstr>
      <vt:lpstr>Presentación de PowerPoint</vt:lpstr>
      <vt:lpstr>El campo geomagnético cambia constantemente</vt:lpstr>
      <vt:lpstr>El campo geomagnético se origina por la rotación del Hierro fundido y cargado (plasma) en el núcleo externo de la tierra</vt:lpstr>
      <vt:lpstr>El campo magnético nos protege de la radiación solar </vt:lpstr>
      <vt:lpstr>Aurora boreal y austral</vt:lpstr>
      <vt:lpstr>Presentación de PowerPoint</vt:lpstr>
      <vt:lpstr>Presentación de PowerPoint</vt:lpstr>
      <vt:lpstr>¿Qué  tan grande es un Tesla (T)?</vt:lpstr>
      <vt:lpstr>Presentación de PowerPoint</vt:lpstr>
      <vt:lpstr>Presentación de PowerPoint</vt:lpstr>
      <vt:lpstr>Presentación de PowerPoint</vt:lpstr>
      <vt:lpstr>Fuerza magnética sobre un elemento conductor de corriente.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Fuerza magnética entre imanes</vt:lpstr>
      <vt:lpstr>¿Que podría ocurrir, si por alguna razón, las leyes de la física cambiaran, de tal manera que   no existiese el magnetismo?</vt:lpstr>
      <vt:lpstr>Tampoco existiría la vida  Ni siquiera la luz!</vt:lpstr>
      <vt:lpstr>Presentación de PowerPoint</vt:lpstr>
      <vt:lpstr>El magnetismo está en todos lados!</vt:lpstr>
      <vt:lpstr>Presentación de PowerPoint</vt:lpstr>
      <vt:lpstr>Levitación Magnética</vt:lpstr>
      <vt:lpstr>Presentación de PowerPoint</vt:lpstr>
      <vt:lpstr>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Chirality switching and ultra-fast vortex domain wall motion in magnetic nanotubes</dc:title>
  <dc:creator>Pedro Landeros</dc:creator>
  <cp:lastModifiedBy>Hector Jaime</cp:lastModifiedBy>
  <cp:revision>480</cp:revision>
  <dcterms:created xsi:type="dcterms:W3CDTF">2012-01-23T09:06:38Z</dcterms:created>
  <dcterms:modified xsi:type="dcterms:W3CDTF">2026-07-06T01:41:45Z</dcterms:modified>
</cp:coreProperties>
</file>