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82" r:id="rId5"/>
    <p:sldId id="283" r:id="rId6"/>
    <p:sldId id="307" r:id="rId7"/>
    <p:sldId id="310" r:id="rId8"/>
    <p:sldId id="309" r:id="rId9"/>
    <p:sldId id="314" r:id="rId10"/>
    <p:sldId id="315" r:id="rId11"/>
    <p:sldId id="316" r:id="rId12"/>
    <p:sldId id="317" r:id="rId13"/>
    <p:sldId id="319" r:id="rId14"/>
    <p:sldId id="318" r:id="rId15"/>
    <p:sldId id="320" r:id="rId16"/>
    <p:sldId id="321" r:id="rId17"/>
    <p:sldId id="322" r:id="rId18"/>
    <p:sldId id="30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872838" y="1998352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3124200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3964" y="1821837"/>
            <a:ext cx="1026621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La artillería es un arma que obra esencialmente por medio de los fuegos, luego todos sus medios deben orientar sus esfuerzos para lograr que éstos sean precisos y oportunos en toda circunstancia.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85800" algn="l"/>
              </a:tabLst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El fuego es uno de los principales medios, y el más flexible, de que dispone el Comandante de la Fuerza para influir en el combate. La oportuna y eficaz acción y concentración de los fuegos en beneficio de la unidad apoyada dependerá de: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Un control centralizado al máximo posible.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Eficientes comunicaciones.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Una adecuada observación.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Un efectivo enlace de las unidades de artillería, el CCFA y la unidad apoyada.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472973" y="1144677"/>
            <a:ext cx="4835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</a:pPr>
            <a:r>
              <a:rPr lang="es-ES" alt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LOS FUEGOS DE LA ARTILLERÍA.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16766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3" y="1329343"/>
            <a:ext cx="87145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indent="3810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</a:rPr>
              <a:t>Los fuegos de artillería se clasifican atendiendo a su técnica de ejecución, su propósito táctico y al efecto deseado, siendo estos: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Clases de fuegos.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Formas de fuegos.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Conceptos técnicos de fuegos.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265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46364" y="1471550"/>
            <a:ext cx="97120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spcAft>
                <a:spcPts val="0"/>
              </a:spcAft>
              <a:buFont typeface="+mj-lt"/>
              <a:buAutoNum type="arabicPeriod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</a:rPr>
              <a:t>Clases de fuegos (según su técnica de ejecución): 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228600" indent="-228600" algn="just">
              <a:spcAft>
                <a:spcPts val="0"/>
              </a:spcAft>
            </a:pPr>
            <a:r>
              <a:rPr lang="es-ES" sz="2000" b="1" dirty="0">
                <a:ea typeface="Times New Roman" panose="02020603050405020304" pitchFamily="18" charset="0"/>
              </a:rPr>
              <a:t> 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228600" indent="-2286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</a:rPr>
              <a:t>Es la modalidad que se dispone a la posición de fuego para la ejecución del tiro. Responde a la necesidad de materializar diversas formas técnicas del tiro y de su correcta ejecución es responsable el Comandante de Batería, quien determinará la técnica de ejecución de acuerdo a la situación táctica que viva su unidad, al efecto que desea obtener con el tiro y a la disposición logística de munición con que cuente.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Existen las siguientes clases de fuegos: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pieza.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alas.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ráfagas.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salvas.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132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65017" y="1329343"/>
            <a:ext cx="86590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Aft>
                <a:spcPts val="0"/>
              </a:spcAft>
              <a:tabLst>
                <a:tab pos="685800" algn="l"/>
              </a:tabLs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2.- Formas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de fuegos. </a:t>
            </a:r>
            <a:endParaRPr lang="en-US" sz="2000" u="none" strike="noStrike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	Corresponde a la denominaciones tácticas que se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emplean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diferenciar y designar todos los fuegos que realiza la artillería durante las diferentes acciones tácticas y fases del combate. 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390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102835"/>
            <a:ext cx="6553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1066800" algn="l"/>
              </a:tabLs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Normalmente en el ataque.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  <a:tabLst>
                <a:tab pos="1447800" algn="l"/>
              </a:tabLst>
            </a:pPr>
            <a:r>
              <a:rPr lang="es-ES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de preparación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: su propósito es proteger el apresto y la iniciación del ataque de la unidad apoyada. Consiste en el desencadenamiento de intensos fuegos previstos sobre el enemigo a un horario establecido con la finalidad de interrumpir las comunicaciones enemigas, desorganizar sus defensas, destruir sus apoyos logísticos y </a:t>
            </a:r>
            <a:r>
              <a:rPr lang="es-E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neutralizar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sus medios de apoyo de fuego.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709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77" y="3539836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09176" y="1293315"/>
            <a:ext cx="9214933" cy="256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CL" altLang="en-US" dirty="0"/>
              <a:t>     Se inician pre hora H, y duran hasta un horario que sea previsto.</a:t>
            </a:r>
          </a:p>
          <a:p>
            <a:endParaRPr lang="es-CL" altLang="en-US" dirty="0"/>
          </a:p>
          <a:p>
            <a:r>
              <a:rPr lang="es-CL" altLang="en-US" dirty="0"/>
              <a:t>     </a:t>
            </a:r>
            <a:r>
              <a:rPr lang="es-CL" altLang="en-US" b="1" dirty="0"/>
              <a:t>¿Cómo se utilizan?</a:t>
            </a:r>
          </a:p>
          <a:p>
            <a:endParaRPr lang="es-CL" altLang="en-US" b="1" dirty="0"/>
          </a:p>
          <a:p>
            <a:r>
              <a:rPr lang="es-CL" altLang="en-US" dirty="0"/>
              <a:t>      Rompo el fuego con las armas de mayor alcance, las de menor calibre se</a:t>
            </a:r>
          </a:p>
          <a:p>
            <a:r>
              <a:rPr lang="es-CL" altLang="en-US" dirty="0"/>
              <a:t>      aproximan al objetivo, una vez que ocupen sus pos. de fuego, las de mayor </a:t>
            </a:r>
          </a:p>
          <a:p>
            <a:r>
              <a:rPr lang="es-CL" altLang="en-US" dirty="0"/>
              <a:t>      calibre avanzan por saltos. Iniciado el asalto se utilizan las armas de menor </a:t>
            </a:r>
          </a:p>
          <a:p>
            <a:r>
              <a:rPr lang="es-CL" altLang="en-US" dirty="0"/>
              <a:t>      calibre, permitiendo disminuir el efecto que podría producir una </a:t>
            </a:r>
            <a:r>
              <a:rPr lang="es-CL" altLang="en-US" dirty="0" err="1"/>
              <a:t>granda</a:t>
            </a:r>
            <a:r>
              <a:rPr lang="es-CL" altLang="en-US" dirty="0"/>
              <a:t> de 155</a:t>
            </a:r>
          </a:p>
          <a:p>
            <a:endParaRPr lang="es-ES" altLang="en-US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88914" y="3909891"/>
            <a:ext cx="794226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En ese momento, además, las Unidades de mayor calibre se pueden utilizar</a:t>
            </a:r>
          </a:p>
          <a:p>
            <a:r>
              <a:rPr lang="es-CL" altLang="en-US" dirty="0"/>
              <a:t>para formar barreras de fuego, dejando sin uso a las reservas.</a:t>
            </a:r>
          </a:p>
          <a:p>
            <a:endParaRPr lang="es-CL" altLang="en-US" dirty="0"/>
          </a:p>
          <a:p>
            <a:r>
              <a:rPr lang="es-CL" altLang="en-US" dirty="0"/>
              <a:t>Para disminuir los efectos de los fuegos de contra preparación, las Unidades,</a:t>
            </a:r>
          </a:p>
          <a:p>
            <a:r>
              <a:rPr lang="es-CL" altLang="en-US" dirty="0"/>
              <a:t>podrán dividirse por partidas.</a:t>
            </a:r>
            <a:endParaRPr lang="es-ES" altLang="en-US" dirty="0"/>
          </a:p>
          <a:p>
            <a:endParaRPr lang="es-ES" altLang="en-US" dirty="0"/>
          </a:p>
        </p:txBody>
      </p:sp>
    </p:spTree>
    <p:extLst>
      <p:ext uri="{BB962C8B-B14F-4D97-AF65-F5344CB8AC3E}">
        <p14:creationId xmlns:p14="http://schemas.microsoft.com/office/powerpoint/2010/main" val="530242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57200" y="1717771"/>
            <a:ext cx="7855527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447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Normalmente en la Defensa: </a:t>
            </a:r>
            <a:endParaRPr lang="en-US" altLang="en-US" sz="2000" dirty="0"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447800" algn="l"/>
              </a:tabLst>
            </a:pPr>
            <a:r>
              <a:rPr kumimoji="0" lang="en-US" altLang="en-US" sz="20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1.-</a:t>
            </a:r>
            <a:r>
              <a:rPr kumimoji="0" lang="en-US" altLang="en-US" sz="2000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n-US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Fuego de </a:t>
            </a:r>
            <a:r>
              <a:rPr kumimoji="0" lang="es-ES" altLang="en-US" sz="20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contrapreparación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: es un fuego preparado que se ejecuta en forma planificada ante la inminencia del ataque del adversario.  Busca obtener la superioridad artillera, perturbar y desbaratar el ataque del adversario, desorganizar el sistema de mando y control y disminuir su espíritu combativo.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47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Se descarga normalmente durante el apresto e iniciación del ataque enemigo.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47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Incluye fuego sobre posiciones de artillería y morteros, zonas de apresto, puestos de mando, puestos de observación, puestos adelantados de comunicaciones u otros.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3523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1056941" y="910429"/>
            <a:ext cx="806534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000" b="1" dirty="0"/>
              <a:t>LA CONDUCCIÓN TÁCTICA DEL COMANDANTE DE LAS FUERZAS SOBRE SUS</a:t>
            </a:r>
          </a:p>
          <a:p>
            <a:r>
              <a:rPr lang="es-MX" altLang="en-US" sz="2000" b="1" dirty="0"/>
              <a:t> UNIDADES DE ARTILLERÍA DEBERÍA SER DE LA SIGUIENTE FORMA:</a:t>
            </a:r>
            <a:endParaRPr lang="es-ES" altLang="en-US" sz="2000" b="1" dirty="0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522897" y="1805399"/>
            <a:ext cx="795422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1.- Durante la preparación de la defensa, levantar topográficamente y preparar</a:t>
            </a:r>
          </a:p>
          <a:p>
            <a:r>
              <a:rPr lang="es-MX" altLang="en-US" dirty="0"/>
              <a:t>     las defensas de las posiciones de fuego.</a:t>
            </a:r>
          </a:p>
          <a:p>
            <a:r>
              <a:rPr lang="es-MX" altLang="en-US" dirty="0"/>
              <a:t>     Se les asignará áreas de responsabilidad, que le permitan a las baterías ejecutar </a:t>
            </a:r>
          </a:p>
          <a:p>
            <a:r>
              <a:rPr lang="es-MX" altLang="en-US" dirty="0"/>
              <a:t>     cambios de posiciones.</a:t>
            </a:r>
            <a:endParaRPr lang="es-ES" altLang="en-US" dirty="0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522897" y="3097559"/>
            <a:ext cx="777610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2.- Al contar con pocas UU. de Artillería, el </a:t>
            </a:r>
            <a:r>
              <a:rPr lang="es-MX" altLang="en-US" dirty="0" err="1"/>
              <a:t>Cdte</a:t>
            </a:r>
            <a:r>
              <a:rPr lang="es-MX" altLang="en-US" dirty="0"/>
              <a:t>. Trabajará por partidas dentro de</a:t>
            </a:r>
          </a:p>
          <a:p>
            <a:r>
              <a:rPr lang="es-MX" altLang="en-US" dirty="0"/>
              <a:t>     ellas, permitiendo la supervivencia y el apoyo continuo.</a:t>
            </a:r>
            <a:endParaRPr lang="es-ES" altLang="en-US" dirty="0"/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522897" y="4040105"/>
            <a:ext cx="72571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3.- Fundamental son los acopios de munición y combustible, para un rápido</a:t>
            </a:r>
          </a:p>
          <a:p>
            <a:r>
              <a:rPr lang="es-MX" altLang="en-US" dirty="0"/>
              <a:t>     reabastecimiento.</a:t>
            </a:r>
            <a:endParaRPr lang="es-ES" altLang="en-US" dirty="0"/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522897" y="5007378"/>
            <a:ext cx="75095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4.- Evitar posesionar a la artillería en la retaguardia del dispositivo, prefiera los</a:t>
            </a:r>
          </a:p>
          <a:p>
            <a:r>
              <a:rPr lang="es-MX" altLang="en-US" dirty="0"/>
              <a:t>     flancos de las posiciones defensivas.</a:t>
            </a:r>
            <a:endParaRPr lang="es-ES" altLang="en-US" dirty="0"/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669925" y="5990839"/>
            <a:ext cx="73625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5.- Las UU. </a:t>
            </a:r>
            <a:r>
              <a:rPr lang="es-MX" altLang="en-US" dirty="0"/>
              <a:t>livianas de artillería, podrán desplegarse apoyando a los puestos</a:t>
            </a:r>
          </a:p>
          <a:p>
            <a:r>
              <a:rPr lang="es-MX" altLang="en-US" dirty="0"/>
              <a:t>     avanzados de combate, para aumentar las capacidades de fuego de estos.</a:t>
            </a:r>
            <a:endParaRPr lang="es-ES" altLang="en-U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378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22997" y="1487776"/>
            <a:ext cx="777135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 smtClean="0"/>
              <a:t>2.-   </a:t>
            </a:r>
            <a:r>
              <a:rPr lang="es-CL" altLang="en-US" dirty="0"/>
              <a:t>Fuegos de detención o de barrera:</a:t>
            </a:r>
          </a:p>
          <a:p>
            <a:endParaRPr lang="es-CL" altLang="en-US" dirty="0"/>
          </a:p>
          <a:p>
            <a:r>
              <a:rPr lang="es-CL" altLang="en-US" dirty="0"/>
              <a:t>     Protección de fuego limitada en tiempo y espacio, preparada por la artillería </a:t>
            </a:r>
          </a:p>
          <a:p>
            <a:r>
              <a:rPr lang="es-CL" altLang="en-US" dirty="0"/>
              <a:t>     que realiza el apoyo directo y continuo a los órganos de maniobra de primera</a:t>
            </a:r>
          </a:p>
          <a:p>
            <a:r>
              <a:rPr lang="es-CL" altLang="en-US" dirty="0"/>
              <a:t>     línea.</a:t>
            </a:r>
          </a:p>
          <a:p>
            <a:endParaRPr lang="es-CL" altLang="en-US" dirty="0"/>
          </a:p>
          <a:p>
            <a:r>
              <a:rPr lang="es-CL" altLang="en-US" dirty="0"/>
              <a:t>     Se ejecuta sobre terrenos intermedios entre la zona de apresto del adversario</a:t>
            </a:r>
          </a:p>
          <a:p>
            <a:r>
              <a:rPr lang="es-CL" altLang="en-US" dirty="0"/>
              <a:t>     y el borde delantero y también en el interior del campo principal de combate.</a:t>
            </a:r>
          </a:p>
          <a:p>
            <a:endParaRPr lang="es-CL" altLang="en-US" dirty="0"/>
          </a:p>
          <a:p>
            <a:r>
              <a:rPr lang="es-CL" altLang="en-US" dirty="0"/>
              <a:t>     Su ejecución debe estar técnicamente preparada y los sectores contemplados </a:t>
            </a:r>
          </a:p>
          <a:p>
            <a:r>
              <a:rPr lang="es-CL" altLang="en-US" dirty="0"/>
              <a:t>     como barreras se considerarán como </a:t>
            </a:r>
            <a:r>
              <a:rPr lang="es-CL" altLang="en-US" dirty="0">
                <a:solidFill>
                  <a:srgbClr val="FF0000"/>
                </a:solidFill>
              </a:rPr>
              <a:t>FUEGOS PRIORITARIOS.</a:t>
            </a:r>
          </a:p>
          <a:p>
            <a:endParaRPr lang="es-CL" altLang="en-US" dirty="0"/>
          </a:p>
          <a:p>
            <a:r>
              <a:rPr lang="es-CL" altLang="en-US" dirty="0"/>
              <a:t>     En el campo principal de combate, su propósito es detener la progresión del</a:t>
            </a:r>
          </a:p>
          <a:p>
            <a:r>
              <a:rPr lang="es-CL" altLang="en-US" dirty="0"/>
              <a:t>     ataque adversario dentro del propio dispositivo defensivo.</a:t>
            </a:r>
            <a:endParaRPr lang="es-ES" altLang="en-US" dirty="0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789709" y="5680363"/>
            <a:ext cx="7426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Una barrera de artillería tiene el ancho óptimo cuando corresponda al frente </a:t>
            </a:r>
          </a:p>
          <a:p>
            <a:r>
              <a:rPr lang="es-MX" altLang="en-US" dirty="0"/>
              <a:t>batido por la unidad de artillería en su </a:t>
            </a:r>
            <a:r>
              <a:rPr lang="es-MX" altLang="en-US" dirty="0">
                <a:solidFill>
                  <a:srgbClr val="FF0000"/>
                </a:solidFill>
              </a:rPr>
              <a:t>haz regular, </a:t>
            </a:r>
            <a:r>
              <a:rPr lang="es-MX" altLang="en-US" dirty="0"/>
              <a:t>siendo para los 105 </a:t>
            </a:r>
            <a:r>
              <a:rPr lang="es-MX" altLang="en-US" dirty="0" err="1"/>
              <a:t>mm.</a:t>
            </a:r>
            <a:r>
              <a:rPr lang="es-MX" altLang="en-US" dirty="0"/>
              <a:t>, </a:t>
            </a:r>
          </a:p>
          <a:p>
            <a:r>
              <a:rPr lang="es-MX" altLang="en-US" dirty="0"/>
              <a:t>con cuatro piezas de 120 metros y para los 155 </a:t>
            </a:r>
            <a:r>
              <a:rPr lang="es-MX" altLang="en-US" dirty="0" err="1"/>
              <a:t>mm.</a:t>
            </a:r>
            <a:r>
              <a:rPr lang="es-MX" altLang="en-US" dirty="0"/>
              <a:t>, de 200 metros.</a:t>
            </a:r>
            <a:endParaRPr lang="es-ES" alt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161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186583" y="1144369"/>
            <a:ext cx="7275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 dirty="0"/>
              <a:t>LA CONDUCCIÓN TÁCTICA DEL COMANDANTE DE LAS FUERZAS SOBRE SUS</a:t>
            </a:r>
          </a:p>
          <a:p>
            <a:r>
              <a:rPr lang="es-MX" altLang="en-US" b="1" dirty="0"/>
              <a:t> UNIDADES DE ARTILLERÍA DEBERÍA SER DE LA SIGUIENTE FORMA:</a:t>
            </a:r>
            <a:endParaRPr lang="es-ES" altLang="en-US" b="1" dirty="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94960" y="2477080"/>
            <a:ext cx="71552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Asignar esta misión a Unidades livianas, debido a su cadencia de fuego.</a:t>
            </a:r>
            <a:endParaRPr lang="es-ES" altLang="en-US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94960" y="2996626"/>
            <a:ext cx="78929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Las UU.AA.MM., darán protección a las UU.AA.LL., mientras esta se cambian de</a:t>
            </a:r>
          </a:p>
          <a:p>
            <a:r>
              <a:rPr lang="es-MX" altLang="en-US"/>
              <a:t>     posición, batiendo objetivos de largo alcance.</a:t>
            </a:r>
            <a:endParaRPr lang="es-ES" altLang="en-US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94961" y="3758625"/>
            <a:ext cx="742164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En los fuegos dentro del dispositivo defensivo, emplear todo el material </a:t>
            </a:r>
          </a:p>
          <a:p>
            <a:r>
              <a:rPr lang="es-MX" altLang="en-US"/>
              <a:t>     disponible, considerando que las piezas de 105 mm., pueden ser utilizadas</a:t>
            </a:r>
          </a:p>
          <a:p>
            <a:r>
              <a:rPr lang="es-MX" altLang="en-US"/>
              <a:t>     como armas antitanques, en tiro directo.</a:t>
            </a:r>
            <a:endParaRPr lang="es-ES" altLang="en-US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10836" y="4793676"/>
            <a:ext cx="769505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Contar con posiciones levantadas topográficamente hacia la retaguardia para</a:t>
            </a:r>
          </a:p>
          <a:p>
            <a:r>
              <a:rPr lang="es-MX" altLang="en-US"/>
              <a:t>     permitir el rápido emplazamiento, tiro y cambio de posición.</a:t>
            </a:r>
            <a:endParaRPr lang="es-ES" altLang="en-U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9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177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93964" y="1156232"/>
            <a:ext cx="9502088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b="1" dirty="0" smtClean="0"/>
              <a:t> </a:t>
            </a:r>
            <a:r>
              <a:rPr lang="es-CL" altLang="en-US" sz="2400" b="1" dirty="0"/>
              <a:t>Normalmente comunes al ataque, defensa,  y demás acciones tácticas.</a:t>
            </a:r>
          </a:p>
          <a:p>
            <a:endParaRPr lang="es-CL" altLang="en-US" b="1" dirty="0"/>
          </a:p>
          <a:p>
            <a:endParaRPr lang="es-CL" altLang="en-US" dirty="0"/>
          </a:p>
          <a:p>
            <a:r>
              <a:rPr lang="es-CL" altLang="en-US" dirty="0"/>
              <a:t>    1) Fuegos de entorpecimiento:</a:t>
            </a:r>
          </a:p>
          <a:p>
            <a:endParaRPr lang="es-CL" altLang="en-US" dirty="0"/>
          </a:p>
          <a:p>
            <a:r>
              <a:rPr lang="es-CL" altLang="en-US" dirty="0"/>
              <a:t>        Se ejecutan a las mayores distancias que permite el material. Se descarga en </a:t>
            </a:r>
          </a:p>
          <a:p>
            <a:r>
              <a:rPr lang="es-CL" altLang="en-US" dirty="0"/>
              <a:t>        forma sorpresiva.  Es irregular en cuanto a la cantidad de munición, tiempo de</a:t>
            </a:r>
          </a:p>
          <a:p>
            <a:r>
              <a:rPr lang="es-CL" altLang="en-US" dirty="0"/>
              <a:t>        duración y clase de fuego.</a:t>
            </a:r>
          </a:p>
          <a:p>
            <a:endParaRPr lang="es-CL" altLang="en-US" dirty="0"/>
          </a:p>
          <a:p>
            <a:r>
              <a:rPr lang="es-CL" altLang="en-US" dirty="0"/>
              <a:t>        Se prepara sobre puntos de pasos obligados y se ejecuta para retardar el avance </a:t>
            </a:r>
          </a:p>
          <a:p>
            <a:r>
              <a:rPr lang="es-CL" altLang="en-US" dirty="0"/>
              <a:t>        del enemigo y aislar el campo de batalla.</a:t>
            </a:r>
          </a:p>
          <a:p>
            <a:endParaRPr lang="es-CL" altLang="en-US" dirty="0"/>
          </a:p>
          <a:p>
            <a:r>
              <a:rPr lang="es-CL" altLang="en-US" dirty="0"/>
              <a:t>        Su mayor efectividad se logra en la defensa.</a:t>
            </a:r>
          </a:p>
          <a:p>
            <a:endParaRPr lang="es-CL" altLang="en-US" dirty="0"/>
          </a:p>
          <a:p>
            <a:r>
              <a:rPr lang="es-CL" altLang="en-US" dirty="0"/>
              <a:t>        Otra modalidad  de esta forma de fuego es el llamado ¨hostigamiento¨, este tiene </a:t>
            </a:r>
          </a:p>
          <a:p>
            <a:r>
              <a:rPr lang="es-CL" altLang="en-US" dirty="0"/>
              <a:t>        por  objeto perturbar al adversario. Se descarga sobre puestos de mando y acopios</a:t>
            </a:r>
          </a:p>
          <a:p>
            <a:r>
              <a:rPr lang="es-CL" altLang="en-US" dirty="0"/>
              <a:t>        logísticos.</a:t>
            </a:r>
            <a:endParaRPr lang="es-ES" altLang="en-US" dirty="0"/>
          </a:p>
          <a:p>
            <a:endParaRPr lang="es-ES" alt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3964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5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086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552162" y="1511487"/>
            <a:ext cx="7275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 dirty="0"/>
              <a:t>LA CONDUCCIÓN TÁCTICA DEL COMANDANTE DE LAS FUERZAS SOBRE SUS</a:t>
            </a:r>
          </a:p>
          <a:p>
            <a:r>
              <a:rPr lang="es-MX" altLang="en-US" b="1" dirty="0"/>
              <a:t> UNIDADES DE ARTILLERÍA DEBERÍA SER DE LA SIGUIENTE FORMA:</a:t>
            </a:r>
            <a:endParaRPr lang="es-ES" altLang="en-US" b="1" dirty="0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552162" y="2578287"/>
            <a:ext cx="76275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Adelantar a las UU.AA.MM., hacia el borde delantero  de la defensa, manera</a:t>
            </a:r>
          </a:p>
          <a:p>
            <a:r>
              <a:rPr lang="es-MX" altLang="en-US"/>
              <a:t>     de aprovechar el alcance de su material.</a:t>
            </a:r>
            <a:endParaRPr lang="es-ES" altLang="en-US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552162" y="3340286"/>
            <a:ext cx="58444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utilizar estaciones retransmisoras para enlace con los OA.</a:t>
            </a:r>
            <a:endParaRPr lang="es-ES" altLang="en-US"/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52162" y="3819452"/>
            <a:ext cx="71745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Coordinar cruce de las partidas de OA., y de las FF.EE. por el escalón de </a:t>
            </a:r>
          </a:p>
          <a:p>
            <a:r>
              <a:rPr lang="es-MX" altLang="en-US"/>
              <a:t>     seguridad de la defensa.</a:t>
            </a:r>
            <a:endParaRPr lang="es-ES" altLang="en-US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628361" y="4479059"/>
            <a:ext cx="62583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Este tipo de fuego no necesita un gran consumo de munición.</a:t>
            </a:r>
            <a:endParaRPr lang="es-ES" altLang="en-US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628362" y="5123296"/>
            <a:ext cx="72566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5.- Las UU.AA.LL., se mantendrán en sus posiciones originales, previendo su</a:t>
            </a:r>
          </a:p>
          <a:p>
            <a:r>
              <a:rPr lang="es-MX" altLang="en-US"/>
              <a:t>     desplazamiento protegidas por los fuegos de las UU.AA.MM.</a:t>
            </a:r>
            <a:endParaRPr lang="es-ES" altLang="en-U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3964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905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793875" y="188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0" y="1059873"/>
            <a:ext cx="814524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     2) Fuegos de contrabatería:</a:t>
            </a:r>
          </a:p>
          <a:p>
            <a:endParaRPr lang="es-CL" altLang="en-US" dirty="0"/>
          </a:p>
          <a:p>
            <a:r>
              <a:rPr lang="es-CL" altLang="en-US" dirty="0"/>
              <a:t>         Ejecutados para neutralizar o destruir la artillería enemiga y lograr la </a:t>
            </a:r>
            <a:r>
              <a:rPr lang="es-CL" altLang="en-US" dirty="0" err="1"/>
              <a:t>superiori</a:t>
            </a:r>
            <a:r>
              <a:rPr lang="es-CL" altLang="en-US" dirty="0"/>
              <a:t>-</a:t>
            </a:r>
          </a:p>
          <a:p>
            <a:r>
              <a:rPr lang="es-CL" altLang="en-US" dirty="0"/>
              <a:t>         dad sobre ellos, pero en un principio solo la neutralización.</a:t>
            </a:r>
          </a:p>
          <a:p>
            <a:endParaRPr lang="es-CL" altLang="en-US" dirty="0"/>
          </a:p>
          <a:p>
            <a:r>
              <a:rPr lang="es-CL" altLang="en-US" dirty="0"/>
              <a:t>         El fuego de contrabatería constituye la tarea básica de la artillería de apoyo </a:t>
            </a:r>
          </a:p>
          <a:p>
            <a:r>
              <a:rPr lang="es-CL" altLang="en-US" dirty="0"/>
              <a:t>         general y el fuego contra morteros a las UU. que se encuentre en apoyo directo.</a:t>
            </a:r>
          </a:p>
          <a:p>
            <a:endParaRPr lang="es-ES" altLang="en-US" dirty="0"/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346075" y="3422073"/>
            <a:ext cx="727519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 dirty="0"/>
              <a:t>LA CONDUCCIÓN TÁCTICA DEL COMANDANTE DE LAS FUERZAS SOBRE SUS</a:t>
            </a:r>
          </a:p>
          <a:p>
            <a:r>
              <a:rPr lang="es-MX" altLang="en-US" b="1" dirty="0"/>
              <a:t> UNIDADES DE ARTILLERÍA DEBERÍA SER DE LA SIGUIENTE FORMA:</a:t>
            </a:r>
            <a:endParaRPr lang="es-ES" altLang="en-US" b="1" dirty="0"/>
          </a:p>
          <a:p>
            <a:endParaRPr lang="es-ES" altLang="en-US" b="1" dirty="0"/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385762" y="4368224"/>
            <a:ext cx="745511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Al solicitar este tipo de fuego, se dará prioridad a estos fuegos dejando de </a:t>
            </a:r>
          </a:p>
          <a:p>
            <a:r>
              <a:rPr lang="es-MX" altLang="en-US"/>
              <a:t>     apoyar a las UU., de maniobra por el periodo que se ejecuten.</a:t>
            </a:r>
            <a:endParaRPr lang="es-ES" altLang="en-US"/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06400" y="5130224"/>
            <a:ext cx="78507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Se orientarán medios de búsqueda de información a la localización y posterior </a:t>
            </a:r>
          </a:p>
          <a:p>
            <a:r>
              <a:rPr lang="es-MX" altLang="en-US"/>
              <a:t>     reglaje del tiro contra las Unidades de artillería adversaria.</a:t>
            </a:r>
            <a:endParaRPr lang="es-ES" altLang="en-US"/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406400" y="5968424"/>
            <a:ext cx="777828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Las UU., que se encuentren en la defensa, aprovecharán las posiciones</a:t>
            </a:r>
          </a:p>
          <a:p>
            <a:r>
              <a:rPr lang="es-MX" altLang="en-US"/>
              <a:t>     preparadas para soportar el fuego y para dificultar la localización del enemigo.</a:t>
            </a:r>
            <a:endParaRPr lang="es-ES" altLang="en-U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179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087563" y="188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387929" y="914273"/>
            <a:ext cx="815402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b="1" dirty="0"/>
              <a:t>d.- Conceptos técnicos de fuego según el efecto deseado en el objetivo.</a:t>
            </a:r>
          </a:p>
          <a:p>
            <a:endParaRPr lang="es-CL" altLang="en-US" b="1" dirty="0"/>
          </a:p>
          <a:p>
            <a:endParaRPr lang="es-CL" altLang="en-US" b="1" dirty="0"/>
          </a:p>
          <a:p>
            <a:r>
              <a:rPr lang="es-CL" altLang="en-US" dirty="0"/>
              <a:t>     1) Fuego de neutralización:</a:t>
            </a:r>
          </a:p>
          <a:p>
            <a:endParaRPr lang="es-CL" altLang="en-US" dirty="0"/>
          </a:p>
          <a:p>
            <a:r>
              <a:rPr lang="es-CL" altLang="en-US" dirty="0"/>
              <a:t>         Reduce la eficiencia del enemigo, interrumpiendo sus movimientos, acciones y </a:t>
            </a:r>
          </a:p>
          <a:p>
            <a:r>
              <a:rPr lang="es-CL" altLang="en-US" dirty="0"/>
              <a:t>         obligándolo a protegerse dificultando con esto su observación e inhabilitándolo </a:t>
            </a:r>
          </a:p>
          <a:p>
            <a:r>
              <a:rPr lang="es-CL" altLang="en-US" dirty="0"/>
              <a:t>         para hacer un buen uso de las armas.</a:t>
            </a:r>
          </a:p>
          <a:p>
            <a:endParaRPr lang="es-CL" altLang="en-US" dirty="0"/>
          </a:p>
          <a:p>
            <a:r>
              <a:rPr lang="es-CL" altLang="en-US" dirty="0"/>
              <a:t>         Se debe utilizar la sorpresa con un volumen repentino y conveniente.     </a:t>
            </a:r>
            <a:endParaRPr lang="es-ES" altLang="en-US" dirty="0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692203" y="4074595"/>
            <a:ext cx="8130687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2) Fuegos de destrucción:</a:t>
            </a:r>
          </a:p>
          <a:p>
            <a:endParaRPr lang="es-CL" altLang="en-US" dirty="0"/>
          </a:p>
          <a:p>
            <a:r>
              <a:rPr lang="es-CL" altLang="en-US" dirty="0"/>
              <a:t>         Persigue las destrucción del material, se realiza contra fortificaciones de campa-</a:t>
            </a:r>
          </a:p>
          <a:p>
            <a:r>
              <a:rPr lang="es-CL" altLang="en-US" dirty="0"/>
              <a:t>         ña, alambradas obstáculos, edificios, posiciones de armas y ubicación de </a:t>
            </a:r>
            <a:r>
              <a:rPr lang="es-CL" altLang="en-US" dirty="0" err="1"/>
              <a:t>reser</a:t>
            </a:r>
            <a:r>
              <a:rPr lang="es-CL" altLang="en-US" dirty="0"/>
              <a:t>-</a:t>
            </a:r>
          </a:p>
          <a:p>
            <a:r>
              <a:rPr lang="es-CL" altLang="en-US" dirty="0"/>
              <a:t>         vas.</a:t>
            </a:r>
          </a:p>
          <a:p>
            <a:endParaRPr lang="es-CL" altLang="en-US" dirty="0"/>
          </a:p>
          <a:p>
            <a:r>
              <a:rPr lang="es-CL" altLang="en-US" dirty="0"/>
              <a:t>         Se realiza contra fortificaciones de campaña, alambradas obstáculos, edificios,</a:t>
            </a:r>
          </a:p>
          <a:p>
            <a:r>
              <a:rPr lang="es-CL" altLang="en-US" dirty="0"/>
              <a:t>         posiciones de armas, ubicación de reserva etc.</a:t>
            </a:r>
            <a:endParaRPr lang="es-ES" altLang="en-US" dirty="0"/>
          </a:p>
          <a:p>
            <a:endParaRPr lang="es-ES" alt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1418" y="1011382"/>
            <a:ext cx="2258723" cy="240930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1411" y="3396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7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956" y="33043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693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71945" y="1433946"/>
            <a:ext cx="755136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Otras modalidades del fuegos de destrucción son:</a:t>
            </a:r>
          </a:p>
          <a:p>
            <a:endParaRPr lang="es-CL" altLang="en-US" dirty="0"/>
          </a:p>
          <a:p>
            <a:r>
              <a:rPr lang="es-CL" altLang="en-US" dirty="0"/>
              <a:t>a) Fuego de asalto: Fuego indirecto que se emplea para la destrucción de casa-</a:t>
            </a:r>
          </a:p>
          <a:p>
            <a:r>
              <a:rPr lang="es-CL" altLang="en-US" dirty="0"/>
              <a:t>    matas y protecciones ubicadas en pendientes.</a:t>
            </a:r>
          </a:p>
          <a:p>
            <a:endParaRPr lang="es-CL" altLang="en-US" dirty="0"/>
          </a:p>
          <a:p>
            <a:r>
              <a:rPr lang="es-CL" altLang="en-US" dirty="0"/>
              <a:t>b) Fuegos de aniquilamiento: Busca sólo el exterminio del personal enemigo.</a:t>
            </a:r>
            <a:endParaRPr lang="es-ES" altLang="en-US" dirty="0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671945" y="3616036"/>
            <a:ext cx="781707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3) Fuegos de cegamiento:</a:t>
            </a:r>
          </a:p>
          <a:p>
            <a:endParaRPr lang="es-CL" altLang="en-US" dirty="0"/>
          </a:p>
          <a:p>
            <a:r>
              <a:rPr lang="es-CL" altLang="en-US" dirty="0"/>
              <a:t>    Persigue impedir la observación enemiga en momentos decisivos del combate, </a:t>
            </a:r>
          </a:p>
          <a:p>
            <a:r>
              <a:rPr lang="es-CL" altLang="en-US" dirty="0"/>
              <a:t>    para tal efecto se forman y mantiene nubes de cegamiento por medio de </a:t>
            </a:r>
          </a:p>
          <a:p>
            <a:r>
              <a:rPr lang="es-CL" altLang="en-US" dirty="0"/>
              <a:t>    proyectiles fumígenos.</a:t>
            </a:r>
          </a:p>
          <a:p>
            <a:endParaRPr lang="es-CL" altLang="en-US" dirty="0"/>
          </a:p>
          <a:p>
            <a:r>
              <a:rPr lang="es-CL" altLang="en-US" dirty="0"/>
              <a:t>4) Fuegos varios:</a:t>
            </a:r>
          </a:p>
          <a:p>
            <a:endParaRPr lang="es-CL" altLang="en-US" dirty="0"/>
          </a:p>
          <a:p>
            <a:r>
              <a:rPr lang="es-CL" altLang="en-US" dirty="0"/>
              <a:t>    Se emplean para la iluminación del campo de combate, para la emisión de </a:t>
            </a:r>
          </a:p>
          <a:p>
            <a:r>
              <a:rPr lang="es-CL" altLang="en-US" dirty="0"/>
              <a:t>    agresivos químicos, diseminar minas </a:t>
            </a:r>
            <a:r>
              <a:rPr lang="es-CL" altLang="en-US" dirty="0" err="1"/>
              <a:t>esparcibles</a:t>
            </a:r>
            <a:r>
              <a:rPr lang="es-CL" altLang="en-US" dirty="0"/>
              <a:t> y señalización.</a:t>
            </a:r>
            <a:endParaRPr lang="es-ES" alt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7549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059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021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281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033342" y="962891"/>
            <a:ext cx="50011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CUADRO RESUMEN DE LOS FUEGOS DE ARTILLERIA.</a:t>
            </a:r>
            <a:endParaRPr lang="es-ES" altLang="en-US" dirty="0"/>
          </a:p>
        </p:txBody>
      </p:sp>
      <p:graphicFrame>
        <p:nvGraphicFramePr>
          <p:cNvPr id="6455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18043"/>
              </p:ext>
            </p:extLst>
          </p:nvPr>
        </p:nvGraphicFramePr>
        <p:xfrm>
          <a:off x="304799" y="1524000"/>
          <a:ext cx="8458200" cy="5079631"/>
        </p:xfrm>
        <a:graphic>
          <a:graphicData uri="http://schemas.openxmlformats.org/drawingml/2006/table">
            <a:tbl>
              <a:tblPr/>
              <a:tblGrid>
                <a:gridCol w="2870200">
                  <a:extLst>
                    <a:ext uri="{9D8B030D-6E8A-4147-A177-3AD203B41FA5}">
                      <a16:colId xmlns:a16="http://schemas.microsoft.com/office/drawing/2014/main" val="737446678"/>
                    </a:ext>
                  </a:extLst>
                </a:gridCol>
                <a:gridCol w="2641600">
                  <a:extLst>
                    <a:ext uri="{9D8B030D-6E8A-4147-A177-3AD203B41FA5}">
                      <a16:colId xmlns:a16="http://schemas.microsoft.com/office/drawing/2014/main" val="1730282606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val="3936097802"/>
                    </a:ext>
                  </a:extLst>
                </a:gridCol>
              </a:tblGrid>
              <a:tr h="3552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CLASES DE FUEGO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FORMAS DE FUEGO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EFECTO DESEADO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0539530"/>
                  </a:ext>
                </a:extLst>
              </a:tr>
              <a:tr h="1066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Técnicas de ejecución.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Responsabilidad Cmdte. De Batería.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Propósito táctico.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Según la acción táctica o fase: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Conceptos técnicos o efecto deseado en el objetivo.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6403785"/>
                  </a:ext>
                </a:extLst>
              </a:tr>
              <a:tr h="3657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pieza.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alas.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ráfagas.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salvas.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 el ataque: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Preparación.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 la defensa: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Contra preparación.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Detención o barrera.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Peligro.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Comunes en ataque/ defensa y demás acc. Tácticas: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Entorpecimiento.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Interdicción.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Hostigamiento.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Contrabatería.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De apoyo.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Neutralización.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Destrucción.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De asalto.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Aniquilamiento.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De cegamiento.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Iluminación.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Químicos.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Señalización.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Sembrado de minas.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54425"/>
                  </a:ext>
                </a:extLst>
              </a:tr>
            </a:tbl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738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672" y="3456709"/>
            <a:ext cx="2258723" cy="240930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516045" y="1357745"/>
            <a:ext cx="2813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/>
              <a:t>PREGUNTAS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1030300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1897</Words>
  <Application>Microsoft Office PowerPoint</Application>
  <PresentationFormat>Panorámica</PresentationFormat>
  <Paragraphs>219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PC</cp:lastModifiedBy>
  <cp:revision>16</cp:revision>
  <dcterms:created xsi:type="dcterms:W3CDTF">2021-02-22T23:46:22Z</dcterms:created>
  <dcterms:modified xsi:type="dcterms:W3CDTF">2021-02-26T00:04:02Z</dcterms:modified>
</cp:coreProperties>
</file>