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348" r:id="rId3"/>
    <p:sldId id="279" r:id="rId4"/>
    <p:sldId id="291" r:id="rId5"/>
    <p:sldId id="292" r:id="rId6"/>
    <p:sldId id="293" r:id="rId7"/>
    <p:sldId id="294" r:id="rId8"/>
    <p:sldId id="298" r:id="rId9"/>
    <p:sldId id="295" r:id="rId10"/>
    <p:sldId id="296" r:id="rId11"/>
    <p:sldId id="297" r:id="rId12"/>
    <p:sldId id="299" r:id="rId13"/>
    <p:sldId id="305" r:id="rId14"/>
    <p:sldId id="304" r:id="rId15"/>
    <p:sldId id="303" r:id="rId16"/>
    <p:sldId id="302" r:id="rId17"/>
    <p:sldId id="301" r:id="rId18"/>
    <p:sldId id="300" r:id="rId19"/>
    <p:sldId id="306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071EC4-572D-4163-A95F-236EEC1CA4B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4561F0-0507-465E-9479-E5272A5A4F0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907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848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7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62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254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13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51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3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182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636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55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635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9DC02-456B-4D1E-8F11-5B60F6F64415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283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IM%20%20COSACO%201%20(1).mp4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ElVivencialCHV%20Infantes%20de%20Marina.mp4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308" y="259079"/>
            <a:ext cx="5652655" cy="602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54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69273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2401" y="124691"/>
            <a:ext cx="325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</a:t>
            </a:r>
          </a:p>
          <a:p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872838" y="1998352"/>
            <a:ext cx="9656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/>
              <a:t>CONCEPTOS BÁSICOS  Y SIMBOLOGÍA DE ARTILLERIA DE CAMPAÑA</a:t>
            </a:r>
            <a:endParaRPr lang="en-US" sz="4000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147" y="2985655"/>
            <a:ext cx="4676775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693" y="3397751"/>
            <a:ext cx="4333580" cy="314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49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14400" y="1878401"/>
            <a:ext cx="885305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LA CONDUCCIÓN Y COORDINACIÓN DE LA ARTILLERÍA.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n-US" sz="2400" b="1" dirty="0"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6507" y="2267314"/>
            <a:ext cx="3968840" cy="459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99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67741" y="1277405"/>
            <a:ext cx="94000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altLang="en-US" sz="28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Principios Fundamentales para la Conducción de la Artillería.</a:t>
            </a:r>
            <a:endParaRPr lang="en-US" altLang="en-US" sz="2800" dirty="0"/>
          </a:p>
        </p:txBody>
      </p:sp>
      <p:sp>
        <p:nvSpPr>
          <p:cNvPr id="3" name="Rectángulo 2"/>
          <p:cNvSpPr/>
          <p:nvPr/>
        </p:nvSpPr>
        <p:spPr>
          <a:xfrm>
            <a:off x="467741" y="1923736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El Comandante deberá procurar mantener los siguientes principios generales en la conducción de la artillería:</a:t>
            </a:r>
            <a:endParaRPr lang="en-US" sz="16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u="sng" dirty="0">
                <a:solidFill>
                  <a:srgbClr val="FF0000"/>
                </a:solidFill>
                <a:ea typeface="Times New Roman" panose="02020603050405020304" pitchFamily="18" charset="0"/>
              </a:rPr>
              <a:t>Acción de masa</a:t>
            </a:r>
            <a:r>
              <a:rPr lang="es-ES" u="sng" dirty="0">
                <a:ea typeface="Times New Roman" panose="02020603050405020304" pitchFamily="18" charset="0"/>
              </a:rPr>
              <a:t>:</a:t>
            </a:r>
            <a:r>
              <a:rPr lang="es-ES" dirty="0">
                <a:ea typeface="Times New Roman" panose="02020603050405020304" pitchFamily="18" charset="0"/>
              </a:rPr>
              <a:t> permitirá la mayor o menor potencia de fuego. Es decir, es la capacidad de concentrar el mayor número de proyectiles en una zona en un tiempo determinado.</a:t>
            </a:r>
            <a:endParaRPr lang="en-US" dirty="0">
              <a:ea typeface="Times New Roman" panose="02020603050405020304" pitchFamily="18" charset="0"/>
            </a:endParaRPr>
          </a:p>
          <a:p>
            <a:pPr marL="685800" indent="-228600"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Centralización: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 es una de las preocupaciones principales de todo Comandante. Los mayores y mejores efectos se logran cuando la </a:t>
            </a:r>
            <a:r>
              <a:rPr lang="es-ES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artillería se encuentra centralizada. 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La búsqueda de centralización debe ser preocupación del asesor de artillería del Comandante. Con ella, los efectos de los fuegos serán mayores. La acción de masa se logrará mediante una </a:t>
            </a:r>
            <a:r>
              <a:rPr lang="es-ES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adecuada 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centralización.</a:t>
            </a:r>
            <a:endParaRPr lang="en-US" sz="16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2260" y="2533996"/>
            <a:ext cx="4303697" cy="2827700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249381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1056052"/>
            <a:ext cx="865909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Conforme a los niveles de centralización existentes, se puede definir lo siguiente: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r>
              <a:rPr lang="es-ES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Centralización de mando</a:t>
            </a:r>
            <a:r>
              <a:rPr lang="es-ES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ES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se 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entiende por el ejercicio del control táctico y logístico de las unidades de artillería pertenecientes a la fuerza. Esta centralización permite al Comandante: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indent="-228600"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 smtClean="0">
              <a:solidFill>
                <a:srgbClr val="FF0000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ES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Definir en mejor forma las zonas de fuego 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y fijar los sectores de tiro de las unidades de artillería de acuerdo al esquema de maniobra y a la misión táctica asignada.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ES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Indicar y coordinar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 el despliegue de las unidades de artillería, asignando zonas especiales de des-pliegue.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ES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Controlar el consumo de munición 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y prever el reabastecimiento con las unidades logísticas.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es-ES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Coordinar las Partidas de OA</a:t>
            </a:r>
            <a:r>
              <a:rPr lang="es-ES" dirty="0">
                <a:ea typeface="Times New Roman" panose="02020603050405020304" pitchFamily="18" charset="0"/>
                <a:cs typeface="Times New Roman" panose="02020603050405020304" pitchFamily="18" charset="0"/>
              </a:rPr>
              <a:t>, unidades de fuerzas especiales y partidas topográficas en el área objetivo.</a:t>
            </a:r>
            <a:endParaRPr lang="en-US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74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917912"/>
            <a:ext cx="810491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u="sng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b.-Centralización </a:t>
            </a:r>
            <a:r>
              <a:rPr lang="es-ES" sz="2000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del tiro: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Se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caracteriza por la posibilidad que tiene el 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Comandante de concentrar sobre uno o varios objetivos, con rapidez y precisión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la totalidad o mayoría de los fuegos de las unidades de artillería bajo su mando, y cuando sea el caso, los de la artillería de otras unidades.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Esta centralización técnica del tiro 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no implica que todas las unidades de artillería batan simultáneamente un mismo objetivo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sino que debe permitir que los fuegos de estas unidades sean conducidos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simultáneamente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sobre objetivos distintos.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La centralización del tiro da 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la flexibilidad suficiente como para concentrar fuegos con rapidez y precisión sobre cualquier zona,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dentro del alcance de las unidades, y mantiene también la capacidad de poder distribuir fuego sobre distintos objetivos.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2000" b="1" i="1" u="sng" dirty="0">
                <a:solidFill>
                  <a:srgbClr val="FF0000"/>
                </a:solidFill>
                <a:ea typeface="Times New Roman" panose="02020603050405020304" pitchFamily="18" charset="0"/>
              </a:rPr>
              <a:t>La centralización no es sinónimo de concentración de unidades de artillería en una misma posición de fuego. </a:t>
            </a:r>
            <a:endParaRPr lang="en-US" sz="2000" b="1" i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83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3" y="896305"/>
            <a:ext cx="913014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lang="es-ES" sz="2000" u="sng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- Continuidad </a:t>
            </a:r>
            <a:r>
              <a:rPr lang="es-ES" sz="2000" u="sng" dirty="0">
                <a:ea typeface="Times New Roman" panose="02020603050405020304" pitchFamily="18" charset="0"/>
                <a:cs typeface="Times New Roman" panose="02020603050405020304" pitchFamily="18" charset="0"/>
              </a:rPr>
              <a:t>del apoyo de </a:t>
            </a:r>
            <a:r>
              <a:rPr lang="es-ES" sz="2000" u="sng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fuego</a:t>
            </a:r>
          </a:p>
          <a:p>
            <a:pPr lvl="0" algn="just">
              <a:spcAft>
                <a:spcPts val="0"/>
              </a:spcAft>
            </a:pPr>
            <a:endParaRPr lang="es-ES" sz="2000" u="sng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asegura a través de la 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movilidad que tenga la artillería que debe acompañar a la unidad apoyada, tanto en los desplazamientos como en el combate, integrando los fuegos a la maniobra. </a:t>
            </a:r>
            <a:endParaRPr lang="es-ES" sz="2000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flexibilidad de los fuegos, las previsiones en la ocupación de posiciones sucesivas de fuego y en el sostenimiento logístico, son factores que permitirán materializar lo anterior.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8498" y="3105017"/>
            <a:ext cx="3641453" cy="3360099"/>
          </a:xfrm>
          <a:prstGeom prst="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</p:spTree>
    <p:extLst>
      <p:ext uri="{BB962C8B-B14F-4D97-AF65-F5344CB8AC3E}">
        <p14:creationId xmlns:p14="http://schemas.microsoft.com/office/powerpoint/2010/main" val="159334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685" y="2319618"/>
            <a:ext cx="5903742" cy="471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93964" y="1395223"/>
            <a:ext cx="8853054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s-ES" altLang="en-U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d.- </a:t>
            </a:r>
            <a:r>
              <a:rPr kumimoji="0" lang="es-ES" altLang="en-US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La Seguridad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s-ES" altLang="en-US" sz="20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Encierra todas aquellas </a:t>
            </a: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medidas tácticas y técnicas que permiten proteger a la artillería y</a:t>
            </a: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a las propias tropas del efecto de las armas enemigas, facilitando la sorpresa y garantizando la integridad de las unidades.</a:t>
            </a:r>
            <a:endParaRPr kumimoji="0" lang="es-E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5917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81420" y="527166"/>
            <a:ext cx="9264361" cy="5201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ES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La Coordinación de la Artillería.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El fuego y la maniobra son interdependientes y deben planificarse simultáneamente</a:t>
            </a: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altLang="en-U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El Comandante es responsable por la coordinación entre ambos elementos, las unidades de artillería y las unidades de maniobra.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El objeto de la coordinación del fuego de </a:t>
            </a:r>
            <a:r>
              <a:rPr kumimoji="0" lang="es-ES" altLang="en-US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apoyo es obtener el mejor rendimiento posible de los medios disponibles, evitando duplicidad de esfuerzo</a:t>
            </a: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batiendo los objetivos con los medios más adecuados y realizando la integración del apoyo de fuego con la maniobra.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La coordinación de los fuegos se hace a través del CCFA, que es el órgano asesor y coordinador con que cuenta el Comandante en su plana mayor para mantener el control de los fuegos en el combate.</a:t>
            </a:r>
            <a:endParaRPr kumimoji="0" lang="es-E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14192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535878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1164390"/>
            <a:ext cx="103909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800" dirty="0">
                <a:ea typeface="Times New Roman" panose="02020603050405020304" pitchFamily="18" charset="0"/>
                <a:cs typeface="Times New Roman" panose="02020603050405020304" pitchFamily="18" charset="0"/>
              </a:rPr>
              <a:t>Principios de coordinación de los fuegos de apoyo.</a:t>
            </a:r>
            <a:endParaRPr lang="en-US" sz="28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just">
              <a:spcAft>
                <a:spcPts val="0"/>
              </a:spcAft>
            </a:pPr>
            <a:r>
              <a:rPr lang="es-E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2400" dirty="0">
                <a:ea typeface="Times New Roman" panose="02020603050405020304" pitchFamily="18" charset="0"/>
              </a:rPr>
              <a:t>La planificación del fuego de apoyo tiene poco valor práctico si el coordinador de </a:t>
            </a:r>
            <a:r>
              <a:rPr lang="es-ES" sz="2400" i="1" dirty="0">
                <a:solidFill>
                  <a:srgbClr val="FF0000"/>
                </a:solidFill>
                <a:ea typeface="Times New Roman" panose="02020603050405020304" pitchFamily="18" charset="0"/>
              </a:rPr>
              <a:t>fuegos de apoyo no puede realizar la coordinación necesaria para lograr que el plan de fuegos se ejecute exitosamente. </a:t>
            </a:r>
            <a:endParaRPr lang="es-ES" sz="2400" i="1" dirty="0" smtClean="0">
              <a:solidFill>
                <a:srgbClr val="FF0000"/>
              </a:solidFill>
              <a:ea typeface="Times New Roman" panose="02020603050405020304" pitchFamily="18" charset="0"/>
            </a:endParaRPr>
          </a:p>
          <a:p>
            <a:endParaRPr lang="es-ES" sz="2400" i="1" dirty="0">
              <a:solidFill>
                <a:srgbClr val="FF0000"/>
              </a:solidFill>
              <a:ea typeface="Times New Roman" panose="02020603050405020304" pitchFamily="18" charset="0"/>
            </a:endParaRPr>
          </a:p>
          <a:p>
            <a:r>
              <a:rPr lang="es-ES" sz="2400" dirty="0" smtClean="0">
                <a:ea typeface="Times New Roman" panose="02020603050405020304" pitchFamily="18" charset="0"/>
              </a:rPr>
              <a:t>La </a:t>
            </a:r>
            <a:r>
              <a:rPr lang="es-ES" sz="2400" dirty="0">
                <a:ea typeface="Times New Roman" panose="02020603050405020304" pitchFamily="18" charset="0"/>
              </a:rPr>
              <a:t>eficiencia con que un  Comandante emplea el apoyo de fuego disponible, utilizando a las unidades de artillería de campaña, puede ser un factor decisivo para el éxito de la maniobra</a:t>
            </a:r>
            <a:endParaRPr lang="en-US" sz="24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2849" y="4205804"/>
            <a:ext cx="3299130" cy="251686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8107" y="5353806"/>
            <a:ext cx="3706502" cy="136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76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15636" y="1329343"/>
            <a:ext cx="91301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Para lograr dicha eficiencia, la coordinación se rige por ciertos principios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establecidos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que deben aplicar los coordinadores de fuegos de apoyo. Ellos son: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05689" y="2533995"/>
            <a:ext cx="1009303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buFont typeface="+mj-lt"/>
              <a:buAutoNum type="alphaLcPeriod"/>
            </a:pP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Asegurar un constante flujo de información respecto a la selección de objetivos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: el coordinador de fuegos de apoyo debe asegurar que toda la información disponible sobre la selección de objetivos continúe fluyendo dentro del sistema de apoyo de fuego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lphaLcPeriod"/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	Esta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información será provista por 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los OA pertenecientes a las unidades de artillería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	por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las unidades de fuerzas especiales que se encuentren operando en la retaguardia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	del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dispositivo enemigo y por las propias unidades de maniobra que se encuentren en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	contacto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con las fuerzas adversarias. 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0708" y="5135845"/>
            <a:ext cx="3028950" cy="1514475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  <p:extLst>
      <p:ext uri="{BB962C8B-B14F-4D97-AF65-F5344CB8AC3E}">
        <p14:creationId xmlns:p14="http://schemas.microsoft.com/office/powerpoint/2010/main" val="177089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193964" y="1329343"/>
            <a:ext cx="989214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Considerar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todos los medios de apoyo de fuego disponibles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2000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Cada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coordinador de fuegos de apoyo debe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considerar  el apoyo de fuego disponible bajo su mando y aquellos que sean asignados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para tal efecto en apoyo a la maniobra de la fuerza, conociendo cabalmente en que etapas del combate van a estar disponibles para ser usados.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Esto permitirá efectuar cambios de posiciones con algunas unidades mientras las otras mantienen el apoyo de fuego sobre los objetivos, como también, permitirá el abastecimiento a aquellas unidades que han llegado al nivel crítico.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5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18655" y="1540143"/>
            <a:ext cx="965661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Usar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el o los medios más eficaces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2000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Las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solicitudes de apoyo de fuego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se enviarán a través de la red de conducción de los fuegos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debiendo el coordinador de fuegos de apoyo considerar la naturaleza e importancia del objetivo, la posibilidad de que éste pueda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desplazarse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la disponibilidad de los medios para batirlo y los efectos que se desean obtener. 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Para lograr los efectos deseados frecuentemente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será necesario utilizar un medio que no es el más </a:t>
            </a:r>
            <a:r>
              <a:rPr lang="es-ES" sz="2000" i="1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adecuado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a fin de batir y desgastar temporalmente el objetivo, hasta que se pueda batir con un medio más eficaz.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0338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81890" y="1665192"/>
            <a:ext cx="918556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Brindar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el tipo de apoyo solicitado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solicitante del apoyo de fuego está normalmente en mejor posición para saber lo que necesita realmente. Sin embargo,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el coordinador de fuegos de apoyo está en la mejor </a:t>
            </a:r>
            <a:r>
              <a:rPr lang="es-ES" sz="2000" i="1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posición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para comparar la solicitud con las orientaciones del Comandante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en lo que se refiere a la prioridad de los blancos y al uso actual y futuro del apoyo de fuego. 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0368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3" y="1329343"/>
            <a:ext cx="913014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Evitar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duplicidad innecesarias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2000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Una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tarea fundamental del coordinador de fuegos de apoyo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es la de asegurarse de que se resuelva la duplicidad en el batimiento de los objetivos y que sólo se utilicen aquellos medios  </a:t>
            </a:r>
            <a:r>
              <a:rPr lang="es-ES" sz="2000" i="1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necesarios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para lograr los efectos deseados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Este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principio es de gran importancia, especialmente cuando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se dispone de menor cantidad de bocas de fuego que el enemigo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. El empleo de varios medios de artillería disponibles en contra de un objetivo se hará solamente cuando se desee lograr un efecto de masa contra el blanco y cuando la pronta ejecución de estos fuegos permita al Comandante obtener una ventaja táctica.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468" y="4773120"/>
            <a:ext cx="2393575" cy="2084880"/>
          </a:xfrm>
          <a:prstGeom prst="rect">
            <a:avLst/>
          </a:prstGeom>
          <a:scene3d>
            <a:camera prst="isometricBottomDown"/>
            <a:lightRig rig="threePt" dir="t"/>
          </a:scene3d>
        </p:spPr>
      </p:pic>
      <p:sp>
        <p:nvSpPr>
          <p:cNvPr id="6" name="Flecha derecha 5"/>
          <p:cNvSpPr/>
          <p:nvPr/>
        </p:nvSpPr>
        <p:spPr>
          <a:xfrm>
            <a:off x="4055702" y="5276271"/>
            <a:ext cx="1828800" cy="1078577"/>
          </a:xfrm>
          <a:prstGeom prst="right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853" y="4904261"/>
            <a:ext cx="1454959" cy="1551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5778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1693735"/>
            <a:ext cx="957349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Proporcionar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coordinación con rapidez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Deben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ser establecidas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normas de coordinación de apoyo de fuego lo más dinámicas posible. </a:t>
            </a:r>
            <a:endParaRPr lang="es-ES" sz="2000" i="1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i="1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puede haber vacilaciones en la ejecución del apoyo de fuego.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coordinador de fuegos de apoyo </a:t>
            </a:r>
            <a:r>
              <a:rPr lang="es-ES" sz="2000" b="1" i="1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debe conocer las características </a:t>
            </a:r>
            <a:r>
              <a:rPr lang="es-ES" sz="2000" b="1" i="1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técnicas </a:t>
            </a:r>
            <a:r>
              <a:rPr lang="es-ES" sz="2000" b="1" i="1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 tácticas de cada uno de los medios de artillería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pertenecientes a la fuerza y tener la información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inmediata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sobre su disponibilidad de apoyar con fuego a la maniobra.</a:t>
            </a:r>
            <a:endParaRPr lang="en-US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5463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193964" y="1471183"/>
            <a:ext cx="95734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g.-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Proporcionar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seguridad a las tropas e instalaciones</a:t>
            </a:r>
            <a:r>
              <a:rPr lang="es-ES" sz="2000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2000" dirty="0" smtClean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deberá mantener la ubicación y los límites de las propias tropas en forma permanente,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llevando las evoluciones tácticas de las unidades de maniobra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lo que permitirá activar el plan de fuegos restrictivos cuando se necesite.</a:t>
            </a:r>
            <a:endParaRPr lang="en-US" sz="2000" dirty="0" smtClean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503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01781" y="1375201"/>
            <a:ext cx="918556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Utilizar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un sistema común de designación de objetivos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just">
              <a:spcAft>
                <a:spcPts val="0"/>
              </a:spcAft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Todos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los  medios de apoyo de fuego de la fuerza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deberán estar en condiciones de identificar un objetivo por medio de su designación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Para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que esto sea posible será necesario establecer un sistema común de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designación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de objetivos.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Los artilleros de la Infantería de Marina española liderarán un ejercicio  internacional de designación de blancos -noticia defensa.com - Noticias  Defensa Españ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963" y="3747947"/>
            <a:ext cx="2554646" cy="1836152"/>
          </a:xfrm>
          <a:prstGeom prst="rect">
            <a:avLst/>
          </a:prstGeom>
          <a:noFill/>
          <a:effectLst>
            <a:glow rad="127000">
              <a:schemeClr val="accent1">
                <a:alpha val="51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4562" y="3712465"/>
            <a:ext cx="2493480" cy="1871634"/>
          </a:xfrm>
          <a:prstGeom prst="rect">
            <a:avLst/>
          </a:prstGeom>
          <a:scene3d>
            <a:camera prst="obliqueTop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87971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401781" y="1329343"/>
            <a:ext cx="892232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i.- </a:t>
            </a:r>
            <a:r>
              <a:rPr lang="es-ES" sz="2000" u="sng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Considerar </a:t>
            </a:r>
            <a:r>
              <a:rPr lang="es-ES" sz="2000" u="sng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la coordinación del espacio aéreo</a:t>
            </a:r>
            <a:r>
              <a:rPr lang="es-ES" sz="2000" dirty="0" smtClean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just">
              <a:spcAft>
                <a:spcPts val="0"/>
              </a:spcAft>
            </a:pPr>
            <a:endParaRPr lang="es-ES" sz="2000" dirty="0">
              <a:solidFill>
                <a:srgbClr val="FF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Las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trayectorias de las armas de apoyo de </a:t>
            </a:r>
            <a:r>
              <a:rPr lang="es-ES" sz="2000" i="1" dirty="0">
                <a:solidFill>
                  <a:srgbClr val="FF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fuego son peligrosas para las aeronaves de apoyo aéreo estrecho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, para las aeronaves de evacuación médica y para cualquier movimiento vertical que pueda estar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contemplado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en la maniobra del Comandante.  </a:t>
            </a:r>
            <a:endParaRPr lang="es-ES" sz="20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endParaRPr lang="es-ES" sz="20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coordinador de apoyo de fuego proporcionará la información </a:t>
            </a:r>
            <a:r>
              <a:rPr lang="es-ES" sz="20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necesaria </a:t>
            </a:r>
            <a:r>
              <a:rPr lang="es-ES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al uso del espacio aéreo.</a:t>
            </a:r>
            <a:endParaRPr lang="en-US" sz="20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3855" y="3633219"/>
            <a:ext cx="4890654" cy="2745899"/>
          </a:xfrm>
          <a:prstGeom prst="rect">
            <a:avLst/>
          </a:prstGeom>
        </p:spPr>
      </p:pic>
      <p:sp>
        <p:nvSpPr>
          <p:cNvPr id="6" name="Elipse 5"/>
          <p:cNvSpPr/>
          <p:nvPr/>
        </p:nvSpPr>
        <p:spPr>
          <a:xfrm>
            <a:off x="955964" y="4073236"/>
            <a:ext cx="2327563" cy="10529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NOTAM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55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745" y="3182388"/>
            <a:ext cx="2798618" cy="2985193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364182" y="762000"/>
            <a:ext cx="30802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dirty="0" smtClean="0"/>
              <a:t>PREGUNTAS 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427672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1240</Words>
  <Application>Microsoft Office PowerPoint</Application>
  <PresentationFormat>Panorámica</PresentationFormat>
  <Paragraphs>116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PC</dc:creator>
  <cp:lastModifiedBy>PC</cp:lastModifiedBy>
  <cp:revision>32</cp:revision>
  <dcterms:created xsi:type="dcterms:W3CDTF">2021-02-22T23:46:22Z</dcterms:created>
  <dcterms:modified xsi:type="dcterms:W3CDTF">2021-03-03T00:45:04Z</dcterms:modified>
</cp:coreProperties>
</file>