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5.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7.xml" ContentType="application/vnd.openxmlformats-officedocument.theme+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theme/theme8.xml" ContentType="application/vnd.openxmlformats-officedocument.theme+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 id="2147483756" r:id="rId2"/>
    <p:sldMasterId id="2147483768" r:id="rId3"/>
    <p:sldMasterId id="2147483792" r:id="rId4"/>
    <p:sldMasterId id="2147483804" r:id="rId5"/>
    <p:sldMasterId id="2147483816" r:id="rId6"/>
    <p:sldMasterId id="2147483881" r:id="rId7"/>
    <p:sldMasterId id="2147483893" r:id="rId8"/>
    <p:sldMasterId id="2147483905" r:id="rId9"/>
  </p:sldMasterIdLst>
  <p:notesMasterIdLst>
    <p:notesMasterId r:id="rId37"/>
  </p:notesMasterIdLst>
  <p:sldIdLst>
    <p:sldId id="356" r:id="rId10"/>
    <p:sldId id="256" r:id="rId11"/>
    <p:sldId id="369" r:id="rId12"/>
    <p:sldId id="373" r:id="rId13"/>
    <p:sldId id="371" r:id="rId14"/>
    <p:sldId id="372" r:id="rId15"/>
    <p:sldId id="322" r:id="rId16"/>
    <p:sldId id="361" r:id="rId17"/>
    <p:sldId id="362" r:id="rId18"/>
    <p:sldId id="370" r:id="rId19"/>
    <p:sldId id="363" r:id="rId20"/>
    <p:sldId id="364" r:id="rId21"/>
    <p:sldId id="365" r:id="rId22"/>
    <p:sldId id="366" r:id="rId23"/>
    <p:sldId id="367" r:id="rId24"/>
    <p:sldId id="368" r:id="rId25"/>
    <p:sldId id="290" r:id="rId26"/>
    <p:sldId id="291" r:id="rId27"/>
    <p:sldId id="292" r:id="rId28"/>
    <p:sldId id="294" r:id="rId29"/>
    <p:sldId id="293" r:id="rId30"/>
    <p:sldId id="295" r:id="rId31"/>
    <p:sldId id="296" r:id="rId32"/>
    <p:sldId id="297" r:id="rId33"/>
    <p:sldId id="298" r:id="rId34"/>
    <p:sldId id="299" r:id="rId35"/>
    <p:sldId id="306"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26" autoAdjust="0"/>
    <p:restoredTop sz="94291" autoAdjust="0"/>
  </p:normalViewPr>
  <p:slideViewPr>
    <p:cSldViewPr snapToGrid="0">
      <p:cViewPr varScale="1">
        <p:scale>
          <a:sx n="65" d="100"/>
          <a:sy n="65" d="100"/>
        </p:scale>
        <p:origin x="858" y="60"/>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viewProps" Target="viewProps.xml"/><Relationship Id="rId21" Type="http://schemas.openxmlformats.org/officeDocument/2006/relationships/slide" Target="slides/slide12.xml"/><Relationship Id="rId34" Type="http://schemas.openxmlformats.org/officeDocument/2006/relationships/slide" Target="slides/slide25.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B4D0AF-E82A-4732-8588-3C034C534AFF}" type="datetimeFigureOut">
              <a:rPr lang="es-CL" smtClean="0"/>
              <a:t>30-08-2024</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2235F3-B458-46A2-9D63-4AC1E5E10554}" type="slidenum">
              <a:rPr lang="es-CL" smtClean="0"/>
              <a:t>‹Nº›</a:t>
            </a:fld>
            <a:endParaRPr lang="es-CL"/>
          </a:p>
        </p:txBody>
      </p:sp>
    </p:spTree>
    <p:extLst>
      <p:ext uri="{BB962C8B-B14F-4D97-AF65-F5344CB8AC3E}">
        <p14:creationId xmlns:p14="http://schemas.microsoft.com/office/powerpoint/2010/main" val="23178168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332235F3-B458-46A2-9D63-4AC1E5E10554}" type="slidenum">
              <a:rPr lang="es-CL" smtClean="0"/>
              <a:t>1</a:t>
            </a:fld>
            <a:endParaRPr lang="es-CL"/>
          </a:p>
        </p:txBody>
      </p:sp>
    </p:spTree>
    <p:extLst>
      <p:ext uri="{BB962C8B-B14F-4D97-AF65-F5344CB8AC3E}">
        <p14:creationId xmlns:p14="http://schemas.microsoft.com/office/powerpoint/2010/main" val="34736635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Marcador de imagen de diapositiva 1">
            <a:extLst>
              <a:ext uri="{FF2B5EF4-FFF2-40B4-BE49-F238E27FC236}">
                <a16:creationId xmlns:a16="http://schemas.microsoft.com/office/drawing/2014/main" id="{8ABDFCD7-033E-7ACC-959F-5931D274861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Marcador de notas 2">
            <a:extLst>
              <a:ext uri="{FF2B5EF4-FFF2-40B4-BE49-F238E27FC236}">
                <a16:creationId xmlns:a16="http://schemas.microsoft.com/office/drawing/2014/main" id="{9B414FCC-7578-D9B9-6FCC-341BCD64347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3012" name="Marcador de número de diapositiva 3">
            <a:extLst>
              <a:ext uri="{FF2B5EF4-FFF2-40B4-BE49-F238E27FC236}">
                <a16:creationId xmlns:a16="http://schemas.microsoft.com/office/drawing/2014/main" id="{1CD1A344-8295-72FA-18CF-B52BD2AFE40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97B9A6AE-DC62-4F7A-AAD0-47E5B42BA283}" type="slidenum">
              <a:rPr lang="es-ES" altLang="es-ES" sz="1200"/>
              <a:pPr/>
              <a:t>16</a:t>
            </a:fld>
            <a:endParaRPr lang="es-ES" altLang="es-ES" sz="120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10" name="Group 9"/>
          <p:cNvGrpSpPr/>
          <p:nvPr/>
        </p:nvGrpSpPr>
        <p:grpSpPr>
          <a:xfrm>
            <a:off x="0" y="0"/>
            <a:ext cx="12188825" cy="6872226"/>
            <a:chOff x="0" y="0"/>
            <a:chExt cx="12188825" cy="6872226"/>
          </a:xfrm>
        </p:grpSpPr>
        <p:pic>
          <p:nvPicPr>
            <p:cNvPr id="9" name="Picture 8" descr="H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18" name="Picture 17"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a:xfrm>
            <a:off x="7983232" y="5037663"/>
            <a:ext cx="897467" cy="279400"/>
          </a:xfrm>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a:xfrm>
            <a:off x="2692397" y="5037663"/>
            <a:ext cx="5214635" cy="279400"/>
          </a:xfrm>
        </p:spPr>
        <p:txBody>
          <a:bodyPr/>
          <a:lstStyle/>
          <a:p>
            <a:endParaRPr lang="es-CL"/>
          </a:p>
        </p:txBody>
      </p:sp>
      <p:sp>
        <p:nvSpPr>
          <p:cNvPr id="6" name="Slide Number Placeholder 5"/>
          <p:cNvSpPr>
            <a:spLocks noGrp="1"/>
          </p:cNvSpPr>
          <p:nvPr>
            <p:ph type="sldNum" sz="quarter" idx="12"/>
          </p:nvPr>
        </p:nvSpPr>
        <p:spPr>
          <a:xfrm>
            <a:off x="8956900" y="5037663"/>
            <a:ext cx="551167" cy="279400"/>
          </a:xfrm>
        </p:spPr>
        <p:txBody>
          <a:bodyPr/>
          <a:lstStyle/>
          <a:p>
            <a:fld id="{D69D2AED-414F-4674-9759-33B3918DD709}" type="slidenum">
              <a:rPr lang="es-CL" smtClean="0"/>
              <a:t>‹Nº›</a:t>
            </a:fld>
            <a:endParaRPr lang="es-CL"/>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870491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20696581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4606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D69D2AED-414F-4674-9759-33B3918DD709}" type="slidenum">
              <a:rPr lang="es-CL" smtClean="0"/>
              <a:t>‹Nº›</a:t>
            </a:fld>
            <a:endParaRPr lang="es-CL"/>
          </a:p>
        </p:txBody>
      </p:sp>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945983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DBAD0C0E-2C81-44C6-85CB-4BDEE14437FB}" type="datetimeFigureOut">
              <a:rPr lang="es-CL" smtClean="0"/>
              <a:t>30-08-2024</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D69D2AED-414F-4674-9759-33B3918DD709}" type="slidenum">
              <a:rPr lang="es-CL" smtClean="0"/>
              <a:t>‹Nº›</a:t>
            </a:fld>
            <a:endParaRPr lang="es-CL"/>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75634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DBAD0C0E-2C81-44C6-85CB-4BDEE14437FB}" type="datetimeFigureOut">
              <a:rPr lang="es-CL" smtClean="0"/>
              <a:t>30-08-2024</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D69D2AED-414F-4674-9759-33B3918DD709}" type="slidenum">
              <a:rPr lang="es-CL" smtClean="0"/>
              <a:t>‹Nº›</a:t>
            </a:fld>
            <a:endParaRPr lang="es-CL"/>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543108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AD0C0E-2C81-44C6-85CB-4BDEE14437FB}" type="datetimeFigureOut">
              <a:rPr lang="es-CL" smtClean="0"/>
              <a:t>30-08-2024</a:t>
            </a:fld>
            <a:endParaRPr lang="es-CL"/>
          </a:p>
        </p:txBody>
      </p:sp>
      <p:sp>
        <p:nvSpPr>
          <p:cNvPr id="3" name="Footer Placeholder 2"/>
          <p:cNvSpPr>
            <a:spLocks noGrp="1"/>
          </p:cNvSpPr>
          <p:nvPr>
            <p:ph type="ftr" sz="quarter" idx="11"/>
          </p:nvPr>
        </p:nvSpPr>
        <p:spPr/>
        <p:txBody>
          <a:bodyPr/>
          <a:lstStyle/>
          <a:p>
            <a:endParaRPr lang="es-CL"/>
          </a:p>
        </p:txBody>
      </p:sp>
      <p:sp>
        <p:nvSpPr>
          <p:cNvPr id="4" name="Slide Number Placeholder 3"/>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3426559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D69D2AED-414F-4674-9759-33B3918DD709}" type="slidenum">
              <a:rPr lang="es-CL" smtClean="0"/>
              <a:t>‹Nº›</a:t>
            </a:fld>
            <a:endParaRPr lang="es-CL"/>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887026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s-ES"/>
              <a:t>Haga clic para modificar el estilo de título del patrón</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3697635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193268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406734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833127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14856965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s-ES"/>
              <a:t>Haga clic para modificar el estilo de título del patrón</a:t>
            </a:r>
            <a:endParaRPr lang="en-US" dirty="0"/>
          </a:p>
        </p:txBody>
      </p:sp>
      <p:sp>
        <p:nvSpPr>
          <p:cNvPr id="16"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377096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s-ES"/>
              <a:t>Haga clic para modificar el estilo de título del patrón</a:t>
            </a:r>
            <a:endParaRPr lang="en-US" dirty="0"/>
          </a:p>
        </p:txBody>
      </p:sp>
      <p:sp>
        <p:nvSpPr>
          <p:cNvPr id="14"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896980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200519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188201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41226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3940022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148733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29705095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DBAD0C0E-2C81-44C6-85CB-4BDEE14437FB}" type="datetimeFigureOut">
              <a:rPr lang="es-CL" smtClean="0"/>
              <a:t>30-08-2024</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31542773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DBAD0C0E-2C81-44C6-85CB-4BDEE14437FB}" type="datetimeFigureOut">
              <a:rPr lang="es-CL" smtClean="0"/>
              <a:t>30-08-2024</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38699657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DBAD0C0E-2C81-44C6-85CB-4BDEE14437FB}" type="datetimeFigureOut">
              <a:rPr lang="es-CL" smtClean="0"/>
              <a:t>30-08-2024</a:t>
            </a:fld>
            <a:endParaRPr lang="es-CL"/>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p>
        </p:txBody>
      </p:sp>
      <p:sp>
        <p:nvSpPr>
          <p:cNvPr id="9" name="Slide Number Placeholder 8"/>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555884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69D2AED-414F-4674-9759-33B3918DD709}" type="slidenum">
              <a:rPr lang="es-CL" smtClean="0"/>
              <a:t>‹Nº›</a:t>
            </a:fld>
            <a:endParaRPr lang="es-CL"/>
          </a:p>
        </p:txBody>
      </p:sp>
    </p:spTree>
    <p:extLst>
      <p:ext uri="{BB962C8B-B14F-4D97-AF65-F5344CB8AC3E}">
        <p14:creationId xmlns:p14="http://schemas.microsoft.com/office/powerpoint/2010/main" val="249124039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23112040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33746374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156128592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563822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263496059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353242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201806084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DBAD0C0E-2C81-44C6-85CB-4BDEE14437FB}" type="datetimeFigureOut">
              <a:rPr lang="es-CL" smtClean="0"/>
              <a:t>30-08-2024</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414613313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DBAD0C0E-2C81-44C6-85CB-4BDEE14437FB}" type="datetimeFigureOut">
              <a:rPr lang="es-CL" smtClean="0"/>
              <a:t>30-08-2024</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231037508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DBAD0C0E-2C81-44C6-85CB-4BDEE14437FB}" type="datetimeFigureOut">
              <a:rPr lang="es-CL" smtClean="0"/>
              <a:t>30-08-2024</a:t>
            </a:fld>
            <a:endParaRPr lang="es-CL"/>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p>
        </p:txBody>
      </p:sp>
      <p:sp>
        <p:nvSpPr>
          <p:cNvPr id="9" name="Slide Number Placeholder 8"/>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4798912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69D2AED-414F-4674-9759-33B3918DD709}" type="slidenum">
              <a:rPr lang="es-CL" smtClean="0"/>
              <a:t>‹Nº›</a:t>
            </a:fld>
            <a:endParaRPr lang="es-CL"/>
          </a:p>
        </p:txBody>
      </p:sp>
    </p:spTree>
    <p:extLst>
      <p:ext uri="{BB962C8B-B14F-4D97-AF65-F5344CB8AC3E}">
        <p14:creationId xmlns:p14="http://schemas.microsoft.com/office/powerpoint/2010/main" val="152884051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232101023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420261485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314769220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416138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346458125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240878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427314073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DBAD0C0E-2C81-44C6-85CB-4BDEE14437FB}" type="datetimeFigureOut">
              <a:rPr lang="es-CL" smtClean="0"/>
              <a:t>30-08-2024</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281516449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DBAD0C0E-2C81-44C6-85CB-4BDEE14437FB}" type="datetimeFigureOut">
              <a:rPr lang="es-CL" smtClean="0"/>
              <a:t>30-08-2024</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284397418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DBAD0C0E-2C81-44C6-85CB-4BDEE14437FB}" type="datetimeFigureOut">
              <a:rPr lang="es-CL" smtClean="0"/>
              <a:t>30-08-2024</a:t>
            </a:fld>
            <a:endParaRPr lang="es-CL"/>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p>
        </p:txBody>
      </p:sp>
      <p:sp>
        <p:nvSpPr>
          <p:cNvPr id="9" name="Slide Number Placeholder 8"/>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12491274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69D2AED-414F-4674-9759-33B3918DD709}" type="slidenum">
              <a:rPr lang="es-CL" smtClean="0"/>
              <a:t>‹Nº›</a:t>
            </a:fld>
            <a:endParaRPr lang="es-CL"/>
          </a:p>
        </p:txBody>
      </p:sp>
    </p:spTree>
    <p:extLst>
      <p:ext uri="{BB962C8B-B14F-4D97-AF65-F5344CB8AC3E}">
        <p14:creationId xmlns:p14="http://schemas.microsoft.com/office/powerpoint/2010/main" val="418594701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349571149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51289708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376069641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140315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335339337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344930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353202175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DBAD0C0E-2C81-44C6-85CB-4BDEE14437FB}" type="datetimeFigureOut">
              <a:rPr lang="es-CL" smtClean="0"/>
              <a:t>30-08-2024</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68232300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DBAD0C0E-2C81-44C6-85CB-4BDEE14437FB}" type="datetimeFigureOut">
              <a:rPr lang="es-CL" smtClean="0"/>
              <a:t>30-08-2024</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3808174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DBAD0C0E-2C81-44C6-85CB-4BDEE14437FB}" type="datetimeFigureOut">
              <a:rPr lang="es-CL" smtClean="0"/>
              <a:t>30-08-2024</a:t>
            </a:fld>
            <a:endParaRPr lang="es-CL"/>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p>
        </p:txBody>
      </p:sp>
      <p:sp>
        <p:nvSpPr>
          <p:cNvPr id="9" name="Slide Number Placeholder 8"/>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65807553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69D2AED-414F-4674-9759-33B3918DD709}" type="slidenum">
              <a:rPr lang="es-CL" smtClean="0"/>
              <a:t>‹Nº›</a:t>
            </a:fld>
            <a:endParaRPr lang="es-CL"/>
          </a:p>
        </p:txBody>
      </p:sp>
    </p:spTree>
    <p:extLst>
      <p:ext uri="{BB962C8B-B14F-4D97-AF65-F5344CB8AC3E}">
        <p14:creationId xmlns:p14="http://schemas.microsoft.com/office/powerpoint/2010/main" val="163051766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CL"/>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69D2AED-414F-4674-9759-33B3918DD709}" type="slidenum">
              <a:rPr lang="es-CL" smtClean="0"/>
              <a:t>‹Nº›</a:t>
            </a:fld>
            <a:endParaRPr lang="es-CL"/>
          </a:p>
        </p:txBody>
      </p:sp>
    </p:spTree>
    <p:extLst>
      <p:ext uri="{BB962C8B-B14F-4D97-AF65-F5344CB8AC3E}">
        <p14:creationId xmlns:p14="http://schemas.microsoft.com/office/powerpoint/2010/main" val="184297005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81649484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202485188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958098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172341297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616984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89304515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DBAD0C0E-2C81-44C6-85CB-4BDEE14437FB}" type="datetimeFigureOut">
              <a:rPr lang="es-CL" smtClean="0"/>
              <a:t>30-08-2024</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30418405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DBAD0C0E-2C81-44C6-85CB-4BDEE14437FB}" type="datetimeFigureOut">
              <a:rPr lang="es-CL" smtClean="0"/>
              <a:t>30-08-2024</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331158220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DBAD0C0E-2C81-44C6-85CB-4BDEE14437FB}" type="datetimeFigureOut">
              <a:rPr lang="es-CL" smtClean="0"/>
              <a:t>30-08-2024</a:t>
            </a:fld>
            <a:endParaRPr lang="es-CL"/>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p>
        </p:txBody>
      </p:sp>
      <p:sp>
        <p:nvSpPr>
          <p:cNvPr id="9" name="Slide Number Placeholder 8"/>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164427159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69D2AED-414F-4674-9759-33B3918DD709}" type="slidenum">
              <a:rPr lang="es-CL" smtClean="0"/>
              <a:t>‹Nº›</a:t>
            </a:fld>
            <a:endParaRPr lang="es-CL"/>
          </a:p>
        </p:txBody>
      </p:sp>
    </p:spTree>
    <p:extLst>
      <p:ext uri="{BB962C8B-B14F-4D97-AF65-F5344CB8AC3E}">
        <p14:creationId xmlns:p14="http://schemas.microsoft.com/office/powerpoint/2010/main" val="315090035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19762954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226752156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332107783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s-CL"/>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69D2AED-414F-4674-9759-33B3918DD709}" type="slidenum">
              <a:rPr lang="es-CL" smtClean="0"/>
              <a:t>‹Nº›</a:t>
            </a:fld>
            <a:endParaRPr lang="es-CL"/>
          </a:p>
        </p:txBody>
      </p:sp>
    </p:spTree>
    <p:extLst>
      <p:ext uri="{BB962C8B-B14F-4D97-AF65-F5344CB8AC3E}">
        <p14:creationId xmlns:p14="http://schemas.microsoft.com/office/powerpoint/2010/main" val="314755266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s-ES"/>
              <a:t>Haga clic para modificar el estilo de título del patrón</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a:xfrm>
            <a:off x="10558300" y="5956137"/>
            <a:ext cx="1052508" cy="365125"/>
          </a:xfrm>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107911040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s-CL"/>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69D2AED-414F-4674-9759-33B3918DD709}" type="slidenum">
              <a:rPr lang="es-CL" smtClean="0"/>
              <a:t>‹Nº›</a:t>
            </a:fld>
            <a:endParaRPr lang="es-CL"/>
          </a:p>
        </p:txBody>
      </p:sp>
    </p:spTree>
    <p:extLst>
      <p:ext uri="{BB962C8B-B14F-4D97-AF65-F5344CB8AC3E}">
        <p14:creationId xmlns:p14="http://schemas.microsoft.com/office/powerpoint/2010/main" val="180305308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406931769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DBAD0C0E-2C81-44C6-85CB-4BDEE14437FB}" type="datetimeFigureOut">
              <a:rPr lang="es-CL" smtClean="0"/>
              <a:t>30-08-2024</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413151728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DBAD0C0E-2C81-44C6-85CB-4BDEE14437FB}" type="datetimeFigureOut">
              <a:rPr lang="es-CL" smtClean="0"/>
              <a:t>30-08-2024</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116599369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AD0C0E-2C81-44C6-85CB-4BDEE14437FB}" type="datetimeFigureOut">
              <a:rPr lang="es-CL" smtClean="0"/>
              <a:t>30-08-2024</a:t>
            </a:fld>
            <a:endParaRPr lang="es-CL"/>
          </a:p>
        </p:txBody>
      </p:sp>
      <p:sp>
        <p:nvSpPr>
          <p:cNvPr id="3" name="Footer Placeholder 2"/>
          <p:cNvSpPr>
            <a:spLocks noGrp="1"/>
          </p:cNvSpPr>
          <p:nvPr>
            <p:ph type="ftr" sz="quarter" idx="11"/>
          </p:nvPr>
        </p:nvSpPr>
        <p:spPr/>
        <p:txBody>
          <a:bodyPr/>
          <a:lstStyle/>
          <a:p>
            <a:endParaRPr lang="es-CL"/>
          </a:p>
        </p:txBody>
      </p:sp>
      <p:sp>
        <p:nvSpPr>
          <p:cNvPr id="4" name="Slide Number Placeholder 3"/>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43563825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s-CL"/>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69D2AED-414F-4674-9759-33B3918DD709}" type="slidenum">
              <a:rPr lang="es-CL" smtClean="0"/>
              <a:t>‹Nº›</a:t>
            </a:fld>
            <a:endParaRPr lang="es-CL"/>
          </a:p>
        </p:txBody>
      </p:sp>
    </p:spTree>
    <p:extLst>
      <p:ext uri="{BB962C8B-B14F-4D97-AF65-F5344CB8AC3E}">
        <p14:creationId xmlns:p14="http://schemas.microsoft.com/office/powerpoint/2010/main" val="261368069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27820610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334018864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a:xfrm>
            <a:off x="774923" y="5951811"/>
            <a:ext cx="7896279" cy="365125"/>
          </a:xfrm>
        </p:spPr>
        <p:txBody>
          <a:bodyPr/>
          <a:lstStyle/>
          <a:p>
            <a:endParaRPr lang="es-CL"/>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69D2AED-414F-4674-9759-33B3918DD709}" type="slidenum">
              <a:rPr lang="es-CL" smtClean="0"/>
              <a:t>‹Nº›</a:t>
            </a:fld>
            <a:endParaRPr lang="es-CL"/>
          </a:p>
        </p:txBody>
      </p:sp>
    </p:spTree>
    <p:extLst>
      <p:ext uri="{BB962C8B-B14F-4D97-AF65-F5344CB8AC3E}">
        <p14:creationId xmlns:p14="http://schemas.microsoft.com/office/powerpoint/2010/main" val="294223696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8085920"/>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2637356218"/>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448253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1756254461"/>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DBAD0C0E-2C81-44C6-85CB-4BDEE14437FB}" type="datetimeFigureOut">
              <a:rPr lang="es-CL" smtClean="0"/>
              <a:t>30-08-2024</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405428493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DBAD0C0E-2C81-44C6-85CB-4BDEE14437FB}" type="datetimeFigureOut">
              <a:rPr lang="es-CL" smtClean="0"/>
              <a:t>30-08-2024</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10383443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DBAD0C0E-2C81-44C6-85CB-4BDEE14437FB}" type="datetimeFigureOut">
              <a:rPr lang="es-CL" smtClean="0"/>
              <a:t>30-08-2024</a:t>
            </a:fld>
            <a:endParaRPr lang="es-CL"/>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p>
        </p:txBody>
      </p:sp>
      <p:sp>
        <p:nvSpPr>
          <p:cNvPr id="9" name="Slide Number Placeholder 8"/>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1516958672"/>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69D2AED-414F-4674-9759-33B3918DD709}" type="slidenum">
              <a:rPr lang="es-CL" smtClean="0"/>
              <a:t>‹Nº›</a:t>
            </a:fld>
            <a:endParaRPr lang="es-CL"/>
          </a:p>
        </p:txBody>
      </p:sp>
    </p:spTree>
    <p:extLst>
      <p:ext uri="{BB962C8B-B14F-4D97-AF65-F5344CB8AC3E}">
        <p14:creationId xmlns:p14="http://schemas.microsoft.com/office/powerpoint/2010/main" val="166853178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324932363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164340006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1513128330"/>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756330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406811196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0857596"/>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191216630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DBAD0C0E-2C81-44C6-85CB-4BDEE14437FB}" type="datetimeFigureOut">
              <a:rPr lang="es-CL" smtClean="0"/>
              <a:t>30-08-2024</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1463042319"/>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DBAD0C0E-2C81-44C6-85CB-4BDEE14437FB}" type="datetimeFigureOut">
              <a:rPr lang="es-CL" smtClean="0"/>
              <a:t>30-08-2024</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1146880050"/>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DBAD0C0E-2C81-44C6-85CB-4BDEE14437FB}" type="datetimeFigureOut">
              <a:rPr lang="es-CL" smtClean="0"/>
              <a:t>30-08-2024</a:t>
            </a:fld>
            <a:endParaRPr lang="es-CL"/>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p>
        </p:txBody>
      </p:sp>
      <p:sp>
        <p:nvSpPr>
          <p:cNvPr id="9" name="Slide Number Placeholder 8"/>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2996946798"/>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69D2AED-414F-4674-9759-33B3918DD709}" type="slidenum">
              <a:rPr lang="es-CL" smtClean="0"/>
              <a:t>‹Nº›</a:t>
            </a:fld>
            <a:endParaRPr lang="es-CL"/>
          </a:p>
        </p:txBody>
      </p:sp>
    </p:spTree>
    <p:extLst>
      <p:ext uri="{BB962C8B-B14F-4D97-AF65-F5344CB8AC3E}">
        <p14:creationId xmlns:p14="http://schemas.microsoft.com/office/powerpoint/2010/main" val="3639187713"/>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DBAD0C0E-2C81-44C6-85CB-4BDEE14437FB}" type="datetimeFigureOut">
              <a:rPr lang="es-CL" smtClean="0"/>
              <a:t>30-08-2024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3217207585"/>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1114023075"/>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BAD0C0E-2C81-44C6-85CB-4BDEE14437FB}" type="datetimeFigureOut">
              <a:rPr lang="es-CL" smtClean="0"/>
              <a:t>30-08-2024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D69D2AED-414F-4674-9759-33B3918DD709}" type="slidenum">
              <a:rPr lang="es-CL" smtClean="0"/>
              <a:t>‹Nº›</a:t>
            </a:fld>
            <a:endParaRPr lang="es-CL"/>
          </a:p>
        </p:txBody>
      </p:sp>
    </p:spTree>
    <p:extLst>
      <p:ext uri="{BB962C8B-B14F-4D97-AF65-F5344CB8AC3E}">
        <p14:creationId xmlns:p14="http://schemas.microsoft.com/office/powerpoint/2010/main" val="821586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3.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4.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theme" Target="../theme/theme5.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9.xml"/><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theme" Target="../theme/theme6.xml"/><Relationship Id="rId2" Type="http://schemas.openxmlformats.org/officeDocument/2006/relationships/slideLayout" Target="../slideLayouts/slideLayout63.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0" Type="http://schemas.openxmlformats.org/officeDocument/2006/relationships/slideLayout" Target="../slideLayouts/slideLayout71.xml"/><Relationship Id="rId4" Type="http://schemas.openxmlformats.org/officeDocument/2006/relationships/slideLayout" Target="../slideLayouts/slideLayout65.xml"/><Relationship Id="rId9" Type="http://schemas.openxmlformats.org/officeDocument/2006/relationships/slideLayout" Target="../slideLayouts/slideLayout70.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0.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theme" Target="../theme/theme7.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1.xml"/><Relationship Id="rId3" Type="http://schemas.openxmlformats.org/officeDocument/2006/relationships/slideLayout" Target="../slideLayouts/slideLayout86.xml"/><Relationship Id="rId7" Type="http://schemas.openxmlformats.org/officeDocument/2006/relationships/slideLayout" Target="../slideLayouts/slideLayout90.xml"/><Relationship Id="rId12" Type="http://schemas.openxmlformats.org/officeDocument/2006/relationships/theme" Target="../theme/theme8.xml"/><Relationship Id="rId2" Type="http://schemas.openxmlformats.org/officeDocument/2006/relationships/slideLayout" Target="../slideLayouts/slideLayout85.xml"/><Relationship Id="rId1" Type="http://schemas.openxmlformats.org/officeDocument/2006/relationships/slideLayout" Target="../slideLayouts/slideLayout84.xml"/><Relationship Id="rId6" Type="http://schemas.openxmlformats.org/officeDocument/2006/relationships/slideLayout" Target="../slideLayouts/slideLayout89.xml"/><Relationship Id="rId11" Type="http://schemas.openxmlformats.org/officeDocument/2006/relationships/slideLayout" Target="../slideLayouts/slideLayout94.xml"/><Relationship Id="rId5" Type="http://schemas.openxmlformats.org/officeDocument/2006/relationships/slideLayout" Target="../slideLayouts/slideLayout88.xml"/><Relationship Id="rId10" Type="http://schemas.openxmlformats.org/officeDocument/2006/relationships/slideLayout" Target="../slideLayouts/slideLayout93.xml"/><Relationship Id="rId4" Type="http://schemas.openxmlformats.org/officeDocument/2006/relationships/slideLayout" Target="../slideLayouts/slideLayout87.xml"/><Relationship Id="rId9" Type="http://schemas.openxmlformats.org/officeDocument/2006/relationships/slideLayout" Target="../slideLayouts/slideLayout92.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2.xml"/><Relationship Id="rId3" Type="http://schemas.openxmlformats.org/officeDocument/2006/relationships/slideLayout" Target="../slideLayouts/slideLayout97.xml"/><Relationship Id="rId7" Type="http://schemas.openxmlformats.org/officeDocument/2006/relationships/slideLayout" Target="../slideLayouts/slideLayout101.xml"/><Relationship Id="rId12" Type="http://schemas.openxmlformats.org/officeDocument/2006/relationships/theme" Target="../theme/theme9.xml"/><Relationship Id="rId2" Type="http://schemas.openxmlformats.org/officeDocument/2006/relationships/slideLayout" Target="../slideLayouts/slideLayout96.xml"/><Relationship Id="rId1" Type="http://schemas.openxmlformats.org/officeDocument/2006/relationships/slideLayout" Target="../slideLayouts/slideLayout95.xml"/><Relationship Id="rId6" Type="http://schemas.openxmlformats.org/officeDocument/2006/relationships/slideLayout" Target="../slideLayouts/slideLayout100.xml"/><Relationship Id="rId11" Type="http://schemas.openxmlformats.org/officeDocument/2006/relationships/slideLayout" Target="../slideLayouts/slideLayout105.xml"/><Relationship Id="rId5" Type="http://schemas.openxmlformats.org/officeDocument/2006/relationships/slideLayout" Target="../slideLayouts/slideLayout99.xml"/><Relationship Id="rId10" Type="http://schemas.openxmlformats.org/officeDocument/2006/relationships/slideLayout" Target="../slideLayouts/slideLayout104.xml"/><Relationship Id="rId4" Type="http://schemas.openxmlformats.org/officeDocument/2006/relationships/slideLayout" Target="../slideLayouts/slideLayout98.xml"/><Relationship Id="rId9" Type="http://schemas.openxmlformats.org/officeDocument/2006/relationships/slideLayout" Target="../slideLayouts/slideLayout10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12188825" cy="6856215"/>
            <a:chOff x="0" y="0"/>
            <a:chExt cx="12188825" cy="6856215"/>
          </a:xfrm>
        </p:grpSpPr>
        <p:pic>
          <p:nvPicPr>
            <p:cNvPr id="8" name="Picture 7" descr="H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BAD0C0E-2C81-44C6-85CB-4BDEE14437FB}" type="datetimeFigureOut">
              <a:rPr lang="es-CL" smtClean="0"/>
              <a:t>30-08-2024</a:t>
            </a:fld>
            <a:endParaRPr lang="es-CL"/>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s-CL"/>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69D2AED-414F-4674-9759-33B3918DD709}" type="slidenum">
              <a:rPr lang="es-CL" smtClean="0"/>
              <a:t>‹Nº›</a:t>
            </a:fld>
            <a:endParaRPr lang="es-CL"/>
          </a:p>
        </p:txBody>
      </p:sp>
    </p:spTree>
    <p:extLst>
      <p:ext uri="{BB962C8B-B14F-4D97-AF65-F5344CB8AC3E}">
        <p14:creationId xmlns:p14="http://schemas.microsoft.com/office/powerpoint/2010/main" val="966250880"/>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DBAD0C0E-2C81-44C6-85CB-4BDEE14437FB}" type="datetimeFigureOut">
              <a:rPr lang="es-CL" smtClean="0"/>
              <a:t>30-08-2024</a:t>
            </a:fld>
            <a:endParaRPr lang="es-CL"/>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69D2AED-414F-4674-9759-33B3918DD709}" type="slidenum">
              <a:rPr lang="es-CL" smtClean="0"/>
              <a:t>‹Nº›</a:t>
            </a:fld>
            <a:endParaRPr lang="es-CL"/>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77164355"/>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DBAD0C0E-2C81-44C6-85CB-4BDEE14437FB}" type="datetimeFigureOut">
              <a:rPr lang="es-CL" smtClean="0"/>
              <a:t>30-08-2024</a:t>
            </a:fld>
            <a:endParaRPr lang="es-CL"/>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69D2AED-414F-4674-9759-33B3918DD709}" type="slidenum">
              <a:rPr lang="es-CL" smtClean="0"/>
              <a:t>‹Nº›</a:t>
            </a:fld>
            <a:endParaRPr lang="es-CL"/>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3330813"/>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DBAD0C0E-2C81-44C6-85CB-4BDEE14437FB}" type="datetimeFigureOut">
              <a:rPr lang="es-CL" smtClean="0"/>
              <a:t>30-08-2024</a:t>
            </a:fld>
            <a:endParaRPr lang="es-CL"/>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69D2AED-414F-4674-9759-33B3918DD709}" type="slidenum">
              <a:rPr lang="es-CL" smtClean="0"/>
              <a:t>‹Nº›</a:t>
            </a:fld>
            <a:endParaRPr lang="es-CL"/>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6657910"/>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DBAD0C0E-2C81-44C6-85CB-4BDEE14437FB}" type="datetimeFigureOut">
              <a:rPr lang="es-CL" smtClean="0"/>
              <a:t>30-08-2024</a:t>
            </a:fld>
            <a:endParaRPr lang="es-CL"/>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69D2AED-414F-4674-9759-33B3918DD709}" type="slidenum">
              <a:rPr lang="es-CL" smtClean="0"/>
              <a:t>‹Nº›</a:t>
            </a:fld>
            <a:endParaRPr lang="es-CL"/>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6153743"/>
      </p:ext>
    </p:extLst>
  </p:cSld>
  <p:clrMap bg1="dk1" tx1="lt1" bg2="dk2" tx2="lt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DBAD0C0E-2C81-44C6-85CB-4BDEE14437FB}" type="datetimeFigureOut">
              <a:rPr lang="es-CL" smtClean="0"/>
              <a:t>30-08-2024</a:t>
            </a:fld>
            <a:endParaRPr lang="es-CL"/>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69D2AED-414F-4674-9759-33B3918DD709}" type="slidenum">
              <a:rPr lang="es-CL" smtClean="0"/>
              <a:t>‹Nº›</a:t>
            </a:fld>
            <a:endParaRPr lang="es-CL"/>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2701687"/>
      </p:ext>
    </p:extLst>
  </p:cSld>
  <p:clrMap bg1="dk1" tx1="lt1" bg2="dk2" tx2="lt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DBAD0C0E-2C81-44C6-85CB-4BDEE14437FB}" type="datetimeFigureOut">
              <a:rPr lang="es-CL" smtClean="0"/>
              <a:t>30-08-2024</a:t>
            </a:fld>
            <a:endParaRPr lang="es-CL"/>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s-CL"/>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69D2AED-414F-4674-9759-33B3918DD709}" type="slidenum">
              <a:rPr lang="es-CL" smtClean="0"/>
              <a:t>‹Nº›</a:t>
            </a:fld>
            <a:endParaRPr lang="es-CL"/>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29290969"/>
      </p:ext>
    </p:extLst>
  </p:cSld>
  <p:clrMap bg1="lt1" tx1="dk1" bg2="lt2" tx2="dk2" accent1="accent1" accent2="accent2" accent3="accent3" accent4="accent4" accent5="accent5" accent6="accent6" hlink="hlink" folHlink="folHlink"/>
  <p:sldLayoutIdLst>
    <p:sldLayoutId id="2147483882" r:id="rId1"/>
    <p:sldLayoutId id="2147483883" r:id="rId2"/>
    <p:sldLayoutId id="2147483884" r:id="rId3"/>
    <p:sldLayoutId id="2147483885" r:id="rId4"/>
    <p:sldLayoutId id="2147483886" r:id="rId5"/>
    <p:sldLayoutId id="2147483887" r:id="rId6"/>
    <p:sldLayoutId id="2147483888" r:id="rId7"/>
    <p:sldLayoutId id="2147483889" r:id="rId8"/>
    <p:sldLayoutId id="2147483890" r:id="rId9"/>
    <p:sldLayoutId id="2147483891" r:id="rId10"/>
    <p:sldLayoutId id="2147483892"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DBAD0C0E-2C81-44C6-85CB-4BDEE14437FB}" type="datetimeFigureOut">
              <a:rPr lang="es-CL" smtClean="0"/>
              <a:t>30-08-2024</a:t>
            </a:fld>
            <a:endParaRPr lang="es-CL"/>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69D2AED-414F-4674-9759-33B3918DD709}" type="slidenum">
              <a:rPr lang="es-CL" smtClean="0"/>
              <a:t>‹Nº›</a:t>
            </a:fld>
            <a:endParaRPr lang="es-CL"/>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09301449"/>
      </p:ext>
    </p:extLst>
  </p:cSld>
  <p:clrMap bg1="dk1" tx1="lt1" bg2="dk2" tx2="lt2" accent1="accent1" accent2="accent2" accent3="accent3" accent4="accent4" accent5="accent5" accent6="accent6" hlink="hlink" folHlink="folHlink"/>
  <p:sldLayoutIdLst>
    <p:sldLayoutId id="2147483894" r:id="rId1"/>
    <p:sldLayoutId id="2147483895" r:id="rId2"/>
    <p:sldLayoutId id="2147483896" r:id="rId3"/>
    <p:sldLayoutId id="2147483897" r:id="rId4"/>
    <p:sldLayoutId id="2147483898" r:id="rId5"/>
    <p:sldLayoutId id="2147483899" r:id="rId6"/>
    <p:sldLayoutId id="2147483900" r:id="rId7"/>
    <p:sldLayoutId id="2147483901" r:id="rId8"/>
    <p:sldLayoutId id="2147483902" r:id="rId9"/>
    <p:sldLayoutId id="2147483903" r:id="rId10"/>
    <p:sldLayoutId id="2147483904"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DBAD0C0E-2C81-44C6-85CB-4BDEE14437FB}" type="datetimeFigureOut">
              <a:rPr lang="es-CL" smtClean="0"/>
              <a:t>30-08-2024</a:t>
            </a:fld>
            <a:endParaRPr lang="es-CL"/>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69D2AED-414F-4674-9759-33B3918DD709}" type="slidenum">
              <a:rPr lang="es-CL" smtClean="0"/>
              <a:t>‹Nº›</a:t>
            </a:fld>
            <a:endParaRPr lang="es-CL"/>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2655382"/>
      </p:ext>
    </p:extLst>
  </p:cSld>
  <p:clrMap bg1="dk1" tx1="lt1" bg2="dk2" tx2="lt2" accent1="accent1" accent2="accent2" accent3="accent3" accent4="accent4" accent5="accent5" accent6="accent6" hlink="hlink" folHlink="folHlink"/>
  <p:sldLayoutIdLst>
    <p:sldLayoutId id="2147483906" r:id="rId1"/>
    <p:sldLayoutId id="2147483907" r:id="rId2"/>
    <p:sldLayoutId id="2147483908" r:id="rId3"/>
    <p:sldLayoutId id="2147483909" r:id="rId4"/>
    <p:sldLayoutId id="2147483910" r:id="rId5"/>
    <p:sldLayoutId id="2147483911" r:id="rId6"/>
    <p:sldLayoutId id="2147483912" r:id="rId7"/>
    <p:sldLayoutId id="2147483913" r:id="rId8"/>
    <p:sldLayoutId id="2147483914" r:id="rId9"/>
    <p:sldLayoutId id="2147483915" r:id="rId10"/>
    <p:sldLayoutId id="2147483916"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5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6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pn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90.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0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3188" y="1168626"/>
            <a:ext cx="2482731" cy="16521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56056" y="200755"/>
            <a:ext cx="839887" cy="96787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730561" y="327043"/>
            <a:ext cx="10730878" cy="584623"/>
          </a:xfrm>
          <a:prstGeom prst="rect">
            <a:avLst/>
          </a:prstGeom>
          <a:noFill/>
        </p:spPr>
        <p:txBody>
          <a:bodyPr wrap="square" rtlCol="0">
            <a:spAutoFit/>
          </a:bodyPr>
          <a:lstStyle/>
          <a:p>
            <a:pPr algn="ctr"/>
            <a:r>
              <a:rPr lang="es-MX" sz="3199" b="1" dirty="0">
                <a:latin typeface="Arial" panose="020B0604020202020204" pitchFamily="34" charset="0"/>
                <a:cs typeface="Arial" panose="020B0604020202020204" pitchFamily="34" charset="0"/>
              </a:rPr>
              <a:t>ASIGNATURA “DERECHO” (2024)  </a:t>
            </a:r>
            <a:endParaRPr lang="es-CL" sz="3199"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136791" y="5547008"/>
            <a:ext cx="4078569" cy="707702"/>
          </a:xfrm>
          <a:prstGeom prst="rect">
            <a:avLst/>
          </a:prstGeom>
          <a:noFill/>
        </p:spPr>
        <p:txBody>
          <a:bodyPr wrap="square" rtlCol="0">
            <a:spAutoFit/>
          </a:bodyPr>
          <a:lstStyle/>
          <a:p>
            <a:r>
              <a:rPr lang="es-MX" sz="1999" b="1" dirty="0">
                <a:latin typeface="Arial" panose="020B0604020202020204" pitchFamily="34" charset="0"/>
                <a:cs typeface="Arial" panose="020B0604020202020204" pitchFamily="34" charset="0"/>
              </a:rPr>
              <a:t>Profesor: </a:t>
            </a:r>
            <a:r>
              <a:rPr lang="es-MX" sz="1999" dirty="0">
                <a:latin typeface="Arial" panose="020B0604020202020204" pitchFamily="34" charset="0"/>
                <a:cs typeface="Arial" panose="020B0604020202020204" pitchFamily="34" charset="0"/>
              </a:rPr>
              <a:t>Diego Silva Arenas.</a:t>
            </a:r>
          </a:p>
          <a:p>
            <a:r>
              <a:rPr lang="es-MX" sz="1999" b="1" dirty="0">
                <a:latin typeface="Arial" panose="020B0604020202020204" pitchFamily="34" charset="0"/>
                <a:cs typeface="Arial" panose="020B0604020202020204" pitchFamily="34" charset="0"/>
              </a:rPr>
              <a:t>Fecha:  30</a:t>
            </a:r>
            <a:r>
              <a:rPr lang="es-MX" sz="1999" dirty="0">
                <a:latin typeface="Arial" panose="020B0604020202020204" pitchFamily="34" charset="0"/>
                <a:cs typeface="Arial" panose="020B0604020202020204" pitchFamily="34" charset="0"/>
              </a:rPr>
              <a:t> de agosto 2024.</a:t>
            </a:r>
            <a:endParaRPr lang="es-CL" sz="1999" dirty="0">
              <a:latin typeface="Arial" panose="020B0604020202020204" pitchFamily="34" charset="0"/>
              <a:cs typeface="Arial" panose="020B0604020202020204" pitchFamily="34" charset="0"/>
            </a:endParaRPr>
          </a:p>
        </p:txBody>
      </p:sp>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22587" y="4320751"/>
            <a:ext cx="3367827" cy="197943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 Las 7 Especialidades del Derecho con más Futuro Profesional » Derecho  Virtual">
            <a:extLst>
              <a:ext uri="{FF2B5EF4-FFF2-40B4-BE49-F238E27FC236}">
                <a16:creationId xmlns:a16="http://schemas.microsoft.com/office/drawing/2014/main" id="{54259D77-1295-E551-DFD6-602B940A497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52193" y="1657913"/>
            <a:ext cx="4687617" cy="2976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8406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9C3E3F1E-200D-BAE1-8829-416F99FA3DC5}"/>
              </a:ext>
            </a:extLst>
          </p:cNvPr>
          <p:cNvSpPr>
            <a:spLocks noGrp="1"/>
          </p:cNvSpPr>
          <p:nvPr>
            <p:ph type="title" idx="4294967295"/>
          </p:nvPr>
        </p:nvSpPr>
        <p:spPr>
          <a:xfrm>
            <a:off x="1066800" y="0"/>
            <a:ext cx="10058400" cy="593725"/>
          </a:xfrm>
        </p:spPr>
        <p:txBody>
          <a:bodyPr>
            <a:normAutofit/>
          </a:bodyPr>
          <a:lstStyle/>
          <a:p>
            <a:pPr algn="ctr"/>
            <a:r>
              <a:rPr lang="es-MX" sz="2400" dirty="0">
                <a:solidFill>
                  <a:schemeClr val="tx1"/>
                </a:solidFill>
                <a:latin typeface="Arial" panose="020B0604020202020204" pitchFamily="34" charset="0"/>
                <a:cs typeface="Arial" panose="020B0604020202020204" pitchFamily="34" charset="0"/>
              </a:rPr>
              <a:t>REPASO CLASE 26/8/2024</a:t>
            </a:r>
            <a:endParaRPr lang="es-CL" sz="2400" dirty="0">
              <a:solidFill>
                <a:schemeClr val="tx1"/>
              </a:solidFill>
              <a:latin typeface="Arial" panose="020B0604020202020204" pitchFamily="34" charset="0"/>
              <a:cs typeface="Arial" panose="020B0604020202020204" pitchFamily="34" charset="0"/>
            </a:endParaRPr>
          </a:p>
        </p:txBody>
      </p:sp>
      <p:sp>
        <p:nvSpPr>
          <p:cNvPr id="7" name="CuadroTexto 6">
            <a:extLst>
              <a:ext uri="{FF2B5EF4-FFF2-40B4-BE49-F238E27FC236}">
                <a16:creationId xmlns:a16="http://schemas.microsoft.com/office/drawing/2014/main" id="{28BD7191-28D8-2450-5917-F86492567852}"/>
              </a:ext>
            </a:extLst>
          </p:cNvPr>
          <p:cNvSpPr txBox="1"/>
          <p:nvPr/>
        </p:nvSpPr>
        <p:spPr>
          <a:xfrm>
            <a:off x="481263" y="978568"/>
            <a:ext cx="10411326" cy="7171194"/>
          </a:xfrm>
          <a:prstGeom prst="rect">
            <a:avLst/>
          </a:prstGeom>
          <a:noFill/>
        </p:spPr>
        <p:txBody>
          <a:bodyPr wrap="square" rtlCol="0">
            <a:spAutoFit/>
          </a:bodyPr>
          <a:lstStyle/>
          <a:p>
            <a:pPr algn="ctr"/>
            <a:r>
              <a:rPr lang="es-MX" sz="4400" u="sng" dirty="0">
                <a:latin typeface="Arial" panose="020B0604020202020204" pitchFamily="34" charset="0"/>
                <a:cs typeface="Arial" panose="020B0604020202020204" pitchFamily="34" charset="0"/>
              </a:rPr>
              <a:t>ZEE</a:t>
            </a:r>
          </a:p>
          <a:p>
            <a:pPr algn="just"/>
            <a:endParaRPr lang="es-MX" sz="2400" dirty="0">
              <a:latin typeface="Arial" panose="020B0604020202020204" pitchFamily="34" charset="0"/>
              <a:cs typeface="Arial" panose="020B0604020202020204" pitchFamily="34" charset="0"/>
            </a:endParaRPr>
          </a:p>
          <a:p>
            <a:pPr algn="just"/>
            <a:r>
              <a:rPr lang="es-MX" sz="2000" dirty="0">
                <a:latin typeface="Arial" panose="020B0604020202020204" pitchFamily="34" charset="0"/>
                <a:cs typeface="Arial" panose="020B0604020202020204" pitchFamily="34" charset="0"/>
              </a:rPr>
              <a:t>Los </a:t>
            </a:r>
            <a:r>
              <a:rPr lang="es-MX" sz="2000" b="1" dirty="0">
                <a:solidFill>
                  <a:srgbClr val="FF0000"/>
                </a:solidFill>
                <a:latin typeface="Arial" panose="020B0604020202020204" pitchFamily="34" charset="0"/>
                <a:cs typeface="Arial" panose="020B0604020202020204" pitchFamily="34" charset="0"/>
              </a:rPr>
              <a:t>Estados Ribereños </a:t>
            </a:r>
            <a:r>
              <a:rPr lang="es-MX" sz="2000" dirty="0">
                <a:latin typeface="Arial" panose="020B0604020202020204" pitchFamily="34" charset="0"/>
                <a:cs typeface="Arial" panose="020B0604020202020204" pitchFamily="34" charset="0"/>
              </a:rPr>
              <a:t>tienen los siguientes derechos en la ZEE:</a:t>
            </a:r>
          </a:p>
          <a:p>
            <a:pPr algn="just"/>
            <a:endParaRPr lang="es-MX" sz="2000" dirty="0">
              <a:latin typeface="Arial" panose="020B0604020202020204" pitchFamily="34" charset="0"/>
              <a:cs typeface="Arial" panose="020B0604020202020204" pitchFamily="34" charset="0"/>
            </a:endParaRPr>
          </a:p>
          <a:p>
            <a:pPr marL="457200" indent="-457200" algn="just">
              <a:buFont typeface="+mj-lt"/>
              <a:buAutoNum type="arabicPeriod"/>
            </a:pPr>
            <a:r>
              <a:rPr lang="es-ES" sz="2000" dirty="0">
                <a:latin typeface="Arial" panose="020B0604020202020204" pitchFamily="34" charset="0"/>
                <a:cs typeface="Arial" panose="020B0604020202020204" pitchFamily="34" charset="0"/>
              </a:rPr>
              <a:t>Exploración, explotación, conservación y administración (recursos vivos y no vivos)</a:t>
            </a:r>
          </a:p>
          <a:p>
            <a:pPr marL="457200" indent="-457200" algn="just">
              <a:buFont typeface="+mj-lt"/>
              <a:buAutoNum type="arabicPeriod"/>
            </a:pPr>
            <a:r>
              <a:rPr lang="es-ES" sz="2000" dirty="0">
                <a:latin typeface="Arial" panose="020B0604020202020204" pitchFamily="34" charset="0"/>
                <a:cs typeface="Arial" panose="020B0604020202020204" pitchFamily="34" charset="0"/>
              </a:rPr>
              <a:t>Establecimiento y utilización  de islas artificiales, instalaciones y estructuras. </a:t>
            </a:r>
          </a:p>
          <a:p>
            <a:pPr marL="457200" indent="-457200" algn="just">
              <a:buFont typeface="+mj-lt"/>
              <a:buAutoNum type="arabicPeriod"/>
            </a:pPr>
            <a:r>
              <a:rPr lang="es-ES" sz="2000" dirty="0">
                <a:latin typeface="Arial" panose="020B0604020202020204" pitchFamily="34" charset="0"/>
                <a:cs typeface="Arial" panose="020B0604020202020204" pitchFamily="34" charset="0"/>
              </a:rPr>
              <a:t>Investigación científica marina</a:t>
            </a:r>
          </a:p>
          <a:p>
            <a:pPr marL="457200" indent="-457200" algn="just">
              <a:buFont typeface="+mj-lt"/>
              <a:buAutoNum type="arabicPeriod"/>
            </a:pPr>
            <a:r>
              <a:rPr lang="es-ES" sz="2000" dirty="0">
                <a:latin typeface="Arial" panose="020B0604020202020204" pitchFamily="34" charset="0"/>
                <a:cs typeface="Arial" panose="020B0604020202020204" pitchFamily="34" charset="0"/>
              </a:rPr>
              <a:t>C</a:t>
            </a:r>
            <a:r>
              <a:rPr lang="es-ES" sz="2000" dirty="0">
                <a:solidFill>
                  <a:schemeClr val="tx1"/>
                </a:solidFill>
                <a:latin typeface="Arial" panose="020B0604020202020204" pitchFamily="34" charset="0"/>
                <a:cs typeface="Arial" panose="020B0604020202020204" pitchFamily="34" charset="0"/>
              </a:rPr>
              <a:t>onstruir, autorizar y reglamentar la construcción, operación, utilización de </a:t>
            </a:r>
            <a:r>
              <a:rPr lang="es-ES" sz="2000" u="sng" dirty="0">
                <a:solidFill>
                  <a:schemeClr val="tx1"/>
                </a:solidFill>
                <a:latin typeface="Arial" panose="020B0604020202020204" pitchFamily="34" charset="0"/>
                <a:cs typeface="Arial" panose="020B0604020202020204" pitchFamily="34" charset="0"/>
              </a:rPr>
              <a:t>las islas artificiales, instalaciones y estructuras</a:t>
            </a:r>
          </a:p>
          <a:p>
            <a:pPr algn="just"/>
            <a:endParaRPr lang="es-ES" sz="2000" u="sng" dirty="0">
              <a:latin typeface="Arial" panose="020B0604020202020204" pitchFamily="34" charset="0"/>
              <a:cs typeface="Arial" panose="020B0604020202020204" pitchFamily="34" charset="0"/>
            </a:endParaRPr>
          </a:p>
          <a:p>
            <a:pPr algn="just"/>
            <a:r>
              <a:rPr lang="es-ES" sz="2000" dirty="0">
                <a:latin typeface="Arial" panose="020B0604020202020204" pitchFamily="34" charset="0"/>
                <a:cs typeface="Arial" panose="020B0604020202020204" pitchFamily="34" charset="0"/>
              </a:rPr>
              <a:t>Los </a:t>
            </a:r>
            <a:r>
              <a:rPr lang="es-ES" sz="2000" dirty="0">
                <a:solidFill>
                  <a:srgbClr val="FF0000"/>
                </a:solidFill>
                <a:latin typeface="Arial" panose="020B0604020202020204" pitchFamily="34" charset="0"/>
                <a:cs typeface="Arial" panose="020B0604020202020204" pitchFamily="34" charset="0"/>
              </a:rPr>
              <a:t>3ros Estados </a:t>
            </a:r>
            <a:r>
              <a:rPr lang="es-ES" sz="2000" dirty="0">
                <a:latin typeface="Arial" panose="020B0604020202020204" pitchFamily="34" charset="0"/>
                <a:cs typeface="Arial" panose="020B0604020202020204" pitchFamily="34" charset="0"/>
              </a:rPr>
              <a:t>tienen los siguientes derechos en la ZEE:</a:t>
            </a:r>
          </a:p>
          <a:p>
            <a:pPr algn="just"/>
            <a:endParaRPr lang="es-ES" sz="2000" u="sng" dirty="0">
              <a:latin typeface="Arial" panose="020B0604020202020204" pitchFamily="34" charset="0"/>
              <a:cs typeface="Arial" panose="020B0604020202020204" pitchFamily="34" charset="0"/>
            </a:endParaRPr>
          </a:p>
          <a:p>
            <a:pPr marL="457200" indent="-457200" algn="just">
              <a:buFont typeface="+mj-lt"/>
              <a:buAutoNum type="arabicPeriod"/>
            </a:pPr>
            <a:r>
              <a:rPr lang="es-ES" sz="2000" dirty="0">
                <a:latin typeface="Arial" panose="020B0604020202020204" pitchFamily="34" charset="0"/>
                <a:cs typeface="Arial" panose="020B0604020202020204" pitchFamily="34" charset="0"/>
              </a:rPr>
              <a:t>Libertad de Navegación.</a:t>
            </a:r>
          </a:p>
          <a:p>
            <a:pPr marL="457200" indent="-457200" algn="just">
              <a:buFont typeface="+mj-lt"/>
              <a:buAutoNum type="arabicPeriod"/>
            </a:pPr>
            <a:r>
              <a:rPr lang="es-ES" sz="2000" dirty="0">
                <a:latin typeface="Arial" panose="020B0604020202020204" pitchFamily="34" charset="0"/>
                <a:cs typeface="Arial" panose="020B0604020202020204" pitchFamily="34" charset="0"/>
              </a:rPr>
              <a:t>Libertad de sobrevuelo.</a:t>
            </a:r>
          </a:p>
          <a:p>
            <a:pPr marL="457200" indent="-457200" algn="just">
              <a:buFont typeface="+mj-lt"/>
              <a:buAutoNum type="arabicPeriod"/>
            </a:pPr>
            <a:r>
              <a:rPr lang="es-ES" sz="2000" dirty="0">
                <a:latin typeface="Arial" panose="020B0604020202020204" pitchFamily="34" charset="0"/>
                <a:cs typeface="Arial" panose="020B0604020202020204" pitchFamily="34" charset="0"/>
              </a:rPr>
              <a:t>Libertad tender cables y  tuberías.</a:t>
            </a:r>
          </a:p>
          <a:p>
            <a:pPr algn="just"/>
            <a:endParaRPr lang="es-ES" sz="2000" dirty="0">
              <a:latin typeface="Arial" panose="020B0604020202020204" pitchFamily="34" charset="0"/>
              <a:cs typeface="Arial" panose="020B0604020202020204" pitchFamily="34" charset="0"/>
            </a:endParaRPr>
          </a:p>
          <a:p>
            <a:pPr algn="just"/>
            <a:endParaRPr lang="es-ES" sz="2000" dirty="0">
              <a:latin typeface="Arial" panose="020B0604020202020204" pitchFamily="34" charset="0"/>
              <a:cs typeface="Arial" panose="020B0604020202020204" pitchFamily="34" charset="0"/>
            </a:endParaRPr>
          </a:p>
          <a:p>
            <a:pPr algn="just"/>
            <a:endParaRPr lang="es-ES" sz="2000" dirty="0">
              <a:latin typeface="Arial" panose="020B0604020202020204" pitchFamily="34" charset="0"/>
              <a:cs typeface="Arial" panose="020B0604020202020204" pitchFamily="34" charset="0"/>
            </a:endParaRPr>
          </a:p>
          <a:p>
            <a:pPr algn="just"/>
            <a:endParaRPr lang="es-CL" sz="2000" dirty="0"/>
          </a:p>
          <a:p>
            <a:pPr marL="457200" indent="-457200" algn="just">
              <a:buFont typeface="+mj-lt"/>
              <a:buAutoNum type="arabicPeriod"/>
            </a:pPr>
            <a:endParaRPr lang="es-ES" sz="2000" dirty="0">
              <a:latin typeface="Arial" panose="020B0604020202020204" pitchFamily="34" charset="0"/>
              <a:cs typeface="Arial" panose="020B0604020202020204" pitchFamily="34" charset="0"/>
            </a:endParaRPr>
          </a:p>
          <a:p>
            <a:pPr algn="just"/>
            <a:endParaRPr lang="es-MX"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327332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9C3E3F1E-200D-BAE1-8829-416F99FA3DC5}"/>
              </a:ext>
            </a:extLst>
          </p:cNvPr>
          <p:cNvSpPr>
            <a:spLocks noGrp="1"/>
          </p:cNvSpPr>
          <p:nvPr>
            <p:ph type="title" idx="4294967295"/>
          </p:nvPr>
        </p:nvSpPr>
        <p:spPr>
          <a:xfrm>
            <a:off x="1066799" y="-79709"/>
            <a:ext cx="10058400" cy="593725"/>
          </a:xfrm>
        </p:spPr>
        <p:txBody>
          <a:bodyPr>
            <a:normAutofit/>
          </a:bodyPr>
          <a:lstStyle/>
          <a:p>
            <a:pPr algn="ctr"/>
            <a:r>
              <a:rPr lang="es-MX" sz="2400" dirty="0">
                <a:solidFill>
                  <a:schemeClr val="tx1"/>
                </a:solidFill>
                <a:latin typeface="Arial" panose="020B0604020202020204" pitchFamily="34" charset="0"/>
                <a:cs typeface="Arial" panose="020B0604020202020204" pitchFamily="34" charset="0"/>
              </a:rPr>
              <a:t>REPASO CLASE 26/8/2024</a:t>
            </a:r>
            <a:endParaRPr lang="es-CL" sz="2400" dirty="0">
              <a:solidFill>
                <a:schemeClr val="tx1"/>
              </a:solidFill>
              <a:latin typeface="Arial" panose="020B0604020202020204" pitchFamily="34" charset="0"/>
              <a:cs typeface="Arial" panose="020B0604020202020204" pitchFamily="34" charset="0"/>
            </a:endParaRPr>
          </a:p>
        </p:txBody>
      </p:sp>
      <p:sp>
        <p:nvSpPr>
          <p:cNvPr id="7" name="CuadroTexto 6">
            <a:extLst>
              <a:ext uri="{FF2B5EF4-FFF2-40B4-BE49-F238E27FC236}">
                <a16:creationId xmlns:a16="http://schemas.microsoft.com/office/drawing/2014/main" id="{28BD7191-28D8-2450-5917-F86492567852}"/>
              </a:ext>
            </a:extLst>
          </p:cNvPr>
          <p:cNvSpPr txBox="1"/>
          <p:nvPr/>
        </p:nvSpPr>
        <p:spPr>
          <a:xfrm>
            <a:off x="890336" y="753319"/>
            <a:ext cx="10411326" cy="3724096"/>
          </a:xfrm>
          <a:prstGeom prst="rect">
            <a:avLst/>
          </a:prstGeom>
          <a:noFill/>
        </p:spPr>
        <p:txBody>
          <a:bodyPr wrap="square" rtlCol="0">
            <a:spAutoFit/>
          </a:bodyPr>
          <a:lstStyle/>
          <a:p>
            <a:pPr algn="ctr"/>
            <a:r>
              <a:rPr lang="es-MX" sz="3200" u="sng" dirty="0">
                <a:latin typeface="Arial" panose="020B0604020202020204" pitchFamily="34" charset="0"/>
                <a:cs typeface="Arial" panose="020B0604020202020204" pitchFamily="34" charset="0"/>
              </a:rPr>
              <a:t>ALTAMAR</a:t>
            </a:r>
          </a:p>
          <a:p>
            <a:pPr algn="ctr"/>
            <a:endParaRPr lang="es-MX" sz="2400" dirty="0">
              <a:latin typeface="Arial" panose="020B0604020202020204" pitchFamily="34" charset="0"/>
              <a:cs typeface="Arial" panose="020B0604020202020204" pitchFamily="34" charset="0"/>
            </a:endParaRPr>
          </a:p>
          <a:p>
            <a:pPr marL="265113" indent="-265113" algn="just">
              <a:buFont typeface="Wingdings" panose="05000000000000000000" pitchFamily="2" charset="2"/>
              <a:buChar char="§"/>
            </a:pPr>
            <a:r>
              <a:rPr lang="es-MX" dirty="0">
                <a:latin typeface="Arial" panose="020B0604020202020204" pitchFamily="34" charset="0"/>
                <a:cs typeface="Arial" panose="020B0604020202020204" pitchFamily="34" charset="0"/>
              </a:rPr>
              <a:t>Aquella parte de los océanos no sujeta a la soberanía de ningún Estado</a:t>
            </a:r>
          </a:p>
          <a:p>
            <a:pPr marL="265113" indent="-265113"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265113" indent="-265113" algn="just">
              <a:buFont typeface="Wingdings" panose="05000000000000000000" pitchFamily="2" charset="2"/>
              <a:buChar char="§"/>
            </a:pPr>
            <a:r>
              <a:rPr lang="es-MX" dirty="0">
                <a:latin typeface="Arial" panose="020B0604020202020204" pitchFamily="34" charset="0"/>
                <a:cs typeface="Arial" panose="020B0604020202020204" pitchFamily="34" charset="0"/>
              </a:rPr>
              <a:t>Concede las siguientes facultades:</a:t>
            </a:r>
          </a:p>
          <a:p>
            <a:pPr algn="just"/>
            <a:endParaRPr lang="es-MX" dirty="0">
              <a:latin typeface="Arial" panose="020B0604020202020204" pitchFamily="34" charset="0"/>
              <a:cs typeface="Arial" panose="020B0604020202020204" pitchFamily="34" charset="0"/>
            </a:endParaRPr>
          </a:p>
          <a:p>
            <a:pPr marL="265113" indent="-265113">
              <a:buFont typeface="+mj-lt"/>
              <a:buAutoNum type="arabicPeriod"/>
              <a:defRPr/>
            </a:pPr>
            <a:r>
              <a:rPr lang="es-ES_tradnl" altLang="en-US" dirty="0">
                <a:latin typeface="Arial" panose="020B0604020202020204" pitchFamily="34" charset="0"/>
                <a:cs typeface="Arial" panose="020B0604020202020204" pitchFamily="34" charset="0"/>
              </a:rPr>
              <a:t>Libertad de Navegación.</a:t>
            </a:r>
          </a:p>
          <a:p>
            <a:pPr marL="265113" indent="-265113">
              <a:buFont typeface="+mj-lt"/>
              <a:buAutoNum type="arabicPeriod"/>
              <a:defRPr/>
            </a:pPr>
            <a:r>
              <a:rPr lang="es-ES_tradnl" altLang="en-US" dirty="0">
                <a:latin typeface="Arial" panose="020B0604020202020204" pitchFamily="34" charset="0"/>
                <a:cs typeface="Arial" panose="020B0604020202020204" pitchFamily="34" charset="0"/>
              </a:rPr>
              <a:t>Libertad de Sobrevuelo.</a:t>
            </a:r>
          </a:p>
          <a:p>
            <a:pPr marL="265113" indent="-265113">
              <a:buFont typeface="+mj-lt"/>
              <a:buAutoNum type="arabicPeriod"/>
              <a:defRPr/>
            </a:pPr>
            <a:r>
              <a:rPr lang="es-ES_tradnl" altLang="en-US" dirty="0">
                <a:latin typeface="Arial" panose="020B0604020202020204" pitchFamily="34" charset="0"/>
                <a:cs typeface="Arial" panose="020B0604020202020204" pitchFamily="34" charset="0"/>
              </a:rPr>
              <a:t>Libertad para tender cables y tuberías submarinas.</a:t>
            </a:r>
          </a:p>
          <a:p>
            <a:pPr marL="265113" indent="-265113">
              <a:buFont typeface="+mj-lt"/>
              <a:buAutoNum type="arabicPeriod"/>
              <a:defRPr/>
            </a:pPr>
            <a:r>
              <a:rPr lang="es-ES_tradnl" altLang="en-US" dirty="0">
                <a:latin typeface="Arial" panose="020B0604020202020204" pitchFamily="34" charset="0"/>
                <a:cs typeface="Arial" panose="020B0604020202020204" pitchFamily="34" charset="0"/>
              </a:rPr>
              <a:t>Libertad para construir islas artificiales y otras instalaciones.</a:t>
            </a:r>
          </a:p>
          <a:p>
            <a:pPr marL="265113" indent="-265113">
              <a:buFont typeface="+mj-lt"/>
              <a:buAutoNum type="arabicPeriod"/>
              <a:defRPr/>
            </a:pPr>
            <a:r>
              <a:rPr lang="es-ES_tradnl" altLang="en-US" u="sng" dirty="0">
                <a:latin typeface="Arial" panose="020B0604020202020204" pitchFamily="34" charset="0"/>
                <a:cs typeface="Arial" panose="020B0604020202020204" pitchFamily="34" charset="0"/>
              </a:rPr>
              <a:t>Libertad de Pesca.</a:t>
            </a:r>
          </a:p>
          <a:p>
            <a:pPr marL="265113" indent="-265113">
              <a:buFont typeface="+mj-lt"/>
              <a:buAutoNum type="arabicPeriod"/>
              <a:defRPr/>
            </a:pPr>
            <a:r>
              <a:rPr lang="es-ES_tradnl" altLang="en-US" dirty="0">
                <a:latin typeface="Arial" panose="020B0604020202020204" pitchFamily="34" charset="0"/>
                <a:cs typeface="Arial" panose="020B0604020202020204" pitchFamily="34" charset="0"/>
              </a:rPr>
              <a:t>Libertad de Investigación científica.</a:t>
            </a:r>
          </a:p>
        </p:txBody>
      </p:sp>
      <p:sp>
        <p:nvSpPr>
          <p:cNvPr id="3" name="CuadroTexto 2">
            <a:extLst>
              <a:ext uri="{FF2B5EF4-FFF2-40B4-BE49-F238E27FC236}">
                <a16:creationId xmlns:a16="http://schemas.microsoft.com/office/drawing/2014/main" id="{A23D6C8A-7B9D-5E17-9ACB-05D5F573F9CF}"/>
              </a:ext>
            </a:extLst>
          </p:cNvPr>
          <p:cNvSpPr txBox="1"/>
          <p:nvPr/>
        </p:nvSpPr>
        <p:spPr>
          <a:xfrm>
            <a:off x="890336" y="4589658"/>
            <a:ext cx="11070605" cy="1754326"/>
          </a:xfrm>
          <a:prstGeom prst="rect">
            <a:avLst/>
          </a:prstGeom>
          <a:noFill/>
        </p:spPr>
        <p:txBody>
          <a:bodyPr wrap="square">
            <a:spAutoFit/>
          </a:bodyPr>
          <a:lstStyle/>
          <a:p>
            <a:pPr marL="285750" indent="-285750">
              <a:buFont typeface="Wingdings" panose="05000000000000000000" pitchFamily="2" charset="2"/>
              <a:buChar char="§"/>
            </a:pPr>
            <a:r>
              <a:rPr lang="es-MX" dirty="0">
                <a:latin typeface="Arial" panose="020B0604020202020204" pitchFamily="34" charset="0"/>
                <a:cs typeface="Arial" panose="020B0604020202020204" pitchFamily="34" charset="0"/>
              </a:rPr>
              <a:t>Los buques de guerra en la alta mar gozan de completa inmunidad de jurisdicción respecto de cualquier Estado que no sea el de su pabellón.</a:t>
            </a:r>
          </a:p>
          <a:p>
            <a:pPr marL="285750" indent="-285750">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MX" dirty="0">
                <a:latin typeface="Arial" panose="020B0604020202020204" pitchFamily="34" charset="0"/>
                <a:cs typeface="Arial" panose="020B0604020202020204" pitchFamily="34" charset="0"/>
              </a:rPr>
              <a:t>Jurisdicción penal: Los procedimientos penales o disciplinarios deberán originarse contra tales personas ante las autoridades judiciales o administrativas del </a:t>
            </a:r>
            <a:r>
              <a:rPr lang="es-MX" u="sng" dirty="0">
                <a:latin typeface="Arial" panose="020B0604020202020204" pitchFamily="34" charset="0"/>
                <a:cs typeface="Arial" panose="020B0604020202020204" pitchFamily="34" charset="0"/>
              </a:rPr>
              <a:t>Estado del pabellón </a:t>
            </a:r>
            <a:r>
              <a:rPr lang="es-MX" dirty="0">
                <a:latin typeface="Arial" panose="020B0604020202020204" pitchFamily="34" charset="0"/>
                <a:cs typeface="Arial" panose="020B0604020202020204" pitchFamily="34" charset="0"/>
              </a:rPr>
              <a:t>o ante las del Estado de que dichas personas </a:t>
            </a:r>
            <a:r>
              <a:rPr lang="es-MX" u="sng" dirty="0">
                <a:latin typeface="Arial" panose="020B0604020202020204" pitchFamily="34" charset="0"/>
                <a:cs typeface="Arial" panose="020B0604020202020204" pitchFamily="34" charset="0"/>
              </a:rPr>
              <a:t>sean nacionales. </a:t>
            </a:r>
            <a:endParaRPr lang="es-CL"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56672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3">
            <a:extLst>
              <a:ext uri="{FF2B5EF4-FFF2-40B4-BE49-F238E27FC236}">
                <a16:creationId xmlns:a16="http://schemas.microsoft.com/office/drawing/2014/main" id="{E396F43B-7EAC-C35E-7CBC-CFFD49E792F1}"/>
              </a:ext>
            </a:extLst>
          </p:cNvPr>
          <p:cNvSpPr txBox="1">
            <a:spLocks/>
          </p:cNvSpPr>
          <p:nvPr/>
        </p:nvSpPr>
        <p:spPr>
          <a:xfrm>
            <a:off x="1066800" y="-123954"/>
            <a:ext cx="10058400" cy="593725"/>
          </a:xfrm>
          <a:prstGeom prst="rect">
            <a:avLst/>
          </a:prstGeom>
        </p:spPr>
        <p:txBody>
          <a:bodyPr vert="horz" lIns="91440" tIns="45720" rIns="91440" bIns="45720" rtlCol="0" anchor="b">
            <a:norm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s-MX" sz="2400">
                <a:solidFill>
                  <a:schemeClr val="tx1"/>
                </a:solidFill>
                <a:latin typeface="Arial" panose="020B0604020202020204" pitchFamily="34" charset="0"/>
                <a:cs typeface="Arial" panose="020B0604020202020204" pitchFamily="34" charset="0"/>
              </a:rPr>
              <a:t>REPASO CLASE 26/8/2024</a:t>
            </a:r>
            <a:endParaRPr lang="es-CL" sz="2400" dirty="0">
              <a:solidFill>
                <a:schemeClr val="tx1"/>
              </a:solidFill>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16E43319-F33D-D4B9-9EBC-9340D71CFA05}"/>
              </a:ext>
            </a:extLst>
          </p:cNvPr>
          <p:cNvSpPr txBox="1"/>
          <p:nvPr/>
        </p:nvSpPr>
        <p:spPr>
          <a:xfrm>
            <a:off x="353961" y="469771"/>
            <a:ext cx="11208774" cy="9202519"/>
          </a:xfrm>
          <a:prstGeom prst="rect">
            <a:avLst/>
          </a:prstGeom>
          <a:noFill/>
        </p:spPr>
        <p:txBody>
          <a:bodyPr wrap="square">
            <a:spAutoFit/>
          </a:bodyPr>
          <a:lstStyle/>
          <a:p>
            <a:pPr algn="just">
              <a:defRPr/>
            </a:pPr>
            <a:r>
              <a:rPr lang="es-MX" sz="2400" dirty="0">
                <a:latin typeface="Arial" panose="020B0604020202020204" pitchFamily="34" charset="0"/>
                <a:cs typeface="Arial" panose="020B0604020202020204" pitchFamily="34" charset="0"/>
              </a:rPr>
              <a:t>Los Estados tienen derecho a que sus nacionales se dediquen a la pesca en altamar</a:t>
            </a:r>
          </a:p>
          <a:p>
            <a:pPr algn="just">
              <a:defRPr/>
            </a:pPr>
            <a:endParaRPr lang="es-MX" sz="2400" dirty="0">
              <a:latin typeface="Arial" panose="020B0604020202020204" pitchFamily="34" charset="0"/>
              <a:cs typeface="Arial" panose="020B0604020202020204" pitchFamily="34" charset="0"/>
            </a:endParaRPr>
          </a:p>
          <a:p>
            <a:pPr algn="just">
              <a:defRPr/>
            </a:pPr>
            <a:r>
              <a:rPr lang="es-MX" sz="2400" dirty="0">
                <a:latin typeface="Arial" panose="020B0604020202020204" pitchFamily="34" charset="0"/>
                <a:cs typeface="Arial" panose="020B0604020202020204" pitchFamily="34" charset="0"/>
              </a:rPr>
              <a:t>Limitaciones (Art. 116 CONVEMAR)</a:t>
            </a:r>
          </a:p>
          <a:p>
            <a:pPr algn="just">
              <a:defRPr/>
            </a:pPr>
            <a:endParaRPr lang="es-MX" sz="2400" dirty="0">
              <a:latin typeface="Arial" panose="020B0604020202020204" pitchFamily="34" charset="0"/>
              <a:cs typeface="Arial" panose="020B0604020202020204" pitchFamily="34" charset="0"/>
            </a:endParaRPr>
          </a:p>
          <a:p>
            <a:pPr marL="176213" indent="-176213" algn="just">
              <a:buFont typeface="Wingdings" panose="05000000000000000000" pitchFamily="2" charset="2"/>
              <a:buChar char="§"/>
              <a:defRPr/>
            </a:pPr>
            <a:r>
              <a:rPr lang="es-MX" sz="2400" dirty="0">
                <a:latin typeface="Arial" panose="020B0604020202020204" pitchFamily="34" charset="0"/>
                <a:cs typeface="Arial" panose="020B0604020202020204" pitchFamily="34" charset="0"/>
              </a:rPr>
              <a:t>Tratados Internacionales sobre la materia.</a:t>
            </a:r>
          </a:p>
          <a:p>
            <a:pPr algn="just">
              <a:defRPr/>
            </a:pPr>
            <a:endParaRPr lang="es-MX" sz="2400" dirty="0">
              <a:latin typeface="Arial" panose="020B0604020202020204" pitchFamily="34" charset="0"/>
              <a:cs typeface="Arial" panose="020B0604020202020204" pitchFamily="34" charset="0"/>
            </a:endParaRPr>
          </a:p>
          <a:p>
            <a:pPr algn="just">
              <a:defRPr/>
            </a:pPr>
            <a:r>
              <a:rPr lang="es-MX" sz="2400" dirty="0">
                <a:latin typeface="Arial" panose="020B0604020202020204" pitchFamily="34" charset="0"/>
                <a:cs typeface="Arial" panose="020B0604020202020204" pitchFamily="34" charset="0"/>
              </a:rPr>
              <a:t>E</a:t>
            </a:r>
            <a:r>
              <a:rPr lang="es-MX" sz="2400" b="0" i="0" dirty="0">
                <a:effectLst/>
                <a:latin typeface="Arial" panose="020B0604020202020204" pitchFamily="34" charset="0"/>
                <a:cs typeface="Arial" panose="020B0604020202020204" pitchFamily="34" charset="0"/>
              </a:rPr>
              <a:t>l 04 de marzo de 2023 se logró un acuerdo consensuado sobre protección de la biodiversidad marina más allá de la jurisdicción nacional (BBNJ), acuerdo global que protege los océanos en donde las leyes no habían podido llegar, esto es, el alta mar y la zona. </a:t>
            </a:r>
            <a:r>
              <a:rPr lang="es-MX" sz="2400" dirty="0">
                <a:latin typeface="Arial" panose="020B0604020202020204" pitchFamily="34" charset="0"/>
                <a:cs typeface="Arial" panose="020B0604020202020204" pitchFamily="34" charset="0"/>
              </a:rPr>
              <a:t>Hasta el 20 de septiembre del 2025 el acuerdo se encuentra abierto </a:t>
            </a:r>
            <a:r>
              <a:rPr lang="es-MX" sz="2400" b="0" i="0" dirty="0">
                <a:effectLst/>
                <a:latin typeface="Arial" panose="020B0604020202020204" pitchFamily="34" charset="0"/>
                <a:cs typeface="Arial" panose="020B0604020202020204" pitchFamily="34" charset="0"/>
              </a:rPr>
              <a:t>para la firma por todos los Estados en la sede de la ONU en Nueva York.</a:t>
            </a:r>
          </a:p>
          <a:p>
            <a:pPr algn="just">
              <a:defRPr/>
            </a:pPr>
            <a:endParaRPr lang="es-MX" sz="2400" b="0" i="0" dirty="0">
              <a:effectLst/>
              <a:latin typeface="Arial" panose="020B0604020202020204" pitchFamily="34" charset="0"/>
              <a:cs typeface="Arial" panose="020B0604020202020204" pitchFamily="34" charset="0"/>
            </a:endParaRPr>
          </a:p>
          <a:p>
            <a:pPr algn="just">
              <a:defRPr/>
            </a:pPr>
            <a:r>
              <a:rPr lang="es-MX" sz="2400" dirty="0">
                <a:latin typeface="Arial" panose="020B0604020202020204" pitchFamily="34" charset="0"/>
                <a:cs typeface="Arial" panose="020B0604020202020204" pitchFamily="34" charset="0"/>
              </a:rPr>
              <a:t>VER AGENDA 2030 DE LA ONU. (ODS N°14)</a:t>
            </a:r>
          </a:p>
          <a:p>
            <a:pPr algn="just">
              <a:defRPr/>
            </a:pPr>
            <a:endParaRPr lang="es-MX" sz="2400" dirty="0">
              <a:latin typeface="Arial" panose="020B0604020202020204" pitchFamily="34" charset="0"/>
              <a:cs typeface="Arial" panose="020B0604020202020204" pitchFamily="34" charset="0"/>
            </a:endParaRPr>
          </a:p>
          <a:p>
            <a:pPr marL="176213" indent="-176213" algn="just">
              <a:buFont typeface="Wingdings" panose="05000000000000000000" pitchFamily="2" charset="2"/>
              <a:buChar char="§"/>
              <a:defRPr/>
            </a:pPr>
            <a:r>
              <a:rPr lang="es-MX" sz="2400" dirty="0">
                <a:latin typeface="Arial" panose="020B0604020202020204" pitchFamily="34" charset="0"/>
                <a:cs typeface="Arial" panose="020B0604020202020204" pitchFamily="34" charset="0"/>
              </a:rPr>
              <a:t>Derechos y deberes en la CONVENMAR (ART. 63, N°2).</a:t>
            </a:r>
          </a:p>
          <a:p>
            <a:pPr marL="176213" indent="-176213" algn="just">
              <a:buFont typeface="Wingdings" panose="05000000000000000000" pitchFamily="2" charset="2"/>
              <a:buChar char="§"/>
              <a:defRPr/>
            </a:pPr>
            <a:r>
              <a:rPr lang="es-MX" sz="2400" dirty="0">
                <a:latin typeface="Arial" panose="020B0604020202020204" pitchFamily="34" charset="0"/>
                <a:cs typeface="Arial" panose="020B0604020202020204" pitchFamily="34" charset="0"/>
              </a:rPr>
              <a:t>Norma sobre conservación y administración de recursos vivos en l alta mar.</a:t>
            </a:r>
          </a:p>
          <a:p>
            <a:pPr marL="176213" indent="-176213" algn="just">
              <a:buFont typeface="Wingdings" panose="05000000000000000000" pitchFamily="2" charset="2"/>
              <a:buChar char="ü"/>
              <a:defRPr/>
            </a:pPr>
            <a:endParaRPr lang="es-MX" sz="24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ü"/>
              <a:defRPr/>
            </a:pPr>
            <a:endParaRPr lang="es-MX" sz="2000" dirty="0">
              <a:latin typeface="Arial" panose="020B0604020202020204" pitchFamily="34" charset="0"/>
              <a:cs typeface="Arial" panose="020B0604020202020204" pitchFamily="34" charset="0"/>
            </a:endParaRPr>
          </a:p>
          <a:p>
            <a:pPr algn="just">
              <a:defRPr/>
            </a:pPr>
            <a:endParaRPr lang="es-MX" sz="2000" dirty="0">
              <a:latin typeface="Arial" panose="020B0604020202020204" pitchFamily="34" charset="0"/>
              <a:cs typeface="Arial" panose="020B0604020202020204" pitchFamily="34" charset="0"/>
            </a:endParaRPr>
          </a:p>
          <a:p>
            <a:pPr marL="363538" algn="just">
              <a:defRPr/>
            </a:pPr>
            <a:endParaRPr lang="es-MX" sz="2000" dirty="0">
              <a:latin typeface="Arial" panose="020B0604020202020204" pitchFamily="34" charset="0"/>
              <a:cs typeface="Arial" panose="020B0604020202020204" pitchFamily="34" charset="0"/>
            </a:endParaRPr>
          </a:p>
          <a:p>
            <a:pPr algn="just">
              <a:defRPr/>
            </a:pPr>
            <a:endParaRPr lang="es-MX" sz="2000" dirty="0">
              <a:latin typeface="Arial" panose="020B0604020202020204" pitchFamily="34" charset="0"/>
              <a:cs typeface="Arial" panose="020B0604020202020204" pitchFamily="34" charset="0"/>
            </a:endParaRPr>
          </a:p>
          <a:p>
            <a:pPr algn="just">
              <a:defRPr/>
            </a:pPr>
            <a:endParaRPr lang="es-MX" sz="2000" dirty="0">
              <a:latin typeface="Arial" panose="020B0604020202020204" pitchFamily="34" charset="0"/>
              <a:cs typeface="Arial" panose="020B0604020202020204" pitchFamily="34" charset="0"/>
            </a:endParaRPr>
          </a:p>
          <a:p>
            <a:pPr algn="just">
              <a:defRPr/>
            </a:pPr>
            <a:endParaRPr lang="es-MX" sz="2000" dirty="0">
              <a:latin typeface="Arial" panose="020B0604020202020204" pitchFamily="34" charset="0"/>
              <a:cs typeface="Arial" panose="020B0604020202020204" pitchFamily="34" charset="0"/>
            </a:endParaRPr>
          </a:p>
          <a:p>
            <a:pPr algn="just">
              <a:defRPr/>
            </a:pPr>
            <a:endParaRPr lang="es-MX" sz="2000" dirty="0">
              <a:latin typeface="Arial" panose="020B0604020202020204" pitchFamily="34" charset="0"/>
              <a:cs typeface="Arial" panose="020B0604020202020204" pitchFamily="34" charset="0"/>
            </a:endParaRPr>
          </a:p>
          <a:p>
            <a:pPr algn="just">
              <a:defRPr/>
            </a:pPr>
            <a:endParaRPr lang="es-MX"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868212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3">
            <a:extLst>
              <a:ext uri="{FF2B5EF4-FFF2-40B4-BE49-F238E27FC236}">
                <a16:creationId xmlns:a16="http://schemas.microsoft.com/office/drawing/2014/main" id="{56FF6727-DAB8-6CDC-FA0D-D97E61123EBF}"/>
              </a:ext>
            </a:extLst>
          </p:cNvPr>
          <p:cNvSpPr txBox="1">
            <a:spLocks/>
          </p:cNvSpPr>
          <p:nvPr/>
        </p:nvSpPr>
        <p:spPr>
          <a:xfrm>
            <a:off x="1066800" y="-144378"/>
            <a:ext cx="10058400" cy="593725"/>
          </a:xfrm>
          <a:prstGeom prst="rect">
            <a:avLst/>
          </a:prstGeom>
        </p:spPr>
        <p:txBody>
          <a:bodyPr vert="horz" lIns="91440" tIns="45720" rIns="91440" bIns="45720" rtlCol="0" anchor="b">
            <a:norm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s-MX" sz="2400" dirty="0">
                <a:solidFill>
                  <a:schemeClr val="tx1"/>
                </a:solidFill>
                <a:latin typeface="Arial" panose="020B0604020202020204" pitchFamily="34" charset="0"/>
                <a:cs typeface="Arial" panose="020B0604020202020204" pitchFamily="34" charset="0"/>
              </a:rPr>
              <a:t>REPASO CLASE 26/8/2024</a:t>
            </a:r>
            <a:endParaRPr lang="es-CL" sz="2400" dirty="0">
              <a:solidFill>
                <a:schemeClr val="tx1"/>
              </a:solidFill>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5C408E65-7211-B892-D617-8D814C0BC33F}"/>
              </a:ext>
            </a:extLst>
          </p:cNvPr>
          <p:cNvSpPr txBox="1"/>
          <p:nvPr/>
        </p:nvSpPr>
        <p:spPr>
          <a:xfrm>
            <a:off x="890337" y="917911"/>
            <a:ext cx="10411326" cy="8556188"/>
          </a:xfrm>
          <a:prstGeom prst="rect">
            <a:avLst/>
          </a:prstGeom>
          <a:noFill/>
        </p:spPr>
        <p:txBody>
          <a:bodyPr wrap="square" rtlCol="0">
            <a:spAutoFit/>
          </a:bodyPr>
          <a:lstStyle/>
          <a:p>
            <a:pPr algn="ctr"/>
            <a:r>
              <a:rPr lang="es-MX" sz="4400" u="sng" dirty="0">
                <a:latin typeface="Arial" panose="020B0604020202020204" pitchFamily="34" charset="0"/>
                <a:cs typeface="Arial" panose="020B0604020202020204" pitchFamily="34" charset="0"/>
              </a:rPr>
              <a:t>PLATAFORMA CONTINENTAL</a:t>
            </a:r>
          </a:p>
          <a:p>
            <a:pPr algn="ctr"/>
            <a:endParaRPr lang="es-ES_tradnl" altLang="en-US" sz="2000" dirty="0">
              <a:latin typeface="Arial" panose="020B0604020202020204" pitchFamily="34" charset="0"/>
              <a:cs typeface="Arial" panose="020B0604020202020204" pitchFamily="34" charset="0"/>
            </a:endParaRPr>
          </a:p>
          <a:p>
            <a:pPr algn="ctr"/>
            <a:r>
              <a:rPr lang="es-ES_tradnl" altLang="en-US" sz="2000" dirty="0">
                <a:latin typeface="Arial" panose="020B0604020202020204" pitchFamily="34" charset="0"/>
                <a:cs typeface="Arial" panose="020B0604020202020204" pitchFamily="34" charset="0"/>
              </a:rPr>
              <a:t>ART. 76 CONVEMAR</a:t>
            </a:r>
          </a:p>
          <a:p>
            <a:pPr algn="just"/>
            <a:r>
              <a:rPr lang="es-MX" altLang="en-US" sz="2000" dirty="0">
                <a:latin typeface="Arial" panose="020B0604020202020204" pitchFamily="34" charset="0"/>
                <a:cs typeface="Arial" panose="020B0604020202020204" pitchFamily="34" charset="0"/>
              </a:rPr>
              <a:t>La plataforma continental de un Estado ribereño comprende el </a:t>
            </a:r>
            <a:r>
              <a:rPr lang="es-MX" altLang="en-US" sz="2000" u="sng" dirty="0">
                <a:latin typeface="Arial" panose="020B0604020202020204" pitchFamily="34" charset="0"/>
                <a:cs typeface="Arial" panose="020B0604020202020204" pitchFamily="34" charset="0"/>
              </a:rPr>
              <a:t>lecho</a:t>
            </a:r>
            <a:r>
              <a:rPr lang="es-MX" altLang="en-US" sz="2000" dirty="0">
                <a:latin typeface="Arial" panose="020B0604020202020204" pitchFamily="34" charset="0"/>
                <a:cs typeface="Arial" panose="020B0604020202020204" pitchFamily="34" charset="0"/>
              </a:rPr>
              <a:t> y el </a:t>
            </a:r>
            <a:r>
              <a:rPr lang="es-MX" altLang="en-US" sz="2000" u="sng" dirty="0">
                <a:latin typeface="Arial" panose="020B0604020202020204" pitchFamily="34" charset="0"/>
                <a:cs typeface="Arial" panose="020B0604020202020204" pitchFamily="34" charset="0"/>
              </a:rPr>
              <a:t>subsuelo</a:t>
            </a:r>
            <a:r>
              <a:rPr lang="es-MX" altLang="en-US" sz="2000" dirty="0">
                <a:latin typeface="Arial" panose="020B0604020202020204" pitchFamily="34" charset="0"/>
                <a:cs typeface="Arial" panose="020B0604020202020204" pitchFamily="34" charset="0"/>
              </a:rPr>
              <a:t> de las áreas submarinas que se extienden más allá de su mar territorial y a todo lo largo de la prolongación natural de su territorio hasta el borde exterior del margen continental, o bien hasta una distancia de </a:t>
            </a:r>
            <a:r>
              <a:rPr lang="es-MX" altLang="en-US" sz="2000" u="sng" dirty="0">
                <a:latin typeface="Arial" panose="020B0604020202020204" pitchFamily="34" charset="0"/>
                <a:cs typeface="Arial" panose="020B0604020202020204" pitchFamily="34" charset="0"/>
              </a:rPr>
              <a:t>200 millas marinas </a:t>
            </a:r>
            <a:r>
              <a:rPr lang="es-MX" altLang="en-US" sz="2000" dirty="0">
                <a:latin typeface="Arial" panose="020B0604020202020204" pitchFamily="34" charset="0"/>
                <a:cs typeface="Arial" panose="020B0604020202020204" pitchFamily="34" charset="0"/>
              </a:rPr>
              <a:t>contadas desde las líneas de base a partir de las cuales se mide la anchura del mar territorial, en los casos en que el borde exterior del margen continental no llegue a esa distancia.</a:t>
            </a:r>
          </a:p>
          <a:p>
            <a:pPr algn="just"/>
            <a:endParaRPr lang="es-MX" altLang="en-US" sz="2000" dirty="0">
              <a:latin typeface="Arial" panose="020B0604020202020204" pitchFamily="34" charset="0"/>
              <a:cs typeface="Arial" panose="020B0604020202020204" pitchFamily="34" charset="0"/>
            </a:endParaRPr>
          </a:p>
          <a:p>
            <a:pPr marL="457200" indent="-457200" algn="just">
              <a:spcBef>
                <a:spcPct val="50000"/>
              </a:spcBef>
              <a:buFont typeface="+mj-lt"/>
              <a:buAutoNum type="arabicPeriod"/>
              <a:defRPr/>
            </a:pPr>
            <a:r>
              <a:rPr lang="es-ES_tradnl" altLang="en-US" dirty="0">
                <a:latin typeface="Arial" panose="020B0604020202020204" pitchFamily="34" charset="0"/>
                <a:cs typeface="Arial" panose="020B0604020202020204" pitchFamily="34" charset="0"/>
              </a:rPr>
              <a:t>Otorgan </a:t>
            </a:r>
            <a:r>
              <a:rPr lang="es-ES_tradnl" altLang="en-US" u="sng" dirty="0">
                <a:latin typeface="Arial" panose="020B0604020202020204" pitchFamily="34" charset="0"/>
                <a:cs typeface="Arial" panose="020B0604020202020204" pitchFamily="34" charset="0"/>
              </a:rPr>
              <a:t>soberanía</a:t>
            </a:r>
            <a:r>
              <a:rPr lang="es-ES_tradnl" altLang="en-US" dirty="0">
                <a:latin typeface="Arial" panose="020B0604020202020204" pitchFamily="34" charset="0"/>
                <a:cs typeface="Arial" panose="020B0604020202020204" pitchFamily="34" charset="0"/>
              </a:rPr>
              <a:t> respecto de la exploración y explotación de los recursos naturales.</a:t>
            </a:r>
          </a:p>
          <a:p>
            <a:pPr marL="457200" indent="-457200" algn="just">
              <a:spcBef>
                <a:spcPct val="50000"/>
              </a:spcBef>
              <a:buFont typeface="+mj-lt"/>
              <a:buAutoNum type="arabicPeriod"/>
              <a:defRPr/>
            </a:pPr>
            <a:r>
              <a:rPr lang="es-ES_tradnl" altLang="en-US" dirty="0">
                <a:latin typeface="Arial" panose="020B0604020202020204" pitchFamily="34" charset="0"/>
                <a:cs typeface="Arial" panose="020B0604020202020204" pitchFamily="34" charset="0"/>
              </a:rPr>
              <a:t>Los derechos son </a:t>
            </a:r>
            <a:r>
              <a:rPr lang="es-ES_tradnl" altLang="en-US" u="sng" dirty="0">
                <a:latin typeface="Arial" panose="020B0604020202020204" pitchFamily="34" charset="0"/>
                <a:cs typeface="Arial" panose="020B0604020202020204" pitchFamily="34" charset="0"/>
              </a:rPr>
              <a:t>exclusivos</a:t>
            </a:r>
            <a:r>
              <a:rPr lang="es-ES_tradnl" altLang="en-US" dirty="0">
                <a:latin typeface="Arial" panose="020B0604020202020204" pitchFamily="34" charset="0"/>
                <a:cs typeface="Arial" panose="020B0604020202020204" pitchFamily="34" charset="0"/>
              </a:rPr>
              <a:t>. Si el Estado no explora o explota los recursos, nadie puede emprender estas actividades.</a:t>
            </a:r>
          </a:p>
          <a:p>
            <a:pPr marL="457200" indent="-457200" algn="just">
              <a:spcBef>
                <a:spcPct val="50000"/>
              </a:spcBef>
              <a:buFont typeface="+mj-lt"/>
              <a:buAutoNum type="arabicPeriod"/>
              <a:defRPr/>
            </a:pPr>
            <a:r>
              <a:rPr lang="es-ES_tradnl" altLang="en-US" dirty="0">
                <a:latin typeface="Arial" panose="020B0604020202020204" pitchFamily="34" charset="0"/>
                <a:cs typeface="Arial" panose="020B0604020202020204" pitchFamily="34" charset="0"/>
              </a:rPr>
              <a:t>Los derechos son </a:t>
            </a:r>
            <a:r>
              <a:rPr lang="es-ES_tradnl" altLang="en-US" u="sng" dirty="0">
                <a:latin typeface="Arial" panose="020B0604020202020204" pitchFamily="34" charset="0"/>
                <a:cs typeface="Arial" panose="020B0604020202020204" pitchFamily="34" charset="0"/>
              </a:rPr>
              <a:t>independientes</a:t>
            </a:r>
            <a:r>
              <a:rPr lang="es-ES_tradnl" altLang="en-US" dirty="0">
                <a:latin typeface="Arial" panose="020B0604020202020204" pitchFamily="34" charset="0"/>
                <a:cs typeface="Arial" panose="020B0604020202020204" pitchFamily="34" charset="0"/>
              </a:rPr>
              <a:t> de su ocupación real o ficticia.</a:t>
            </a:r>
          </a:p>
          <a:p>
            <a:pPr marL="457200" indent="-457200" algn="just">
              <a:spcBef>
                <a:spcPct val="50000"/>
              </a:spcBef>
              <a:buFont typeface="+mj-lt"/>
              <a:buAutoNum type="arabicPeriod"/>
              <a:defRPr/>
            </a:pPr>
            <a:r>
              <a:rPr lang="es-ES_tradnl" altLang="en-US" dirty="0">
                <a:latin typeface="Arial" panose="020B0604020202020204" pitchFamily="34" charset="0"/>
                <a:cs typeface="Arial" panose="020B0604020202020204" pitchFamily="34" charset="0"/>
              </a:rPr>
              <a:t>Los derechos no afectan la condición jurídica de las aguas suprayacentes ni a la del espacio aéreo situado sobre tales aguas.</a:t>
            </a:r>
          </a:p>
          <a:p>
            <a:pPr algn="just"/>
            <a:endParaRPr lang="es-MX" altLang="en-US" sz="2000" dirty="0">
              <a:latin typeface="Arial" panose="020B0604020202020204" pitchFamily="34" charset="0"/>
              <a:cs typeface="Arial" panose="020B0604020202020204" pitchFamily="34" charset="0"/>
            </a:endParaRPr>
          </a:p>
          <a:p>
            <a:pPr algn="just"/>
            <a:endParaRPr lang="es-ES" sz="2000" dirty="0">
              <a:latin typeface="Arial" panose="020B0604020202020204" pitchFamily="34" charset="0"/>
              <a:cs typeface="Arial" panose="020B0604020202020204" pitchFamily="34" charset="0"/>
            </a:endParaRPr>
          </a:p>
          <a:p>
            <a:pPr algn="just"/>
            <a:endParaRPr lang="es-ES" sz="2000" dirty="0">
              <a:latin typeface="Arial" panose="020B0604020202020204" pitchFamily="34" charset="0"/>
              <a:cs typeface="Arial" panose="020B0604020202020204" pitchFamily="34" charset="0"/>
            </a:endParaRPr>
          </a:p>
          <a:p>
            <a:pPr algn="just"/>
            <a:endParaRPr lang="es-ES" sz="2000" dirty="0">
              <a:latin typeface="Arial" panose="020B0604020202020204" pitchFamily="34" charset="0"/>
              <a:cs typeface="Arial" panose="020B0604020202020204" pitchFamily="34" charset="0"/>
            </a:endParaRPr>
          </a:p>
          <a:p>
            <a:pPr algn="just"/>
            <a:endParaRPr lang="es-ES" sz="2000" dirty="0">
              <a:latin typeface="Arial" panose="020B0604020202020204" pitchFamily="34" charset="0"/>
              <a:cs typeface="Arial" panose="020B0604020202020204" pitchFamily="34" charset="0"/>
            </a:endParaRPr>
          </a:p>
          <a:p>
            <a:pPr algn="just"/>
            <a:endParaRPr lang="es-CL" sz="2000" dirty="0"/>
          </a:p>
          <a:p>
            <a:pPr marL="457200" indent="-457200" algn="just">
              <a:buFont typeface="+mj-lt"/>
              <a:buAutoNum type="arabicPeriod"/>
            </a:pPr>
            <a:endParaRPr lang="es-ES" sz="2000" dirty="0">
              <a:latin typeface="Arial" panose="020B0604020202020204" pitchFamily="34" charset="0"/>
              <a:cs typeface="Arial" panose="020B0604020202020204" pitchFamily="34" charset="0"/>
            </a:endParaRPr>
          </a:p>
          <a:p>
            <a:pPr algn="just"/>
            <a:endParaRPr lang="es-MX"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239684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3">
            <a:extLst>
              <a:ext uri="{FF2B5EF4-FFF2-40B4-BE49-F238E27FC236}">
                <a16:creationId xmlns:a16="http://schemas.microsoft.com/office/drawing/2014/main" id="{556F5DBE-48C8-8F01-C619-EC3DD412E6FA}"/>
              </a:ext>
            </a:extLst>
          </p:cNvPr>
          <p:cNvSpPr txBox="1">
            <a:spLocks/>
          </p:cNvSpPr>
          <p:nvPr/>
        </p:nvSpPr>
        <p:spPr>
          <a:xfrm>
            <a:off x="1066800" y="-129630"/>
            <a:ext cx="10058400" cy="593725"/>
          </a:xfrm>
          <a:prstGeom prst="rect">
            <a:avLst/>
          </a:prstGeom>
        </p:spPr>
        <p:txBody>
          <a:bodyPr vert="horz" lIns="91440" tIns="45720" rIns="91440" bIns="45720" rtlCol="0" anchor="b">
            <a:norm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s-MX" sz="2400" dirty="0">
                <a:solidFill>
                  <a:schemeClr val="tx1"/>
                </a:solidFill>
                <a:latin typeface="Arial" panose="020B0604020202020204" pitchFamily="34" charset="0"/>
                <a:cs typeface="Arial" panose="020B0604020202020204" pitchFamily="34" charset="0"/>
              </a:rPr>
              <a:t>REPASO CLASE 26/8/2024</a:t>
            </a:r>
            <a:endParaRPr lang="es-CL" sz="2400" dirty="0">
              <a:solidFill>
                <a:schemeClr val="tx1"/>
              </a:solidFill>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9BE4AD80-ECDB-5755-97AB-D7543F11DCB5}"/>
              </a:ext>
            </a:extLst>
          </p:cNvPr>
          <p:cNvSpPr txBox="1"/>
          <p:nvPr/>
        </p:nvSpPr>
        <p:spPr>
          <a:xfrm>
            <a:off x="890337" y="917911"/>
            <a:ext cx="10411326" cy="1908215"/>
          </a:xfrm>
          <a:prstGeom prst="rect">
            <a:avLst/>
          </a:prstGeom>
          <a:noFill/>
        </p:spPr>
        <p:txBody>
          <a:bodyPr wrap="square" rtlCol="0">
            <a:spAutoFit/>
          </a:bodyPr>
          <a:lstStyle/>
          <a:p>
            <a:pPr algn="ctr"/>
            <a:r>
              <a:rPr lang="es-MX" sz="3600" u="sng" dirty="0">
                <a:latin typeface="Arial" panose="020B0604020202020204" pitchFamily="34" charset="0"/>
                <a:cs typeface="Arial" panose="020B0604020202020204" pitchFamily="34" charset="0"/>
              </a:rPr>
              <a:t>PLATAFORMA CONTINENTAL EXTENDIDA</a:t>
            </a:r>
          </a:p>
          <a:p>
            <a:pPr algn="ctr"/>
            <a:endParaRPr lang="es-ES_tradnl" altLang="en-US" sz="2000" dirty="0">
              <a:latin typeface="Arial" panose="020B0604020202020204" pitchFamily="34" charset="0"/>
              <a:cs typeface="Arial" panose="020B0604020202020204" pitchFamily="34" charset="0"/>
            </a:endParaRPr>
          </a:p>
          <a:p>
            <a:pPr algn="ctr"/>
            <a:endParaRPr lang="es-ES_tradnl" altLang="en-US" dirty="0">
              <a:latin typeface="Arial" panose="020B0604020202020204" pitchFamily="34" charset="0"/>
              <a:cs typeface="Arial" panose="020B0604020202020204" pitchFamily="34" charset="0"/>
            </a:endParaRPr>
          </a:p>
          <a:p>
            <a:pPr algn="just"/>
            <a:endParaRPr lang="es-MX" altLang="en-US" sz="2000" dirty="0">
              <a:latin typeface="Arial" panose="020B0604020202020204" pitchFamily="34" charset="0"/>
              <a:cs typeface="Arial" panose="020B0604020202020204" pitchFamily="34" charset="0"/>
            </a:endParaRPr>
          </a:p>
          <a:p>
            <a:pPr algn="just"/>
            <a:endParaRPr lang="es-ES" sz="2000" dirty="0">
              <a:latin typeface="Arial" panose="020B0604020202020204" pitchFamily="34" charset="0"/>
              <a:cs typeface="Arial" panose="020B0604020202020204" pitchFamily="34" charset="0"/>
            </a:endParaRPr>
          </a:p>
        </p:txBody>
      </p:sp>
      <p:sp>
        <p:nvSpPr>
          <p:cNvPr id="4" name="Rectángulo 3">
            <a:extLst>
              <a:ext uri="{FF2B5EF4-FFF2-40B4-BE49-F238E27FC236}">
                <a16:creationId xmlns:a16="http://schemas.microsoft.com/office/drawing/2014/main" id="{F890D9B8-1719-47A7-C42E-0765068A8033}"/>
              </a:ext>
            </a:extLst>
          </p:cNvPr>
          <p:cNvSpPr>
            <a:spLocks noChangeArrowheads="1"/>
          </p:cNvSpPr>
          <p:nvPr/>
        </p:nvSpPr>
        <p:spPr bwMode="auto">
          <a:xfrm>
            <a:off x="890337" y="2508381"/>
            <a:ext cx="10899058" cy="224676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just"/>
            <a:r>
              <a:rPr lang="es-MX" altLang="en-US" sz="2000" dirty="0">
                <a:latin typeface="Arial" panose="020B0604020202020204" pitchFamily="34" charset="0"/>
                <a:cs typeface="Arial" panose="020B0604020202020204" pitchFamily="34" charset="0"/>
              </a:rPr>
              <a:t>“El Estado ribereño que se proponga establecer, de conformidad con el artículo 76, el límite exterior de su plataforma continental </a:t>
            </a:r>
            <a:r>
              <a:rPr lang="es-MX" altLang="en-US" sz="2000" u="sng" dirty="0">
                <a:latin typeface="Arial" panose="020B0604020202020204" pitchFamily="34" charset="0"/>
                <a:cs typeface="Arial" panose="020B0604020202020204" pitchFamily="34" charset="0"/>
              </a:rPr>
              <a:t>más allá de 200 millas marinas </a:t>
            </a:r>
            <a:r>
              <a:rPr lang="es-MX" altLang="en-US" sz="2000" dirty="0">
                <a:latin typeface="Arial" panose="020B0604020202020204" pitchFamily="34" charset="0"/>
                <a:cs typeface="Arial" panose="020B0604020202020204" pitchFamily="34" charset="0"/>
              </a:rPr>
              <a:t>presentará a la Comisión las características de ese límite junto con información científica y técnica de apoyo lo antes posible, y en todo caso dentro de los 10 años siguientes a la entrada en vigor de esta Convención respecto de ese Estado. El Estado ribereño comunicará al mismo tiempo los nombres de los miembros de la Comisión que le hayan prestado asesoramiento científico y técnico”.</a:t>
            </a:r>
            <a:endParaRPr lang="en-US" altLang="en-US" sz="2000" dirty="0">
              <a:latin typeface="Arial" panose="020B0604020202020204" pitchFamily="34" charset="0"/>
              <a:cs typeface="Arial" panose="020B0604020202020204" pitchFamily="34" charset="0"/>
            </a:endParaRPr>
          </a:p>
        </p:txBody>
      </p:sp>
      <p:sp>
        <p:nvSpPr>
          <p:cNvPr id="5" name="Título 1">
            <a:extLst>
              <a:ext uri="{FF2B5EF4-FFF2-40B4-BE49-F238E27FC236}">
                <a16:creationId xmlns:a16="http://schemas.microsoft.com/office/drawing/2014/main" id="{9B828DB4-FFD1-C309-DBE5-31C08A2A7D55}"/>
              </a:ext>
            </a:extLst>
          </p:cNvPr>
          <p:cNvSpPr txBox="1">
            <a:spLocks/>
          </p:cNvSpPr>
          <p:nvPr/>
        </p:nvSpPr>
        <p:spPr>
          <a:xfrm>
            <a:off x="2435230" y="1872018"/>
            <a:ext cx="7543800" cy="620713"/>
          </a:xfrm>
          <a:prstGeom prst="rect">
            <a:avLst/>
          </a:prstGeom>
        </p:spPr>
        <p:txBody>
          <a:bodyPr vert="horz" lIns="91440" tIns="45720" rIns="91440" bIns="45720" rtlCol="0" anchor="b">
            <a:no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defRPr/>
            </a:pPr>
            <a:br>
              <a:rPr lang="es-MX" sz="3000" dirty="0">
                <a:latin typeface="Arial" panose="020B0604020202020204" pitchFamily="34" charset="0"/>
                <a:cs typeface="Arial" panose="020B0604020202020204" pitchFamily="34" charset="0"/>
              </a:rPr>
            </a:br>
            <a:r>
              <a:rPr lang="es-MX" sz="3000" dirty="0">
                <a:solidFill>
                  <a:schemeClr val="tx1"/>
                </a:solidFill>
                <a:latin typeface="Arial" panose="020B0604020202020204" pitchFamily="34" charset="0"/>
                <a:cs typeface="Arial" panose="020B0604020202020204" pitchFamily="34" charset="0"/>
              </a:rPr>
              <a:t>ANEXO II, ART 4 CONVEMAR</a:t>
            </a:r>
            <a:endParaRPr lang="en-US" sz="3000" dirty="0">
              <a:solidFill>
                <a:schemeClr val="tx1"/>
              </a:solidFill>
              <a:latin typeface="Arial" panose="020B0604020202020204" pitchFamily="34" charset="0"/>
              <a:cs typeface="Arial" panose="020B0604020202020204" pitchFamily="34" charset="0"/>
            </a:endParaRPr>
          </a:p>
        </p:txBody>
      </p:sp>
      <p:sp>
        <p:nvSpPr>
          <p:cNvPr id="7" name="CuadroTexto 6">
            <a:extLst>
              <a:ext uri="{FF2B5EF4-FFF2-40B4-BE49-F238E27FC236}">
                <a16:creationId xmlns:a16="http://schemas.microsoft.com/office/drawing/2014/main" id="{D3D684CE-DEE1-EEF8-A59A-0E24CA751FA5}"/>
              </a:ext>
            </a:extLst>
          </p:cNvPr>
          <p:cNvSpPr txBox="1"/>
          <p:nvPr/>
        </p:nvSpPr>
        <p:spPr>
          <a:xfrm>
            <a:off x="890337" y="4821215"/>
            <a:ext cx="10722595" cy="1815882"/>
          </a:xfrm>
          <a:prstGeom prst="rect">
            <a:avLst/>
          </a:prstGeom>
          <a:noFill/>
        </p:spPr>
        <p:txBody>
          <a:bodyPr wrap="square">
            <a:spAutoFit/>
          </a:bodyPr>
          <a:lstStyle/>
          <a:p>
            <a:pPr algn="just">
              <a:defRPr/>
            </a:pPr>
            <a:r>
              <a:rPr lang="es-MX" sz="1600" dirty="0">
                <a:latin typeface="Arial" panose="020B0604020202020204" pitchFamily="34" charset="0"/>
                <a:cs typeface="Arial" panose="020B0604020202020204" pitchFamily="34" charset="0"/>
              </a:rPr>
              <a:t>En el año 2009 Chile presentó un informe preliminar, proyección PC sobre:</a:t>
            </a:r>
          </a:p>
          <a:p>
            <a:pPr algn="just">
              <a:defRPr/>
            </a:pPr>
            <a:endParaRPr lang="es-MX" sz="1600" dirty="0">
              <a:latin typeface="Arial" panose="020B0604020202020204" pitchFamily="34" charset="0"/>
              <a:cs typeface="Arial" panose="020B0604020202020204" pitchFamily="34" charset="0"/>
            </a:endParaRPr>
          </a:p>
          <a:p>
            <a:pPr marL="342900" indent="-342900" algn="just">
              <a:buFont typeface="+mj-lt"/>
              <a:buAutoNum type="arabicPeriod"/>
              <a:defRPr/>
            </a:pPr>
            <a:r>
              <a:rPr lang="es-MX" sz="1600" dirty="0">
                <a:latin typeface="Arial" panose="020B0604020202020204" pitchFamily="34" charset="0"/>
                <a:cs typeface="Arial" panose="020B0604020202020204" pitchFamily="34" charset="0"/>
              </a:rPr>
              <a:t>Isla de Pascua y Salas y Gómez.</a:t>
            </a:r>
          </a:p>
          <a:p>
            <a:pPr marL="342900" indent="-342900" algn="just">
              <a:buFont typeface="+mj-lt"/>
              <a:buAutoNum type="arabicPeriod"/>
              <a:defRPr/>
            </a:pPr>
            <a:r>
              <a:rPr lang="es-MX" sz="1600" dirty="0">
                <a:latin typeface="Arial" panose="020B0604020202020204" pitchFamily="34" charset="0"/>
                <a:cs typeface="Arial" panose="020B0604020202020204" pitchFamily="34" charset="0"/>
              </a:rPr>
              <a:t>Archipiélago Juan Fernández.</a:t>
            </a:r>
          </a:p>
          <a:p>
            <a:pPr marL="342900" indent="-342900" algn="just">
              <a:buFont typeface="+mj-lt"/>
              <a:buAutoNum type="arabicPeriod"/>
              <a:defRPr/>
            </a:pPr>
            <a:r>
              <a:rPr lang="es-MX" sz="1600" dirty="0">
                <a:latin typeface="Arial" panose="020B0604020202020204" pitchFamily="34" charset="0"/>
                <a:cs typeface="Arial" panose="020B0604020202020204" pitchFamily="34" charset="0"/>
              </a:rPr>
              <a:t>Isla San Félix y San Ambrosio.</a:t>
            </a:r>
          </a:p>
          <a:p>
            <a:pPr marL="342900" indent="-342900" algn="just">
              <a:buFont typeface="+mj-lt"/>
              <a:buAutoNum type="arabicPeriod"/>
              <a:defRPr/>
            </a:pPr>
            <a:r>
              <a:rPr lang="es-MX" sz="1600" dirty="0">
                <a:latin typeface="Arial" panose="020B0604020202020204" pitchFamily="34" charset="0"/>
                <a:cs typeface="Arial" panose="020B0604020202020204" pitchFamily="34" charset="0"/>
              </a:rPr>
              <a:t>Península de Taitao.</a:t>
            </a:r>
          </a:p>
          <a:p>
            <a:pPr marL="342900" indent="-342900" algn="just">
              <a:buFont typeface="+mj-lt"/>
              <a:buAutoNum type="arabicPeriod"/>
              <a:defRPr/>
            </a:pPr>
            <a:r>
              <a:rPr lang="es-MX" sz="1600" dirty="0">
                <a:latin typeface="Arial" panose="020B0604020202020204" pitchFamily="34" charset="0"/>
                <a:cs typeface="Arial" panose="020B0604020202020204" pitchFamily="34" charset="0"/>
              </a:rPr>
              <a:t>Territorio Chileno Antártico.</a:t>
            </a:r>
            <a:endParaRPr lang="es-MX"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60033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Autoridad Internacional de los Fondos Marinos - Wikipedia, la enciclopedia  libre">
            <a:extLst>
              <a:ext uri="{FF2B5EF4-FFF2-40B4-BE49-F238E27FC236}">
                <a16:creationId xmlns:a16="http://schemas.microsoft.com/office/drawing/2014/main" id="{A497194D-D3EB-91E8-6F54-1A30EA888E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26016" y="751979"/>
            <a:ext cx="1800225" cy="181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1" name="Picture 4" descr="Minería submarina: operaciones de dragado del lecho marino y minería en  aguas profundas - EDDY Pump">
            <a:extLst>
              <a:ext uri="{FF2B5EF4-FFF2-40B4-BE49-F238E27FC236}">
                <a16:creationId xmlns:a16="http://schemas.microsoft.com/office/drawing/2014/main" id="{640C7CBC-C175-E77E-D242-84058D463D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8764" y="0"/>
            <a:ext cx="4999037" cy="6179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uadroTexto 1">
            <a:extLst>
              <a:ext uri="{FF2B5EF4-FFF2-40B4-BE49-F238E27FC236}">
                <a16:creationId xmlns:a16="http://schemas.microsoft.com/office/drawing/2014/main" id="{91A87294-E9F3-39FC-8E29-DE89205A07CA}"/>
              </a:ext>
            </a:extLst>
          </p:cNvPr>
          <p:cNvSpPr txBox="1"/>
          <p:nvPr/>
        </p:nvSpPr>
        <p:spPr>
          <a:xfrm>
            <a:off x="7697936" y="3939154"/>
            <a:ext cx="3456384" cy="707886"/>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lgn="ctr">
              <a:defRPr/>
            </a:pPr>
            <a:r>
              <a:rPr lang="es-MX" sz="4000" dirty="0">
                <a:latin typeface="Arial" panose="020B0604020202020204" pitchFamily="34" charset="0"/>
                <a:cs typeface="Arial" panose="020B0604020202020204" pitchFamily="34" charset="0"/>
              </a:rPr>
              <a:t>“LA ZONA”</a:t>
            </a:r>
            <a:endParaRPr lang="en-US" sz="40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
            <a:extLst>
              <a:ext uri="{FF2B5EF4-FFF2-40B4-BE49-F238E27FC236}">
                <a16:creationId xmlns:a16="http://schemas.microsoft.com/office/drawing/2014/main" id="{5D241E56-F6EA-CB77-BA46-639B36E9281D}"/>
              </a:ext>
            </a:extLst>
          </p:cNvPr>
          <p:cNvSpPr txBox="1">
            <a:spLocks noChangeArrowheads="1"/>
          </p:cNvSpPr>
          <p:nvPr/>
        </p:nvSpPr>
        <p:spPr bwMode="auto">
          <a:xfrm>
            <a:off x="203200" y="549276"/>
            <a:ext cx="11640457" cy="5463034"/>
          </a:xfrm>
          <a:prstGeom prst="rect">
            <a:avLst/>
          </a:prstGeom>
          <a:noFill/>
          <a:ln w="9525">
            <a:noFill/>
            <a:miter lim="800000"/>
            <a:headEnd/>
            <a:tailEnd/>
          </a:ln>
          <a:effectLst/>
        </p:spPr>
        <p:txBody>
          <a:bodyPr wrap="square">
            <a:spAutoFit/>
          </a:bodyPr>
          <a:lstStyle/>
          <a:p>
            <a:pPr algn="ctr" eaLnBrk="1" hangingPunct="1">
              <a:spcBef>
                <a:spcPct val="50000"/>
              </a:spcBef>
              <a:defRPr/>
            </a:pPr>
            <a:r>
              <a:rPr lang="es-MX" sz="2800" dirty="0">
                <a:latin typeface="Arial" panose="020B0604020202020204" pitchFamily="34" charset="0"/>
                <a:cs typeface="Arial" panose="020B0604020202020204" pitchFamily="34" charset="0"/>
              </a:rPr>
              <a:t>EXPLICACIÓN</a:t>
            </a:r>
            <a:endParaRPr lang="es-MX" sz="28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457200" indent="-457200" algn="just">
              <a:spcBef>
                <a:spcPct val="50000"/>
              </a:spcBef>
              <a:buFont typeface="+mj-lt"/>
              <a:buAutoNum type="arabicPeriod"/>
              <a:defRPr/>
            </a:pPr>
            <a:r>
              <a:rPr lang="es-MX" sz="2400" dirty="0">
                <a:latin typeface="Arial" panose="020B0604020202020204" pitchFamily="34" charset="0"/>
                <a:cs typeface="Arial" panose="020B0604020202020204" pitchFamily="34" charset="0"/>
              </a:rPr>
              <a:t>Son los </a:t>
            </a:r>
            <a:r>
              <a:rPr lang="es-MX" sz="2400" u="sng" dirty="0">
                <a:latin typeface="Arial" panose="020B0604020202020204" pitchFamily="34" charset="0"/>
                <a:cs typeface="Arial" panose="020B0604020202020204" pitchFamily="34" charset="0"/>
              </a:rPr>
              <a:t>fondos marinos </a:t>
            </a:r>
            <a:r>
              <a:rPr lang="es-MX" sz="2400" dirty="0">
                <a:latin typeface="Arial" panose="020B0604020202020204" pitchFamily="34" charset="0"/>
                <a:cs typeface="Arial" panose="020B0604020202020204" pitchFamily="34" charset="0"/>
              </a:rPr>
              <a:t>y sus </a:t>
            </a:r>
            <a:r>
              <a:rPr lang="es-MX" sz="2400" u="sng" dirty="0">
                <a:latin typeface="Arial" panose="020B0604020202020204" pitchFamily="34" charset="0"/>
                <a:cs typeface="Arial" panose="020B0604020202020204" pitchFamily="34" charset="0"/>
              </a:rPr>
              <a:t>subsuelos</a:t>
            </a:r>
            <a:r>
              <a:rPr lang="es-MX" sz="2400" dirty="0">
                <a:latin typeface="Arial" panose="020B0604020202020204" pitchFamily="34" charset="0"/>
                <a:cs typeface="Arial" panose="020B0604020202020204" pitchFamily="34" charset="0"/>
              </a:rPr>
              <a:t> </a:t>
            </a:r>
            <a:r>
              <a:rPr lang="es-MX" sz="2400" b="1" dirty="0">
                <a:solidFill>
                  <a:srgbClr val="FF0000"/>
                </a:solidFill>
                <a:latin typeface="Arial" panose="020B0604020202020204" pitchFamily="34" charset="0"/>
                <a:cs typeface="Arial" panose="020B0604020202020204" pitchFamily="34" charset="0"/>
              </a:rPr>
              <a:t>FUERA</a:t>
            </a:r>
            <a:r>
              <a:rPr lang="es-MX" sz="2400" dirty="0">
                <a:latin typeface="Arial" panose="020B0604020202020204" pitchFamily="34" charset="0"/>
                <a:cs typeface="Arial" panose="020B0604020202020204" pitchFamily="34" charset="0"/>
              </a:rPr>
              <a:t> de los límites de toda jurisdicción nacional, que no es plataforma continental (mas allá de las 200 o 350 MM)</a:t>
            </a:r>
          </a:p>
          <a:p>
            <a:pPr marL="457200" indent="-457200" algn="just">
              <a:spcBef>
                <a:spcPct val="50000"/>
              </a:spcBef>
              <a:buFont typeface="+mj-lt"/>
              <a:buAutoNum type="arabicPeriod"/>
              <a:defRPr/>
            </a:pPr>
            <a:r>
              <a:rPr lang="es-MX" sz="2400" dirty="0">
                <a:latin typeface="Arial" panose="020B0604020202020204" pitchFamily="34" charset="0"/>
                <a:cs typeface="Arial" panose="020B0604020202020204" pitchFamily="34" charset="0"/>
              </a:rPr>
              <a:t>Es uno de los dos grandes aportes hechos por la CONVEMAR al desarrollo del Derecho del Mar.</a:t>
            </a:r>
            <a:endParaRPr lang="es-MX" sz="2400" dirty="0">
              <a:solidFill>
                <a:srgbClr val="FF0000"/>
              </a:solidFill>
              <a:latin typeface="Arial" panose="020B0604020202020204" pitchFamily="34" charset="0"/>
              <a:cs typeface="Arial" panose="020B0604020202020204" pitchFamily="34" charset="0"/>
            </a:endParaRPr>
          </a:p>
          <a:p>
            <a:pPr marL="457200" indent="-457200" algn="just">
              <a:spcBef>
                <a:spcPct val="50000"/>
              </a:spcBef>
              <a:buFont typeface="+mj-lt"/>
              <a:buAutoNum type="arabicPeriod"/>
              <a:defRPr/>
            </a:pPr>
            <a:r>
              <a:rPr lang="es-MX" sz="2400" b="1" dirty="0">
                <a:latin typeface="Arial" panose="020B0604020202020204" pitchFamily="34" charset="0"/>
                <a:cs typeface="Arial" panose="020B0604020202020204" pitchFamily="34" charset="0"/>
              </a:rPr>
              <a:t>Dato:</a:t>
            </a:r>
            <a:r>
              <a:rPr lang="es-MX" sz="2400" dirty="0">
                <a:latin typeface="Arial" panose="020B0604020202020204" pitchFamily="34" charset="0"/>
                <a:cs typeface="Arial" panose="020B0604020202020204" pitchFamily="34" charset="0"/>
              </a:rPr>
              <a:t> Se estima que las reservas submarinas de </a:t>
            </a:r>
            <a:r>
              <a:rPr lang="es-MX" sz="2400" dirty="0">
                <a:solidFill>
                  <a:srgbClr val="FF0000"/>
                </a:solidFill>
                <a:latin typeface="Arial" panose="020B0604020202020204" pitchFamily="34" charset="0"/>
                <a:cs typeface="Arial" panose="020B0604020202020204" pitchFamily="34" charset="0"/>
              </a:rPr>
              <a:t>níquel </a:t>
            </a:r>
            <a:r>
              <a:rPr lang="es-MX" sz="2400" dirty="0">
                <a:latin typeface="Arial" panose="020B0604020202020204" pitchFamily="34" charset="0"/>
                <a:cs typeface="Arial" panose="020B0604020202020204" pitchFamily="34" charset="0"/>
              </a:rPr>
              <a:t>son superiores en cuatro veces y media a las de tierra; las de </a:t>
            </a:r>
            <a:r>
              <a:rPr lang="es-MX" sz="2400" dirty="0">
                <a:solidFill>
                  <a:srgbClr val="FF0000"/>
                </a:solidFill>
                <a:latin typeface="Arial" panose="020B0604020202020204" pitchFamily="34" charset="0"/>
                <a:cs typeface="Arial" panose="020B0604020202020204" pitchFamily="34" charset="0"/>
              </a:rPr>
              <a:t>cobalto</a:t>
            </a:r>
            <a:r>
              <a:rPr lang="es-MX" sz="2400" dirty="0">
                <a:latin typeface="Arial" panose="020B0604020202020204" pitchFamily="34" charset="0"/>
                <a:cs typeface="Arial" panose="020B0604020202020204" pitchFamily="34" charset="0"/>
              </a:rPr>
              <a:t> nueve veces superiores y las de manganeso, dos veces y media más abundantes.</a:t>
            </a:r>
          </a:p>
          <a:p>
            <a:pPr marL="457200" indent="-457200" algn="just">
              <a:spcBef>
                <a:spcPct val="50000"/>
              </a:spcBef>
              <a:buFont typeface="+mj-lt"/>
              <a:buAutoNum type="arabicPeriod"/>
              <a:defRPr/>
            </a:pPr>
            <a:endParaRPr lang="es-MX" sz="2400" dirty="0">
              <a:solidFill>
                <a:srgbClr val="FF0000"/>
              </a:solidFill>
              <a:latin typeface="Arial" panose="020B0604020202020204" pitchFamily="34" charset="0"/>
              <a:cs typeface="Arial" panose="020B0604020202020204" pitchFamily="34" charset="0"/>
            </a:endParaRPr>
          </a:p>
          <a:p>
            <a:pPr marL="457200" indent="-457200" algn="just">
              <a:spcBef>
                <a:spcPct val="50000"/>
              </a:spcBef>
              <a:buFont typeface="+mj-lt"/>
              <a:buAutoNum type="arabicPeriod"/>
              <a:defRPr/>
            </a:pPr>
            <a:endParaRPr lang="es-MX" sz="2000" dirty="0">
              <a:solidFill>
                <a:srgbClr val="FF0000"/>
              </a:solidFill>
              <a:latin typeface="Arial" panose="020B0604020202020204" pitchFamily="34" charset="0"/>
              <a:cs typeface="Arial" panose="020B0604020202020204" pitchFamily="34" charset="0"/>
            </a:endParaRPr>
          </a:p>
          <a:p>
            <a:pPr eaLnBrk="1" hangingPunct="1">
              <a:spcBef>
                <a:spcPct val="50000"/>
              </a:spcBef>
              <a:defRPr/>
            </a:pPr>
            <a:r>
              <a:rPr lang="es-MX" b="1" dirty="0">
                <a:solidFill>
                  <a:srgbClr val="FFFF00"/>
                </a:solidFill>
                <a:latin typeface="Arial" panose="020B0604020202020204" pitchFamily="34" charset="0"/>
                <a:cs typeface="Arial" panose="020B0604020202020204" pitchFamily="34" charset="0"/>
              </a:rPr>
              <a:t>                                                              </a:t>
            </a:r>
            <a:endParaRPr lang="es-ES" b="1" dirty="0">
              <a:latin typeface="Times New Roman"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uadroTexto 1">
            <a:extLst>
              <a:ext uri="{FF2B5EF4-FFF2-40B4-BE49-F238E27FC236}">
                <a16:creationId xmlns:a16="http://schemas.microsoft.com/office/drawing/2014/main" id="{01E99FAA-8158-D76C-43E8-4C05BB6DA0D1}"/>
              </a:ext>
            </a:extLst>
          </p:cNvPr>
          <p:cNvSpPr txBox="1">
            <a:spLocks noChangeArrowheads="1"/>
          </p:cNvSpPr>
          <p:nvPr/>
        </p:nvSpPr>
        <p:spPr bwMode="auto">
          <a:xfrm>
            <a:off x="4008438" y="576671"/>
            <a:ext cx="44640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s-MX" altLang="en-US" sz="2800" dirty="0">
                <a:latin typeface="Arial" panose="020B0604020202020204" pitchFamily="34" charset="0"/>
                <a:cs typeface="Arial" panose="020B0604020202020204" pitchFamily="34" charset="0"/>
              </a:rPr>
              <a:t>PRINCIPIOS</a:t>
            </a:r>
            <a:endParaRPr lang="en-US" altLang="en-US" sz="2800" dirty="0">
              <a:latin typeface="Arial" panose="020B0604020202020204" pitchFamily="34" charset="0"/>
              <a:cs typeface="Arial" panose="020B0604020202020204" pitchFamily="34" charset="0"/>
            </a:endParaRPr>
          </a:p>
        </p:txBody>
      </p:sp>
      <p:sp>
        <p:nvSpPr>
          <p:cNvPr id="35843" name="CuadroTexto 2">
            <a:extLst>
              <a:ext uri="{FF2B5EF4-FFF2-40B4-BE49-F238E27FC236}">
                <a16:creationId xmlns:a16="http://schemas.microsoft.com/office/drawing/2014/main" id="{CD24FDB5-ADAA-8FF0-F0CE-EFB86A976C33}"/>
              </a:ext>
            </a:extLst>
          </p:cNvPr>
          <p:cNvSpPr txBox="1">
            <a:spLocks noChangeArrowheads="1"/>
          </p:cNvSpPr>
          <p:nvPr/>
        </p:nvSpPr>
        <p:spPr bwMode="auto">
          <a:xfrm>
            <a:off x="665572" y="1098959"/>
            <a:ext cx="11149781"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just">
              <a:buFont typeface="Calibri Light" panose="020F0302020204030204" pitchFamily="34" charset="0"/>
              <a:buAutoNum type="arabicPeriod"/>
            </a:pPr>
            <a:r>
              <a:rPr lang="es-MX" altLang="en-US" dirty="0">
                <a:latin typeface="Arial" panose="020B0604020202020204" pitchFamily="34" charset="0"/>
                <a:cs typeface="Arial" panose="020B0604020202020204" pitchFamily="34" charset="0"/>
              </a:rPr>
              <a:t>La zona y sus recursos son patrimonio común de la humanidad</a:t>
            </a:r>
            <a:r>
              <a:rPr lang="en-US" altLang="en-US" dirty="0">
                <a:latin typeface="Arial" panose="020B0604020202020204" pitchFamily="34" charset="0"/>
                <a:cs typeface="Arial" panose="020B0604020202020204" pitchFamily="34" charset="0"/>
              </a:rPr>
              <a:t>.</a:t>
            </a:r>
          </a:p>
          <a:p>
            <a:pPr algn="just">
              <a:buFont typeface="Calibri Light" panose="020F0302020204030204" pitchFamily="34" charset="0"/>
              <a:buAutoNum type="arabicPeriod"/>
            </a:pPr>
            <a:r>
              <a:rPr lang="es-MX" altLang="en-US" dirty="0">
                <a:latin typeface="Arial" panose="020B0604020202020204" pitchFamily="34" charset="0"/>
                <a:cs typeface="Arial" panose="020B0604020202020204" pitchFamily="34" charset="0"/>
              </a:rPr>
              <a:t>Ningún Estado puede reivindicar derechos soberanos sobre parte alguna de la zona o sus recursos.</a:t>
            </a:r>
          </a:p>
          <a:p>
            <a:pPr algn="just">
              <a:buFont typeface="Calibri Light" panose="020F0302020204030204" pitchFamily="34" charset="0"/>
              <a:buAutoNum type="arabicPeriod"/>
            </a:pPr>
            <a:r>
              <a:rPr lang="es-MX" altLang="en-US" dirty="0">
                <a:latin typeface="Arial" panose="020B0604020202020204" pitchFamily="34" charset="0"/>
                <a:cs typeface="Arial" panose="020B0604020202020204" pitchFamily="34" charset="0"/>
              </a:rPr>
              <a:t>Ningún Estado, PN y PJ puede apropiarse de parte alguna de las zonas o sus recursos.</a:t>
            </a:r>
          </a:p>
          <a:p>
            <a:pPr algn="just">
              <a:buFont typeface="Calibri Light" panose="020F0302020204030204" pitchFamily="34" charset="0"/>
              <a:buAutoNum type="arabicPeriod"/>
            </a:pPr>
            <a:r>
              <a:rPr lang="es-MX" altLang="en-US" dirty="0">
                <a:latin typeface="Arial" panose="020B0604020202020204" pitchFamily="34" charset="0"/>
                <a:cs typeface="Arial" panose="020B0604020202020204" pitchFamily="34" charset="0"/>
              </a:rPr>
              <a:t>Los derechos sobre los recursos existentes en la zona pertenecen a toda la humanidad.</a:t>
            </a:r>
          </a:p>
          <a:p>
            <a:pPr algn="just">
              <a:buFont typeface="Calibri Light" panose="020F0302020204030204" pitchFamily="34" charset="0"/>
              <a:buAutoNum type="arabicPeriod"/>
            </a:pPr>
            <a:r>
              <a:rPr lang="es-MX" altLang="en-US" dirty="0">
                <a:latin typeface="Arial" panose="020B0604020202020204" pitchFamily="34" charset="0"/>
                <a:cs typeface="Arial" panose="020B0604020202020204" pitchFamily="34" charset="0"/>
              </a:rPr>
              <a:t>Las actividades realizadas en la zona (exploración y explotación) van en beneficio de toda la humanidad, tomando en cuenta especialmente las necesidades de los países en vías de desarrollo. </a:t>
            </a:r>
          </a:p>
          <a:p>
            <a:pPr algn="just">
              <a:buFont typeface="Calibri Light" panose="020F0302020204030204" pitchFamily="34" charset="0"/>
              <a:buAutoNum type="arabicPeriod"/>
            </a:pPr>
            <a:r>
              <a:rPr lang="es-MX" altLang="en-US" dirty="0">
                <a:latin typeface="Arial" panose="020B0604020202020204" pitchFamily="34" charset="0"/>
                <a:cs typeface="Arial" panose="020B0604020202020204" pitchFamily="34" charset="0"/>
              </a:rPr>
              <a:t>Los Estados deben tener un comportamiento en interés de </a:t>
            </a:r>
            <a:r>
              <a:rPr lang="es-MX" altLang="en-US" u="sng" dirty="0">
                <a:latin typeface="Arial" panose="020B0604020202020204" pitchFamily="34" charset="0"/>
                <a:cs typeface="Arial" panose="020B0604020202020204" pitchFamily="34" charset="0"/>
              </a:rPr>
              <a:t>mantener la paz, seguridad, fomento y cooperación internacional y comprensión mutua</a:t>
            </a:r>
            <a:r>
              <a:rPr lang="es-MX" altLang="en-US" dirty="0">
                <a:latin typeface="Arial" panose="020B0604020202020204" pitchFamily="34" charset="0"/>
                <a:cs typeface="Arial" panose="020B0604020202020204" pitchFamily="34" charset="0"/>
              </a:rPr>
              <a:t>.</a:t>
            </a:r>
          </a:p>
          <a:p>
            <a:pPr algn="just">
              <a:buFont typeface="Calibri Light" panose="020F0302020204030204" pitchFamily="34" charset="0"/>
              <a:buAutoNum type="arabicPeriod"/>
            </a:pPr>
            <a:r>
              <a:rPr lang="es-MX" altLang="en-US" dirty="0">
                <a:latin typeface="Arial" panose="020B0604020202020204" pitchFamily="34" charset="0"/>
                <a:cs typeface="Arial" panose="020B0604020202020204" pitchFamily="34" charset="0"/>
              </a:rPr>
              <a:t>La zona esta abierta exclusivamente para ser usada pacíficamente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D1185C1-97CA-5B10-792A-DD214BFC04D3}"/>
              </a:ext>
            </a:extLst>
          </p:cNvPr>
          <p:cNvPicPr>
            <a:picLocks noChangeAspect="1"/>
          </p:cNvPicPr>
          <p:nvPr/>
        </p:nvPicPr>
        <p:blipFill>
          <a:blip r:embed="rId2"/>
          <a:srcRect l="7763" t="30634" r="32105" b="5007"/>
          <a:stretch/>
        </p:blipFill>
        <p:spPr>
          <a:xfrm>
            <a:off x="9480448" y="280977"/>
            <a:ext cx="2599257" cy="1564104"/>
          </a:xfrm>
          <a:prstGeom prst="rect">
            <a:avLst/>
          </a:prstGeom>
        </p:spPr>
      </p:pic>
      <p:sp>
        <p:nvSpPr>
          <p:cNvPr id="4" name="CuadroTexto 3">
            <a:extLst>
              <a:ext uri="{FF2B5EF4-FFF2-40B4-BE49-F238E27FC236}">
                <a16:creationId xmlns:a16="http://schemas.microsoft.com/office/drawing/2014/main" id="{850494E2-134D-555B-8D1E-9FA3B3A619F1}"/>
              </a:ext>
            </a:extLst>
          </p:cNvPr>
          <p:cNvSpPr txBox="1"/>
          <p:nvPr/>
        </p:nvSpPr>
        <p:spPr>
          <a:xfrm>
            <a:off x="2442115" y="1741048"/>
            <a:ext cx="7307770" cy="3785652"/>
          </a:xfrm>
          <a:prstGeom prst="rect">
            <a:avLst/>
          </a:prstGeom>
          <a:noFill/>
        </p:spPr>
        <p:txBody>
          <a:bodyPr wrap="square" rtlCol="0">
            <a:spAutoFit/>
          </a:bodyPr>
          <a:lstStyle/>
          <a:p>
            <a:pPr algn="ctr"/>
            <a:r>
              <a:rPr lang="es-MX" sz="6000" dirty="0">
                <a:latin typeface="Arial" panose="020B0604020202020204" pitchFamily="34" charset="0"/>
                <a:cs typeface="Arial" panose="020B0604020202020204" pitchFamily="34" charset="0"/>
              </a:rPr>
              <a:t>AUTORIDAD INTERNACIONAL DE LOS FONDOS MARINOS</a:t>
            </a:r>
            <a:endParaRPr lang="es-CL" sz="6000" dirty="0">
              <a:latin typeface="Arial" panose="020B0604020202020204" pitchFamily="34" charset="0"/>
              <a:cs typeface="Arial" panose="020B0604020202020204" pitchFamily="34" charset="0"/>
            </a:endParaRPr>
          </a:p>
        </p:txBody>
      </p:sp>
      <p:pic>
        <p:nvPicPr>
          <p:cNvPr id="5" name="Picture 2" descr="Autoridad Internacional de los Fondos Marinos - Wikipedia, la enciclopedia  libre">
            <a:extLst>
              <a:ext uri="{FF2B5EF4-FFF2-40B4-BE49-F238E27FC236}">
                <a16:creationId xmlns:a16="http://schemas.microsoft.com/office/drawing/2014/main" id="{1CB6FAD9-14B1-0B38-7B29-617AB2C7FB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85011"/>
            <a:ext cx="1346538" cy="135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76405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a:extLst>
              <a:ext uri="{FF2B5EF4-FFF2-40B4-BE49-F238E27FC236}">
                <a16:creationId xmlns:a16="http://schemas.microsoft.com/office/drawing/2014/main" id="{A3AF1806-222B-C210-805D-D144F8C3F752}"/>
              </a:ext>
            </a:extLst>
          </p:cNvPr>
          <p:cNvSpPr txBox="1">
            <a:spLocks noChangeArrowheads="1"/>
          </p:cNvSpPr>
          <p:nvPr/>
        </p:nvSpPr>
        <p:spPr bwMode="auto">
          <a:xfrm>
            <a:off x="501445" y="1557339"/>
            <a:ext cx="11400503"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63538" indent="-363538">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just" eaLnBrk="1" hangingPunct="1">
              <a:spcBef>
                <a:spcPct val="50000"/>
              </a:spcBef>
              <a:buFont typeface="Calibri Light" panose="020F0302020204030204" pitchFamily="34" charset="0"/>
              <a:buAutoNum type="arabicPeriod"/>
            </a:pPr>
            <a:r>
              <a:rPr lang="es-MX" altLang="en-US" sz="2000" dirty="0">
                <a:latin typeface="Arial" panose="020B0604020202020204" pitchFamily="34" charset="0"/>
                <a:cs typeface="Arial" panose="020B0604020202020204" pitchFamily="34" charset="0"/>
              </a:rPr>
              <a:t>Es la organización a través de la cual los Estados de la CONVEMAR organizan y controlan todas las actividades relacionadas con los recursos minerales en la Zona en beneficio de la humanidad en su conjunto, para lo cual deberá garantizar la protección efectiva del medio marino de los efectos nocivos que puedan surgir de las actividades relacionadas con los fondos marinos.</a:t>
            </a:r>
          </a:p>
          <a:p>
            <a:pPr algn="just" eaLnBrk="1" hangingPunct="1">
              <a:spcBef>
                <a:spcPct val="50000"/>
              </a:spcBef>
              <a:buFont typeface="Calibri Light" panose="020F0302020204030204" pitchFamily="34" charset="0"/>
              <a:buAutoNum type="arabicPeriod"/>
            </a:pPr>
            <a:r>
              <a:rPr lang="es-MX" altLang="en-US" sz="2000" dirty="0">
                <a:latin typeface="Arial" panose="020B0604020202020204" pitchFamily="34" charset="0"/>
                <a:cs typeface="Arial" panose="020B0604020202020204" pitchFamily="34" charset="0"/>
              </a:rPr>
              <a:t>Tiene su sede en </a:t>
            </a:r>
            <a:r>
              <a:rPr lang="es-MX" altLang="en-US" sz="2000" b="1" dirty="0">
                <a:latin typeface="Arial" panose="020B0604020202020204" pitchFamily="34" charset="0"/>
                <a:cs typeface="Arial" panose="020B0604020202020204" pitchFamily="34" charset="0"/>
              </a:rPr>
              <a:t>Jamaica</a:t>
            </a:r>
            <a:r>
              <a:rPr lang="es-MX" altLang="en-US" sz="2000" dirty="0">
                <a:latin typeface="Arial" panose="020B0604020202020204" pitchFamily="34" charset="0"/>
                <a:cs typeface="Arial" panose="020B0604020202020204" pitchFamily="34" charset="0"/>
              </a:rPr>
              <a:t> y todos los Estados Partes en la Convención son </a:t>
            </a:r>
            <a:r>
              <a:rPr lang="es-MX" altLang="en-US" sz="2000" i="1" dirty="0">
                <a:latin typeface="Arial" panose="020B0604020202020204" pitchFamily="34" charset="0"/>
                <a:cs typeface="Arial" panose="020B0604020202020204" pitchFamily="34" charset="0"/>
              </a:rPr>
              <a:t>ipso facto </a:t>
            </a:r>
            <a:r>
              <a:rPr lang="es-MX" altLang="en-US" sz="2000" dirty="0">
                <a:latin typeface="Arial" panose="020B0604020202020204" pitchFamily="34" charset="0"/>
                <a:cs typeface="Arial" panose="020B0604020202020204" pitchFamily="34" charset="0"/>
              </a:rPr>
              <a:t>miembros de la Autoridad.</a:t>
            </a:r>
          </a:p>
          <a:p>
            <a:pPr algn="just" eaLnBrk="1" hangingPunct="1">
              <a:spcBef>
                <a:spcPct val="50000"/>
              </a:spcBef>
              <a:buFont typeface="Calibri Light" panose="020F0302020204030204" pitchFamily="34" charset="0"/>
              <a:buAutoNum type="arabicPeriod"/>
            </a:pPr>
            <a:r>
              <a:rPr lang="es-MX" altLang="en-US" sz="2000" dirty="0">
                <a:latin typeface="Arial" panose="020B0604020202020204" pitchFamily="34" charset="0"/>
                <a:cs typeface="Arial" panose="020B0604020202020204" pitchFamily="34" charset="0"/>
              </a:rPr>
              <a:t>Hace 10 años se está trabajando en un </a:t>
            </a:r>
            <a:r>
              <a:rPr lang="es-MX" altLang="en-US" sz="2000" u="sng" dirty="0">
                <a:latin typeface="Arial" panose="020B0604020202020204" pitchFamily="34" charset="0"/>
                <a:cs typeface="Arial" panose="020B0604020202020204" pitchFamily="34" charset="0"/>
              </a:rPr>
              <a:t>Código Minero</a:t>
            </a:r>
            <a:r>
              <a:rPr lang="es-MX" altLang="en-US" sz="2000" dirty="0">
                <a:latin typeface="Arial" panose="020B0604020202020204" pitchFamily="34" charset="0"/>
                <a:cs typeface="Arial" panose="020B0604020202020204" pitchFamily="34" charset="0"/>
              </a:rPr>
              <a:t>, el cual regulará la explotación de los minerales existentes en las profundidades marinas y en las zonas fuera de las jurisdicciones nacionales.</a:t>
            </a:r>
          </a:p>
          <a:p>
            <a:pPr algn="just" eaLnBrk="1" hangingPunct="1">
              <a:spcBef>
                <a:spcPct val="50000"/>
              </a:spcBef>
              <a:buFont typeface="Calibri Light" panose="020F0302020204030204" pitchFamily="34" charset="0"/>
              <a:buAutoNum type="arabicPeriod"/>
            </a:pPr>
            <a:r>
              <a:rPr lang="es-MX" altLang="en-US" sz="2000" dirty="0">
                <a:latin typeface="Arial" panose="020B0604020202020204" pitchFamily="34" charset="0"/>
                <a:cs typeface="Arial" panose="020B0604020202020204" pitchFamily="34" charset="0"/>
              </a:rPr>
              <a:t>Actualmente ningún Estado tiene licencia de explotación para operar en aguas internacionales</a:t>
            </a:r>
          </a:p>
          <a:p>
            <a:pPr algn="just" eaLnBrk="1" hangingPunct="1">
              <a:spcBef>
                <a:spcPct val="50000"/>
              </a:spcBef>
              <a:buFont typeface="Calibri Light" panose="020F0302020204030204" pitchFamily="34" charset="0"/>
              <a:buAutoNum type="arabicPeriod"/>
            </a:pPr>
            <a:r>
              <a:rPr lang="es-MX" altLang="en-US" sz="2000" dirty="0">
                <a:latin typeface="Arial" panose="020B0604020202020204" pitchFamily="34" charset="0"/>
                <a:cs typeface="Arial" panose="020B0604020202020204" pitchFamily="34" charset="0"/>
              </a:rPr>
              <a:t>A la fecha la AIFM ha celebrado 31 contratos por 15 años con 22 contratistas.</a:t>
            </a:r>
          </a:p>
        </p:txBody>
      </p:sp>
      <p:sp>
        <p:nvSpPr>
          <p:cNvPr id="36867" name="CuadroTexto 2">
            <a:extLst>
              <a:ext uri="{FF2B5EF4-FFF2-40B4-BE49-F238E27FC236}">
                <a16:creationId xmlns:a16="http://schemas.microsoft.com/office/drawing/2014/main" id="{7182D6F4-B9B1-A2B4-D3C6-FF1357CC3475}"/>
              </a:ext>
            </a:extLst>
          </p:cNvPr>
          <p:cNvSpPr txBox="1">
            <a:spLocks noChangeArrowheads="1"/>
          </p:cNvSpPr>
          <p:nvPr/>
        </p:nvSpPr>
        <p:spPr bwMode="auto">
          <a:xfrm>
            <a:off x="2566988" y="333375"/>
            <a:ext cx="7129462"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s-MX" altLang="en-US" sz="2800">
                <a:latin typeface="Arial" panose="020B0604020202020204" pitchFamily="34" charset="0"/>
                <a:cs typeface="Arial" panose="020B0604020202020204" pitchFamily="34" charset="0"/>
              </a:rPr>
              <a:t> AUTORIDAD INTERNACIONAL DE LOS FONDOS MARINOS</a:t>
            </a:r>
            <a:endParaRPr lang="en-US" altLang="en-US" sz="2800">
              <a:latin typeface="Arial" panose="020B0604020202020204" pitchFamily="34" charset="0"/>
              <a:cs typeface="Arial" panose="020B0604020202020204" pitchFamily="34" charset="0"/>
            </a:endParaRPr>
          </a:p>
        </p:txBody>
      </p:sp>
      <p:pic>
        <p:nvPicPr>
          <p:cNvPr id="2" name="Picture 2" descr="Autoridad Internacional de los Fondos Marinos - Wikipedia, la enciclopedia  libre">
            <a:extLst>
              <a:ext uri="{FF2B5EF4-FFF2-40B4-BE49-F238E27FC236}">
                <a16:creationId xmlns:a16="http://schemas.microsoft.com/office/drawing/2014/main" id="{E09BB6EC-F044-BE0F-C180-47EC59E339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1445" y="184589"/>
            <a:ext cx="1242891" cy="125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ángulo 1">
            <a:extLst>
              <a:ext uri="{FF2B5EF4-FFF2-40B4-BE49-F238E27FC236}">
                <a16:creationId xmlns:a16="http://schemas.microsoft.com/office/drawing/2014/main" id="{4A4BB7FD-B8FB-9732-D3CE-FF5DDCC33E61}"/>
              </a:ext>
            </a:extLst>
          </p:cNvPr>
          <p:cNvSpPr>
            <a:spLocks noChangeArrowheads="1"/>
          </p:cNvSpPr>
          <p:nvPr/>
        </p:nvSpPr>
        <p:spPr bwMode="auto">
          <a:xfrm>
            <a:off x="2135189" y="404814"/>
            <a:ext cx="8281987" cy="458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s-MX" altLang="en-US">
                <a:latin typeface="Arial" panose="020B0604020202020204" pitchFamily="34" charset="0"/>
                <a:cs typeface="Arial" panose="020B0604020202020204" pitchFamily="34" charset="0"/>
              </a:rPr>
              <a:t>ANEXO III, ART. 4 CONVEMAR</a:t>
            </a:r>
          </a:p>
          <a:p>
            <a:pPr algn="ctr"/>
            <a:endParaRPr lang="es-MX" altLang="en-US"/>
          </a:p>
          <a:p>
            <a:pPr algn="ctr"/>
            <a:endParaRPr lang="es-MX" altLang="en-US"/>
          </a:p>
          <a:p>
            <a:pPr algn="just"/>
            <a:r>
              <a:rPr lang="es-MX" altLang="en-US" sz="2000">
                <a:latin typeface="Arial" panose="020B0604020202020204" pitchFamily="34" charset="0"/>
                <a:cs typeface="Arial" panose="020B0604020202020204" pitchFamily="34" charset="0"/>
              </a:rPr>
              <a:t>“4. El Estado o los Estados patrocinantes </a:t>
            </a:r>
            <a:r>
              <a:rPr lang="es-MX" altLang="en-US" sz="2000" u="sng">
                <a:latin typeface="Arial" panose="020B0604020202020204" pitchFamily="34" charset="0"/>
                <a:cs typeface="Arial" panose="020B0604020202020204" pitchFamily="34" charset="0"/>
              </a:rPr>
              <a:t>estarán obligados, con arreglo al artículo 139, a procurar, en el marco de sus ordenamientos jurídicos, que los contratistas patrocinados por ellos realicen sus actividades en la Zona de conformidad con las cláusulas de sus contratos y con las obligaciones que les incumban en virtud de esta Convención.</a:t>
            </a:r>
            <a:r>
              <a:rPr lang="es-MX" altLang="en-US" sz="2000">
                <a:latin typeface="Arial" panose="020B0604020202020204" pitchFamily="34" charset="0"/>
                <a:cs typeface="Arial" panose="020B0604020202020204" pitchFamily="34" charset="0"/>
              </a:rPr>
              <a:t> Sin embargo, un Estado patrocinante no responderá de los daños causados por el incumplimiento de sus obligaciones por un contratista a quien haya patrocinado si ha dictado leyes y reglamentos y adoptado medidas administrativas que, en el marco de su ordenamiento jurídico, sean razonablemente adecuados para asegurar el cumplimiento por las personas bajo su jurisdicción”</a:t>
            </a:r>
            <a:endParaRPr lang="en-US" altLang="en-US" sz="2000">
              <a:latin typeface="Arial" panose="020B0604020202020204" pitchFamily="34" charset="0"/>
              <a:cs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D92C5D95-58DF-CC85-715F-B7A67C7EFFC5}"/>
              </a:ext>
            </a:extLst>
          </p:cNvPr>
          <p:cNvPicPr>
            <a:picLocks noChangeAspect="1"/>
          </p:cNvPicPr>
          <p:nvPr/>
        </p:nvPicPr>
        <p:blipFill rotWithShape="1">
          <a:blip r:embed="rId2"/>
          <a:srcRect l="6280" t="20469" r="29331" b="12594"/>
          <a:stretch/>
        </p:blipFill>
        <p:spPr>
          <a:xfrm>
            <a:off x="1524000" y="0"/>
            <a:ext cx="9069388" cy="63817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906FE62D-0990-CC89-6472-047DEA3729CF}"/>
              </a:ext>
            </a:extLst>
          </p:cNvPr>
          <p:cNvPicPr>
            <a:picLocks noChangeAspect="1"/>
          </p:cNvPicPr>
          <p:nvPr/>
        </p:nvPicPr>
        <p:blipFill>
          <a:blip r:embed="rId2"/>
          <a:stretch>
            <a:fillRect/>
          </a:stretch>
        </p:blipFill>
        <p:spPr>
          <a:xfrm>
            <a:off x="1604211" y="34927"/>
            <a:ext cx="9187615" cy="62929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CuadroTexto 3">
            <a:extLst>
              <a:ext uri="{FF2B5EF4-FFF2-40B4-BE49-F238E27FC236}">
                <a16:creationId xmlns:a16="http://schemas.microsoft.com/office/drawing/2014/main" id="{1200C2C2-0CD8-257D-4975-831E09E5AC6A}"/>
              </a:ext>
            </a:extLst>
          </p:cNvPr>
          <p:cNvSpPr txBox="1">
            <a:spLocks noChangeArrowheads="1"/>
          </p:cNvSpPr>
          <p:nvPr/>
        </p:nvSpPr>
        <p:spPr bwMode="auto">
          <a:xfrm>
            <a:off x="2566988" y="333375"/>
            <a:ext cx="7129462"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s-MX" altLang="en-US" sz="2800" dirty="0">
                <a:latin typeface="Arial" panose="020B0604020202020204" pitchFamily="34" charset="0"/>
                <a:cs typeface="Arial" panose="020B0604020202020204" pitchFamily="34" charset="0"/>
              </a:rPr>
              <a:t>ÓRGANOS DE LA A.I.F.N.</a:t>
            </a:r>
            <a:endParaRPr lang="en-US" altLang="en-US" sz="2800" dirty="0">
              <a:latin typeface="Arial" panose="020B0604020202020204" pitchFamily="34" charset="0"/>
              <a:cs typeface="Arial" panose="020B0604020202020204" pitchFamily="34" charset="0"/>
            </a:endParaRPr>
          </a:p>
        </p:txBody>
      </p:sp>
      <p:sp>
        <p:nvSpPr>
          <p:cNvPr id="5" name="Text Box 2">
            <a:extLst>
              <a:ext uri="{FF2B5EF4-FFF2-40B4-BE49-F238E27FC236}">
                <a16:creationId xmlns:a16="http://schemas.microsoft.com/office/drawing/2014/main" id="{83D00B7B-57F7-288D-C957-D946FDC11133}"/>
              </a:ext>
            </a:extLst>
          </p:cNvPr>
          <p:cNvSpPr txBox="1">
            <a:spLocks noChangeArrowheads="1"/>
          </p:cNvSpPr>
          <p:nvPr/>
        </p:nvSpPr>
        <p:spPr bwMode="auto">
          <a:xfrm>
            <a:off x="615823" y="855663"/>
            <a:ext cx="11031792" cy="637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363538" indent="-363538" algn="just">
              <a:spcBef>
                <a:spcPct val="50000"/>
              </a:spcBef>
              <a:buFont typeface="+mj-lt"/>
              <a:buAutoNum type="arabicPeriod"/>
              <a:defRPr/>
            </a:pPr>
            <a:r>
              <a:rPr lang="es-MX" altLang="en-US" b="1" dirty="0">
                <a:latin typeface="Arial" panose="020B0604020202020204" pitchFamily="34" charset="0"/>
                <a:cs typeface="Arial" panose="020B0604020202020204" pitchFamily="34" charset="0"/>
              </a:rPr>
              <a:t>Asamblea: </a:t>
            </a:r>
            <a:r>
              <a:rPr lang="es-MX" altLang="en-US" dirty="0">
                <a:latin typeface="Arial" panose="020B0604020202020204" pitchFamily="34" charset="0"/>
                <a:cs typeface="Arial" panose="020B0604020202020204" pitchFamily="34" charset="0"/>
              </a:rPr>
              <a:t>La integran todos los Estados Partes con un representante. </a:t>
            </a:r>
          </a:p>
          <a:p>
            <a:pPr marL="530225" indent="-176213" algn="just">
              <a:spcBef>
                <a:spcPct val="50000"/>
              </a:spcBef>
              <a:buFontTx/>
              <a:buChar char="-"/>
              <a:defRPr/>
            </a:pPr>
            <a:r>
              <a:rPr lang="es-MX" dirty="0">
                <a:latin typeface="Arial" panose="020B0604020202020204" pitchFamily="34" charset="0"/>
                <a:cs typeface="Arial" panose="020B0604020202020204" pitchFamily="34" charset="0"/>
              </a:rPr>
              <a:t>Previa adopción por el Consejo, aprueba las normas, reglamentos y procedimientos que la ISA pueda establecer, sobre la prospección, exploración y explotación en el Área.</a:t>
            </a:r>
          </a:p>
          <a:p>
            <a:pPr marL="530225" indent="-176213" algn="just">
              <a:spcBef>
                <a:spcPct val="50000"/>
              </a:spcBef>
              <a:buFontTx/>
              <a:buChar char="-"/>
              <a:defRPr/>
            </a:pPr>
            <a:r>
              <a:rPr lang="es-MX" dirty="0">
                <a:latin typeface="Arial" panose="020B0604020202020204" pitchFamily="34" charset="0"/>
                <a:cs typeface="Arial" panose="020B0604020202020204" pitchFamily="34" charset="0"/>
              </a:rPr>
              <a:t>Examina informes de otros órganos, en particular el informe anual del Secretario General sobre el trabajo de la ISA.</a:t>
            </a:r>
          </a:p>
          <a:p>
            <a:pPr marL="442913" indent="-442913" algn="just" eaLnBrk="1" hangingPunct="1">
              <a:spcBef>
                <a:spcPct val="50000"/>
              </a:spcBef>
              <a:defRPr/>
            </a:pPr>
            <a:r>
              <a:rPr lang="es-MX" altLang="en-US" b="1" dirty="0">
                <a:latin typeface="Arial" panose="020B0604020202020204" pitchFamily="34" charset="0"/>
                <a:cs typeface="Arial" panose="020B0604020202020204" pitchFamily="34" charset="0"/>
              </a:rPr>
              <a:t>2. Consejo: </a:t>
            </a:r>
            <a:r>
              <a:rPr lang="es-MX" altLang="en-US" dirty="0">
                <a:latin typeface="Arial" panose="020B0604020202020204" pitchFamily="34" charset="0"/>
                <a:cs typeface="Arial" panose="020B0604020202020204" pitchFamily="34" charset="0"/>
              </a:rPr>
              <a:t>esta compuesto por 36 miembros elegidos por la Asamblea y organizados en 5 cámaras.</a:t>
            </a:r>
          </a:p>
          <a:p>
            <a:pPr marL="442913" indent="-442913" algn="just" eaLnBrk="1" hangingPunct="1">
              <a:spcBef>
                <a:spcPct val="50000"/>
              </a:spcBef>
              <a:defRPr/>
            </a:pPr>
            <a:r>
              <a:rPr lang="es-MX" altLang="en-US" b="1" dirty="0">
                <a:latin typeface="Arial" panose="020B0604020202020204" pitchFamily="34" charset="0"/>
                <a:cs typeface="Arial" panose="020B0604020202020204" pitchFamily="34" charset="0"/>
              </a:rPr>
              <a:t>3.	Secretaría: </a:t>
            </a:r>
            <a:r>
              <a:rPr lang="es-MX" altLang="en-US" dirty="0">
                <a:latin typeface="Arial" panose="020B0604020202020204" pitchFamily="34" charset="0"/>
                <a:cs typeface="Arial" panose="020B0604020202020204" pitchFamily="34" charset="0"/>
              </a:rPr>
              <a:t>compuesta por un Secretario General elegido por la Asamblea por recomendación del Consejo, por 4 años.</a:t>
            </a:r>
          </a:p>
          <a:p>
            <a:pPr marL="442913" indent="-442913" algn="just" eaLnBrk="1" hangingPunct="1">
              <a:spcBef>
                <a:spcPct val="50000"/>
              </a:spcBef>
              <a:defRPr/>
            </a:pPr>
            <a:r>
              <a:rPr lang="es-MX" altLang="en-US" b="1" dirty="0">
                <a:latin typeface="Arial" panose="020B0604020202020204" pitchFamily="34" charset="0"/>
                <a:cs typeface="Arial" panose="020B0604020202020204" pitchFamily="34" charset="0"/>
              </a:rPr>
              <a:t>4. La Empresa: </a:t>
            </a:r>
            <a:r>
              <a:rPr lang="es-MX" altLang="en-US" dirty="0">
                <a:latin typeface="Arial" panose="020B0604020202020204" pitchFamily="34" charset="0"/>
                <a:cs typeface="Arial" panose="020B0604020202020204" pitchFamily="34" charset="0"/>
              </a:rPr>
              <a:t>es el encargado de realizar las actividades en la zona (transporte, tratamiento y comercialización minerales).</a:t>
            </a:r>
          </a:p>
          <a:p>
            <a:pPr marL="363538" indent="-363538" algn="just">
              <a:spcBef>
                <a:spcPct val="50000"/>
              </a:spcBef>
              <a:buFont typeface="+mj-lt"/>
              <a:buAutoNum type="arabicPeriod"/>
              <a:defRPr/>
            </a:pPr>
            <a:endParaRPr lang="es-MX" altLang="en-US" sz="2000" dirty="0">
              <a:latin typeface="Arial" panose="020B0604020202020204" pitchFamily="34" charset="0"/>
              <a:cs typeface="Arial" panose="020B0604020202020204" pitchFamily="34" charset="0"/>
            </a:endParaRPr>
          </a:p>
          <a:p>
            <a:pPr marL="363538" indent="-363538" algn="just">
              <a:spcBef>
                <a:spcPct val="50000"/>
              </a:spcBef>
              <a:buFont typeface="+mj-lt"/>
              <a:buAutoNum type="arabicPeriod"/>
              <a:defRPr/>
            </a:pPr>
            <a:endParaRPr lang="es-MX" altLang="en-US" sz="2000" dirty="0">
              <a:latin typeface="Arial" panose="020B0604020202020204" pitchFamily="34" charset="0"/>
              <a:cs typeface="Arial" panose="020B060402020202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2">
            <a:extLst>
              <a:ext uri="{FF2B5EF4-FFF2-40B4-BE49-F238E27FC236}">
                <a16:creationId xmlns:a16="http://schemas.microsoft.com/office/drawing/2014/main" id="{67EC8F17-B923-C3A4-DCA1-E4A8766A2BF7}"/>
              </a:ext>
            </a:extLst>
          </p:cNvPr>
          <p:cNvSpPr txBox="1">
            <a:spLocks noChangeArrowheads="1"/>
          </p:cNvSpPr>
          <p:nvPr/>
        </p:nvSpPr>
        <p:spPr bwMode="auto">
          <a:xfrm>
            <a:off x="580103" y="292100"/>
            <a:ext cx="11031793" cy="5786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defRPr/>
            </a:pPr>
            <a:r>
              <a:rPr lang="es-MX" altLang="en-US" sz="2800" dirty="0">
                <a:latin typeface="Arial" panose="020B0604020202020204" pitchFamily="34" charset="0"/>
                <a:cs typeface="Arial" panose="020B0604020202020204" pitchFamily="34" charset="0"/>
              </a:rPr>
              <a:t>Investigación Científica Marina en la Zona.</a:t>
            </a:r>
          </a:p>
          <a:p>
            <a:pPr algn="ctr" eaLnBrk="1" hangingPunct="1">
              <a:spcBef>
                <a:spcPct val="50000"/>
              </a:spcBef>
              <a:defRPr/>
            </a:pPr>
            <a:endParaRPr lang="es-MX" altLang="en-US" sz="2000" u="sng" dirty="0">
              <a:latin typeface="Arial" panose="020B0604020202020204" pitchFamily="34" charset="0"/>
              <a:cs typeface="Arial" panose="020B0604020202020204" pitchFamily="34" charset="0"/>
            </a:endParaRPr>
          </a:p>
          <a:p>
            <a:pPr marL="457200" indent="-457200" algn="just">
              <a:spcBef>
                <a:spcPct val="50000"/>
              </a:spcBef>
              <a:buFont typeface="+mj-lt"/>
              <a:buAutoNum type="arabicPeriod"/>
              <a:defRPr/>
            </a:pPr>
            <a:r>
              <a:rPr lang="es-MX" altLang="en-US" dirty="0">
                <a:latin typeface="Arial" panose="020B0604020202020204" pitchFamily="34" charset="0"/>
                <a:cs typeface="Arial" panose="020B0604020202020204" pitchFamily="34" charset="0"/>
              </a:rPr>
              <a:t>Solo con fines pacíficos.</a:t>
            </a:r>
          </a:p>
          <a:p>
            <a:pPr marL="457200" indent="-457200" algn="just">
              <a:spcBef>
                <a:spcPct val="50000"/>
              </a:spcBef>
              <a:buFont typeface="+mj-lt"/>
              <a:buAutoNum type="arabicPeriod"/>
              <a:defRPr/>
            </a:pPr>
            <a:r>
              <a:rPr lang="es-MX" altLang="en-US" dirty="0">
                <a:latin typeface="Arial" panose="020B0604020202020204" pitchFamily="34" charset="0"/>
                <a:cs typeface="Arial" panose="020B0604020202020204" pitchFamily="34" charset="0"/>
              </a:rPr>
              <a:t>Se realizará con métodos y medios científicos adecuados compatibles con la Convención.</a:t>
            </a:r>
          </a:p>
          <a:p>
            <a:pPr marL="457200" indent="-457200" algn="just">
              <a:spcBef>
                <a:spcPct val="50000"/>
              </a:spcBef>
              <a:buFont typeface="+mj-lt"/>
              <a:buAutoNum type="arabicPeriod"/>
              <a:defRPr/>
            </a:pPr>
            <a:r>
              <a:rPr lang="es-MX" altLang="en-US" dirty="0">
                <a:latin typeface="Arial" panose="020B0604020202020204" pitchFamily="34" charset="0"/>
                <a:cs typeface="Arial" panose="020B0604020202020204" pitchFamily="34" charset="0"/>
              </a:rPr>
              <a:t>No interferirá injustificadamente con otros usos legítimos del mar.</a:t>
            </a:r>
          </a:p>
          <a:p>
            <a:pPr marL="457200" indent="-457200" algn="just">
              <a:spcBef>
                <a:spcPct val="50000"/>
              </a:spcBef>
              <a:buFont typeface="+mj-lt"/>
              <a:buAutoNum type="arabicPeriod"/>
              <a:defRPr/>
            </a:pPr>
            <a:r>
              <a:rPr lang="es-MX" altLang="en-US" dirty="0">
                <a:latin typeface="Arial" panose="020B0604020202020204" pitchFamily="34" charset="0"/>
                <a:cs typeface="Arial" panose="020B0604020202020204" pitchFamily="34" charset="0"/>
              </a:rPr>
              <a:t>Se respetarán todos los reglamentos pertinentes dictados en conformidad con la Convención.</a:t>
            </a:r>
          </a:p>
          <a:p>
            <a:pPr marL="457200" indent="-457200" algn="just">
              <a:spcBef>
                <a:spcPct val="50000"/>
              </a:spcBef>
              <a:buFont typeface="+mj-lt"/>
              <a:buAutoNum type="arabicPeriod"/>
              <a:defRPr/>
            </a:pPr>
            <a:r>
              <a:rPr lang="es-MX" altLang="en-US" dirty="0">
                <a:latin typeface="Arial" panose="020B0604020202020204" pitchFamily="34" charset="0"/>
                <a:cs typeface="Arial" panose="020B0604020202020204" pitchFamily="34" charset="0"/>
              </a:rPr>
              <a:t>Estas actividades no constituirán fundamento jurídico para ninguna reivindicación sobre parte alguna del medio marino y sus recursos.</a:t>
            </a:r>
          </a:p>
          <a:p>
            <a:pPr marL="457200" indent="-457200" algn="just">
              <a:spcBef>
                <a:spcPct val="50000"/>
              </a:spcBef>
              <a:buFont typeface="+mj-lt"/>
              <a:buAutoNum type="arabicPeriod"/>
              <a:defRPr/>
            </a:pPr>
            <a:r>
              <a:rPr lang="es-MX" altLang="en-US" dirty="0">
                <a:latin typeface="Arial" panose="020B0604020202020204" pitchFamily="34" charset="0"/>
                <a:cs typeface="Arial" panose="020B0604020202020204" pitchFamily="34" charset="0"/>
              </a:rPr>
              <a:t>Los Estados y las OI fomentarán la cooperación internacional para la investigación científica con fines pacíficos.</a:t>
            </a:r>
            <a:endParaRPr lang="es-ES" altLang="en-US" dirty="0">
              <a:latin typeface="Arial" panose="020B0604020202020204" pitchFamily="34" charset="0"/>
              <a:cs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resentación: Escuadra Nacional, Armada de Chile, 200 años de historia |  Revista de Mari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284734" cy="6373505"/>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3883663" y="5788729"/>
            <a:ext cx="4517408" cy="584775"/>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s-MX" sz="3200" dirty="0">
                <a:latin typeface="Arial" panose="020B0604020202020204" pitchFamily="34" charset="0"/>
                <a:cs typeface="Arial" panose="020B0604020202020204" pitchFamily="34" charset="0"/>
              </a:rPr>
              <a:t>BUQUES DE GUERRA</a:t>
            </a: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5564518"/>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220871" y="436729"/>
            <a:ext cx="5186150" cy="892552"/>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CONCEPTO</a:t>
            </a:r>
          </a:p>
          <a:p>
            <a:pPr algn="ctr"/>
            <a:r>
              <a:rPr lang="es-MX" sz="2400" dirty="0">
                <a:latin typeface="Arial" panose="020B0604020202020204" pitchFamily="34" charset="0"/>
                <a:cs typeface="Arial" panose="020B0604020202020204" pitchFamily="34" charset="0"/>
              </a:rPr>
              <a:t>(Art. 29 CONVEMAR)</a:t>
            </a:r>
          </a:p>
        </p:txBody>
      </p:sp>
      <p:sp>
        <p:nvSpPr>
          <p:cNvPr id="3" name="Rectángulo 2"/>
          <p:cNvSpPr/>
          <p:nvPr/>
        </p:nvSpPr>
        <p:spPr>
          <a:xfrm>
            <a:off x="998562" y="1769004"/>
            <a:ext cx="10194876" cy="3539430"/>
          </a:xfrm>
          <a:prstGeom prst="rect">
            <a:avLst/>
          </a:prstGeom>
        </p:spPr>
        <p:txBody>
          <a:bodyPr wrap="square">
            <a:spAutoFit/>
          </a:bodyPr>
          <a:lstStyle/>
          <a:p>
            <a:pPr algn="just"/>
            <a:r>
              <a:rPr lang="es-MX" sz="2800" dirty="0">
                <a:latin typeface="Arial" panose="020B0604020202020204" pitchFamily="34" charset="0"/>
                <a:cs typeface="Arial" panose="020B0604020202020204" pitchFamily="34" charset="0"/>
              </a:rPr>
              <a:t>“Para los efectos de esta Convención, se entiende por “buques de guerra” todo buque perteneciente a las fuerzas armadas de un Estado que lleve los signos exteriores distintivos de los buques de guerra de su nacionalidad, que se encuentre bajo el mando de un oficial debidamente designado por el gobierno de ese Estado cuyo nombre aparezca en el correspondiente escalafón de oficiales o su equivalente, y cuya dotación esté sometida a la disciplina de las fuerzas armadas regulares”.</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060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016155" y="627797"/>
            <a:ext cx="6073254"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REQUISITOS</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1187355" y="1433015"/>
            <a:ext cx="9730854" cy="4093428"/>
          </a:xfrm>
          <a:prstGeom prst="rect">
            <a:avLst/>
          </a:prstGeom>
          <a:noFill/>
        </p:spPr>
        <p:txBody>
          <a:bodyPr wrap="square" rtlCol="0">
            <a:spAutoFit/>
          </a:bodyPr>
          <a:lstStyle/>
          <a:p>
            <a:pPr marL="457200" indent="-457200" algn="just">
              <a:buFont typeface="+mj-lt"/>
              <a:buAutoNum type="arabicPeriod"/>
            </a:pPr>
            <a:r>
              <a:rPr lang="es-MX" sz="2000" dirty="0">
                <a:latin typeface="Arial" panose="020B0604020202020204" pitchFamily="34" charset="0"/>
                <a:cs typeface="Arial" panose="020B0604020202020204" pitchFamily="34" charset="0"/>
              </a:rPr>
              <a:t>Pertenecer a las FFAA de un Estado.</a:t>
            </a:r>
          </a:p>
          <a:p>
            <a:pPr marL="457200" indent="-457200" algn="just">
              <a:buFont typeface="+mj-lt"/>
              <a:buAutoNum type="arabicPeriod"/>
            </a:pPr>
            <a:r>
              <a:rPr lang="es-MX" sz="2000" dirty="0">
                <a:latin typeface="Arial" panose="020B0604020202020204" pitchFamily="34" charset="0"/>
                <a:cs typeface="Arial" panose="020B0604020202020204" pitchFamily="34" charset="0"/>
              </a:rPr>
              <a:t>Llevar los signos exteriores distintivos de los buques de guerra de su nacionalidad.</a:t>
            </a:r>
          </a:p>
          <a:p>
            <a:pPr marL="457200" indent="-457200" algn="just">
              <a:buFont typeface="+mj-lt"/>
              <a:buAutoNum type="arabicPeriod"/>
            </a:pPr>
            <a:r>
              <a:rPr lang="es-MX" sz="2000" dirty="0">
                <a:latin typeface="Arial" panose="020B0604020202020204" pitchFamily="34" charset="0"/>
                <a:cs typeface="Arial" panose="020B0604020202020204" pitchFamily="34" charset="0"/>
              </a:rPr>
              <a:t>Estar al mando de un oficial designado por el Gobierno de ese Estado.</a:t>
            </a:r>
          </a:p>
          <a:p>
            <a:pPr marL="457200" indent="-457200" algn="just">
              <a:buFont typeface="+mj-lt"/>
              <a:buAutoNum type="arabicPeriod"/>
            </a:pPr>
            <a:r>
              <a:rPr lang="es-MX" sz="2000" dirty="0">
                <a:latin typeface="Arial" panose="020B0604020202020204" pitchFamily="34" charset="0"/>
                <a:cs typeface="Arial" panose="020B0604020202020204" pitchFamily="34" charset="0"/>
              </a:rPr>
              <a:t>Su nombre aparece en el escalafón de oficiales o equivalente. </a:t>
            </a:r>
          </a:p>
          <a:p>
            <a:pPr marL="457200" indent="-457200" algn="just">
              <a:buFont typeface="+mj-lt"/>
              <a:buAutoNum type="arabicPeriod"/>
            </a:pPr>
            <a:r>
              <a:rPr lang="es-MX" sz="2000" dirty="0">
                <a:latin typeface="Arial" panose="020B0604020202020204" pitchFamily="34" charset="0"/>
                <a:cs typeface="Arial" panose="020B0604020202020204" pitchFamily="34" charset="0"/>
              </a:rPr>
              <a:t>Su dotación se somete a la disciplina de las FFAA.</a:t>
            </a:r>
          </a:p>
          <a:p>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a:latin typeface="Arial" panose="020B0604020202020204" pitchFamily="34" charset="0"/>
                <a:cs typeface="Arial" panose="020B0604020202020204" pitchFamily="34" charset="0"/>
              </a:rPr>
              <a:t>Si falta uno de estos requisitos no estamos frente a un buque de guerra según la CONVEMAR.</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a:latin typeface="Arial" panose="020B0604020202020204" pitchFamily="34" charset="0"/>
                <a:cs typeface="Arial" panose="020B0604020202020204" pitchFamily="34" charset="0"/>
              </a:rPr>
              <a:t>Si cumple con los requisitos es importante por las inmunidades y actividades que desarrolla. Son los únicos que desarrollan operaciones militares y de guerra marítima.</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723762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470245" y="272954"/>
            <a:ext cx="6782938"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CLASIFICACIÓN BUQUES DE GUERRA </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477671" y="796174"/>
            <a:ext cx="10904562" cy="4201150"/>
          </a:xfrm>
          <a:prstGeom prst="rect">
            <a:avLst/>
          </a:prstGeom>
          <a:noFill/>
        </p:spPr>
        <p:txBody>
          <a:bodyPr wrap="square" rtlCol="0">
            <a:spAutoFit/>
          </a:bodyPr>
          <a:lstStyle/>
          <a:p>
            <a:pPr marL="342900" indent="-342900">
              <a:buFont typeface="+mj-lt"/>
              <a:buAutoNum type="arabicPeriod"/>
            </a:pPr>
            <a:r>
              <a:rPr lang="es-MX" sz="1900" b="1" dirty="0">
                <a:latin typeface="Arial" panose="020B0604020202020204" pitchFamily="34" charset="0"/>
                <a:cs typeface="Arial" panose="020B0604020202020204" pitchFamily="34" charset="0"/>
              </a:rPr>
              <a:t>Buques de combate: </a:t>
            </a:r>
            <a:r>
              <a:rPr lang="es-MX" sz="1900" dirty="0">
                <a:latin typeface="Arial" panose="020B0604020202020204" pitchFamily="34" charset="0"/>
                <a:cs typeface="Arial" panose="020B0604020202020204" pitchFamily="34" charset="0"/>
              </a:rPr>
              <a:t>Portaviones, cruceros, destructores, submarinos, lanchas </a:t>
            </a:r>
            <a:r>
              <a:rPr lang="es-MX" sz="1900" dirty="0" err="1">
                <a:latin typeface="Arial" panose="020B0604020202020204" pitchFamily="34" charset="0"/>
                <a:cs typeface="Arial" panose="020B0604020202020204" pitchFamily="34" charset="0"/>
              </a:rPr>
              <a:t>misileras</a:t>
            </a:r>
            <a:r>
              <a:rPr lang="es-MX" sz="1900" dirty="0">
                <a:latin typeface="Arial" panose="020B0604020202020204" pitchFamily="34" charset="0"/>
                <a:cs typeface="Arial" panose="020B0604020202020204" pitchFamily="34" charset="0"/>
              </a:rPr>
              <a:t>, entre otras  </a:t>
            </a:r>
          </a:p>
          <a:p>
            <a:pPr marL="342900" indent="-342900">
              <a:buFont typeface="+mj-lt"/>
              <a:buAutoNum type="arabicPeriod"/>
            </a:pPr>
            <a:endParaRPr lang="es-MX" sz="1900" dirty="0">
              <a:latin typeface="Arial" panose="020B0604020202020204" pitchFamily="34" charset="0"/>
              <a:cs typeface="Arial" panose="020B0604020202020204" pitchFamily="34" charset="0"/>
            </a:endParaRPr>
          </a:p>
          <a:p>
            <a:pPr marL="342900" indent="-342900">
              <a:buFont typeface="+mj-lt"/>
              <a:buAutoNum type="arabicPeriod"/>
            </a:pPr>
            <a:r>
              <a:rPr lang="es-MX" sz="1900" b="1" dirty="0">
                <a:latin typeface="Arial" panose="020B0604020202020204" pitchFamily="34" charset="0"/>
                <a:cs typeface="Arial" panose="020B0604020202020204" pitchFamily="34" charset="0"/>
              </a:rPr>
              <a:t>Buque de apoyo</a:t>
            </a:r>
            <a:r>
              <a:rPr lang="es-MX" sz="1900" dirty="0">
                <a:latin typeface="Arial" panose="020B0604020202020204" pitchFamily="34" charset="0"/>
                <a:cs typeface="Arial" panose="020B0604020202020204" pitchFamily="34" charset="0"/>
              </a:rPr>
              <a:t>: Presta apoyo  de combate o logístico a las fuerzas de combate. (</a:t>
            </a:r>
            <a:r>
              <a:rPr lang="es-MX" sz="1900" dirty="0" err="1">
                <a:latin typeface="Arial" panose="020B0604020202020204" pitchFamily="34" charset="0"/>
                <a:cs typeface="Arial" panose="020B0604020202020204" pitchFamily="34" charset="0"/>
              </a:rPr>
              <a:t>Ej</a:t>
            </a:r>
            <a:r>
              <a:rPr lang="es-MX" sz="1900" dirty="0">
                <a:latin typeface="Arial" panose="020B0604020202020204" pitchFamily="34" charset="0"/>
                <a:cs typeface="Arial" panose="020B0604020202020204" pitchFamily="34" charset="0"/>
              </a:rPr>
              <a:t>: barcazas, petroleros, buques hospitales).</a:t>
            </a:r>
          </a:p>
          <a:p>
            <a:endParaRPr lang="es-MX" sz="1900" dirty="0">
              <a:latin typeface="Arial" panose="020B0604020202020204" pitchFamily="34" charset="0"/>
              <a:cs typeface="Arial" panose="020B0604020202020204" pitchFamily="34" charset="0"/>
            </a:endParaRPr>
          </a:p>
          <a:p>
            <a:pPr marL="633413" indent="-279400">
              <a:buFont typeface="Wingdings" panose="05000000000000000000" pitchFamily="2" charset="2"/>
              <a:buChar char="§"/>
            </a:pPr>
            <a:r>
              <a:rPr lang="es-MX" sz="1900" b="1" dirty="0">
                <a:latin typeface="Arial" panose="020B0604020202020204" pitchFamily="34" charset="0"/>
                <a:cs typeface="Arial" panose="020B0604020202020204" pitchFamily="34" charset="0"/>
              </a:rPr>
              <a:t>Chile: </a:t>
            </a:r>
            <a:r>
              <a:rPr lang="es-MX" sz="1900" dirty="0">
                <a:latin typeface="Arial" panose="020B0604020202020204" pitchFamily="34" charset="0"/>
                <a:cs typeface="Arial" panose="020B0604020202020204" pitchFamily="34" charset="0"/>
              </a:rPr>
              <a:t>Petrolero: Araucano y Montt. Barcaza: Chacabuco y Rancagua</a:t>
            </a:r>
          </a:p>
          <a:p>
            <a:r>
              <a:rPr lang="es-MX" sz="1900" dirty="0">
                <a:latin typeface="Arial" panose="020B0604020202020204" pitchFamily="34" charset="0"/>
                <a:cs typeface="Arial" panose="020B0604020202020204" pitchFamily="34" charset="0"/>
              </a:rPr>
              <a:t>	</a:t>
            </a:r>
          </a:p>
          <a:p>
            <a:r>
              <a:rPr lang="es-MX" sz="1900" dirty="0">
                <a:latin typeface="Arial" panose="020B0604020202020204" pitchFamily="34" charset="0"/>
                <a:cs typeface="Arial" panose="020B0604020202020204" pitchFamily="34" charset="0"/>
              </a:rPr>
              <a:t>3. </a:t>
            </a:r>
            <a:r>
              <a:rPr lang="es-MX" sz="1900" b="1" dirty="0">
                <a:latin typeface="Arial" panose="020B0604020202020204" pitchFamily="34" charset="0"/>
                <a:cs typeface="Arial" panose="020B0604020202020204" pitchFamily="34" charset="0"/>
              </a:rPr>
              <a:t>Buques Auxiliares</a:t>
            </a:r>
            <a:r>
              <a:rPr lang="es-MX" sz="1900" dirty="0">
                <a:latin typeface="Arial" panose="020B0604020202020204" pitchFamily="34" charset="0"/>
                <a:cs typeface="Arial" panose="020B0604020202020204" pitchFamily="34" charset="0"/>
              </a:rPr>
              <a:t>: Colaboración a las tareas que realiza la Armada</a:t>
            </a:r>
          </a:p>
          <a:p>
            <a:endParaRPr lang="es-MX" sz="1900" dirty="0">
              <a:latin typeface="Arial" panose="020B0604020202020204" pitchFamily="34" charset="0"/>
              <a:cs typeface="Arial" panose="020B0604020202020204" pitchFamily="34" charset="0"/>
            </a:endParaRPr>
          </a:p>
          <a:p>
            <a:pPr marL="633413" indent="-368300">
              <a:buFont typeface="Wingdings" panose="05000000000000000000" pitchFamily="2" charset="2"/>
              <a:buChar char="§"/>
            </a:pPr>
            <a:r>
              <a:rPr lang="es-MX" sz="1900" b="1" dirty="0">
                <a:latin typeface="Arial" panose="020B0604020202020204" pitchFamily="34" charset="0"/>
                <a:cs typeface="Arial" panose="020B0604020202020204" pitchFamily="34" charset="0"/>
              </a:rPr>
              <a:t>Chile: </a:t>
            </a:r>
            <a:r>
              <a:rPr lang="es-MX" sz="1900" dirty="0">
                <a:latin typeface="Arial" panose="020B0604020202020204" pitchFamily="34" charset="0"/>
                <a:cs typeface="Arial" panose="020B0604020202020204" pitchFamily="34" charset="0"/>
              </a:rPr>
              <a:t>Buque científico: Cabo de Hornos. Remolcador: Janequeo. </a:t>
            </a:r>
          </a:p>
          <a:p>
            <a:endParaRPr lang="es-MX" sz="1900" dirty="0">
              <a:latin typeface="Arial" panose="020B0604020202020204" pitchFamily="34" charset="0"/>
              <a:cs typeface="Arial" panose="020B0604020202020204" pitchFamily="34" charset="0"/>
            </a:endParaRPr>
          </a:p>
          <a:p>
            <a:r>
              <a:rPr lang="es-MX" sz="1900" dirty="0">
                <a:latin typeface="Arial" panose="020B0604020202020204" pitchFamily="34" charset="0"/>
                <a:cs typeface="Arial" panose="020B0604020202020204" pitchFamily="34" charset="0"/>
              </a:rPr>
              <a:t>4</a:t>
            </a:r>
            <a:r>
              <a:rPr lang="es-MX" sz="1900" b="1" dirty="0">
                <a:latin typeface="Arial" panose="020B0604020202020204" pitchFamily="34" charset="0"/>
                <a:cs typeface="Arial" panose="020B0604020202020204" pitchFamily="34" charset="0"/>
              </a:rPr>
              <a:t>. Artefactos Navales</a:t>
            </a:r>
            <a:r>
              <a:rPr lang="es-MX" sz="1900" dirty="0">
                <a:latin typeface="Arial" panose="020B0604020202020204" pitchFamily="34" charset="0"/>
                <a:cs typeface="Arial" panose="020B0604020202020204" pitchFamily="34" charset="0"/>
              </a:rPr>
              <a:t>: Artefactos flotantes, sin propulsión propia (</a:t>
            </a:r>
            <a:r>
              <a:rPr lang="es-MX" sz="1900" dirty="0" err="1">
                <a:latin typeface="Arial" panose="020B0604020202020204" pitchFamily="34" charset="0"/>
                <a:cs typeface="Arial" panose="020B0604020202020204" pitchFamily="34" charset="0"/>
              </a:rPr>
              <a:t>Ej</a:t>
            </a:r>
            <a:r>
              <a:rPr lang="es-MX" sz="1900" dirty="0">
                <a:latin typeface="Arial" panose="020B0604020202020204" pitchFamily="34" charset="0"/>
                <a:cs typeface="Arial" panose="020B0604020202020204" pitchFamily="34" charset="0"/>
              </a:rPr>
              <a:t>: Diques, grúas pontones)</a:t>
            </a: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36030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4148919" y="504967"/>
            <a:ext cx="5445458"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ROL DE LOS BUQUES DE GUERRA</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887106" y="1378424"/>
            <a:ext cx="10898494" cy="4370427"/>
          </a:xfrm>
          <a:prstGeom prst="rect">
            <a:avLst/>
          </a:prstGeom>
          <a:noFill/>
        </p:spPr>
        <p:txBody>
          <a:bodyPr wrap="square" rtlCol="0">
            <a:spAutoFit/>
          </a:bodyPr>
          <a:lstStyle/>
          <a:p>
            <a:pPr marL="342900" indent="-342900" algn="just">
              <a:buFont typeface="+mj-lt"/>
              <a:buAutoNum type="arabicPeriod"/>
            </a:pPr>
            <a:r>
              <a:rPr lang="es-MX" sz="2000" dirty="0">
                <a:latin typeface="Arial" panose="020B0604020202020204" pitchFamily="34" charset="0"/>
                <a:cs typeface="Arial" panose="020B0604020202020204" pitchFamily="34" charset="0"/>
              </a:rPr>
              <a:t>Derecho de visita (Art. 110 CONVEMAR).</a:t>
            </a:r>
          </a:p>
          <a:p>
            <a:pPr marL="342900" indent="-342900" algn="just">
              <a:buFont typeface="+mj-lt"/>
              <a:buAutoNum type="arabicPeriod"/>
            </a:pPr>
            <a:endParaRPr lang="es-MX" sz="2000" dirty="0">
              <a:latin typeface="Arial" panose="020B0604020202020204" pitchFamily="34" charset="0"/>
              <a:cs typeface="Arial" panose="020B0604020202020204" pitchFamily="34" charset="0"/>
            </a:endParaRPr>
          </a:p>
          <a:p>
            <a:pPr marL="342900" indent="-342900" algn="just">
              <a:buFont typeface="+mj-lt"/>
              <a:buAutoNum type="arabicPeriod"/>
            </a:pPr>
            <a:r>
              <a:rPr lang="es-MX" sz="2000" dirty="0">
                <a:latin typeface="Arial" panose="020B0604020202020204" pitchFamily="34" charset="0"/>
                <a:cs typeface="Arial" panose="020B0604020202020204" pitchFamily="34" charset="0"/>
              </a:rPr>
              <a:t>Derecho de persecución (Art. 111, N°5 CONVEMAR).</a:t>
            </a:r>
          </a:p>
          <a:p>
            <a:pPr marL="342900" indent="-342900" algn="just">
              <a:buFont typeface="+mj-lt"/>
              <a:buAutoNum type="arabicPeriod"/>
            </a:pPr>
            <a:endParaRPr lang="es-MX" sz="2000" dirty="0">
              <a:latin typeface="Arial" panose="020B0604020202020204" pitchFamily="34" charset="0"/>
              <a:cs typeface="Arial" panose="020B0604020202020204" pitchFamily="34" charset="0"/>
            </a:endParaRPr>
          </a:p>
          <a:p>
            <a:pPr marL="342900" indent="-342900" algn="just">
              <a:buFont typeface="+mj-lt"/>
              <a:buAutoNum type="arabicPeriod"/>
            </a:pPr>
            <a:r>
              <a:rPr lang="es-MX" sz="2000" dirty="0">
                <a:latin typeface="Arial" panose="020B0604020202020204" pitchFamily="34" charset="0"/>
                <a:cs typeface="Arial" panose="020B0604020202020204" pitchFamily="34" charset="0"/>
              </a:rPr>
              <a:t>Apresamiento buques piratas. (Art. 105 y 107 CONVEMAR)</a:t>
            </a:r>
          </a:p>
          <a:p>
            <a:pPr marL="342900" indent="-342900" algn="just">
              <a:buFont typeface="+mj-lt"/>
              <a:buAutoNum type="arabicPeriod"/>
            </a:pPr>
            <a:endParaRPr lang="es-MX" sz="2000" dirty="0">
              <a:latin typeface="Arial" panose="020B0604020202020204" pitchFamily="34" charset="0"/>
              <a:cs typeface="Arial" panose="020B0604020202020204" pitchFamily="34" charset="0"/>
            </a:endParaRPr>
          </a:p>
          <a:p>
            <a:pPr marL="342900" indent="-342900" algn="just">
              <a:buFont typeface="+mj-lt"/>
              <a:buAutoNum type="arabicPeriod"/>
            </a:pPr>
            <a:r>
              <a:rPr lang="es-MX" sz="2000" dirty="0">
                <a:latin typeface="Arial" panose="020B0604020202020204" pitchFamily="34" charset="0"/>
                <a:cs typeface="Arial" panose="020B0604020202020204" pitchFamily="34" charset="0"/>
              </a:rPr>
              <a:t>Facultades relacionadas con la protección y preservación del medio marino sobre buques extranjeros (Art. 224° CONVEMAR).</a:t>
            </a:r>
          </a:p>
          <a:p>
            <a:pPr marL="342900" indent="-342900" algn="just">
              <a:buFont typeface="+mj-lt"/>
              <a:buAutoNum type="arabicPeriod"/>
            </a:pPr>
            <a:endParaRPr lang="es-MX" sz="2000" dirty="0">
              <a:latin typeface="Arial" panose="020B0604020202020204" pitchFamily="34" charset="0"/>
              <a:cs typeface="Arial" panose="020B0604020202020204" pitchFamily="34" charset="0"/>
            </a:endParaRPr>
          </a:p>
          <a:p>
            <a:pPr marL="342900" indent="-342900" algn="just">
              <a:buFont typeface="+mj-lt"/>
              <a:buAutoNum type="arabicPeriod"/>
            </a:pPr>
            <a:r>
              <a:rPr lang="es-MX" sz="2000" dirty="0">
                <a:latin typeface="Arial" panose="020B0604020202020204" pitchFamily="34" charset="0"/>
                <a:cs typeface="Arial" panose="020B0604020202020204" pitchFamily="34" charset="0"/>
              </a:rPr>
              <a:t>Facultad para perseguir trafico ilícito de estupefacientes y sustancias psicotrópicas. </a:t>
            </a:r>
          </a:p>
          <a:p>
            <a:pPr marL="342900" indent="-342900" algn="just">
              <a:buFont typeface="+mj-lt"/>
              <a:buAutoNum type="arabicPeriod"/>
            </a:pPr>
            <a:endParaRPr lang="es-MX" sz="2000" dirty="0">
              <a:latin typeface="Arial" panose="020B0604020202020204" pitchFamily="34" charset="0"/>
              <a:cs typeface="Arial" panose="020B0604020202020204" pitchFamily="34" charset="0"/>
            </a:endParaRPr>
          </a:p>
          <a:p>
            <a:pPr marL="342900" indent="-342900" algn="just">
              <a:buFont typeface="+mj-lt"/>
              <a:buAutoNum type="arabicPeriod"/>
            </a:pPr>
            <a:r>
              <a:rPr lang="es-MX" sz="2000" dirty="0">
                <a:latin typeface="Arial" panose="020B0604020202020204" pitchFamily="34" charset="0"/>
                <a:cs typeface="Arial" panose="020B0604020202020204" pitchFamily="34" charset="0"/>
              </a:rPr>
              <a:t>Otras facultades, protocolo de Palermo para adoptar medidas contra buques sospechoso de tráfico de inmigrantes.</a:t>
            </a:r>
          </a:p>
          <a:p>
            <a:pPr marL="342900" indent="-342900">
              <a:buFont typeface="+mj-lt"/>
              <a:buAutoNum type="arabicPeriod"/>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499309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033517" y="450376"/>
            <a:ext cx="7301552" cy="461665"/>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INMUNIDAD DE LOS BUQUES DE GUERRA</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1221474" y="1296537"/>
            <a:ext cx="8625385" cy="4093428"/>
          </a:xfrm>
          <a:prstGeom prst="rect">
            <a:avLst/>
          </a:prstGeom>
          <a:noFill/>
        </p:spPr>
        <p:txBody>
          <a:bodyPr wrap="square" rtlCol="0">
            <a:spAutoFit/>
          </a:bodyPr>
          <a:lstStyle/>
          <a:p>
            <a:endParaRPr lang="es-MX" sz="2000" dirty="0">
              <a:latin typeface="Arial" panose="020B0604020202020204" pitchFamily="34" charset="0"/>
              <a:cs typeface="Arial" panose="020B0604020202020204" pitchFamily="34" charset="0"/>
            </a:endParaRPr>
          </a:p>
          <a:p>
            <a:r>
              <a:rPr lang="es-MX" sz="2000" dirty="0">
                <a:latin typeface="Arial" panose="020B0604020202020204" pitchFamily="34" charset="0"/>
                <a:cs typeface="Arial" panose="020B0604020202020204" pitchFamily="34" charset="0"/>
              </a:rPr>
              <a:t>Inmunidad es distinto de impunidad</a:t>
            </a:r>
          </a:p>
          <a:p>
            <a:endParaRPr lang="es-MX" sz="2000" dirty="0">
              <a:latin typeface="Arial" panose="020B0604020202020204" pitchFamily="34" charset="0"/>
              <a:cs typeface="Arial" panose="020B0604020202020204" pitchFamily="34" charset="0"/>
            </a:endParaRPr>
          </a:p>
          <a:p>
            <a:r>
              <a:rPr lang="es-MX" sz="2000" dirty="0">
                <a:latin typeface="Arial" panose="020B0604020202020204" pitchFamily="34" charset="0"/>
                <a:cs typeface="Arial" panose="020B0604020202020204" pitchFamily="34" charset="0"/>
              </a:rPr>
              <a:t>Al gozar de inmunidad:</a:t>
            </a:r>
          </a:p>
          <a:p>
            <a:endParaRPr lang="es-MX" sz="20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
            </a:pPr>
            <a:r>
              <a:rPr lang="es-MX" sz="2000" dirty="0">
                <a:latin typeface="Arial" panose="020B0604020202020204" pitchFamily="34" charset="0"/>
                <a:cs typeface="Arial" panose="020B0604020202020204" pitchFamily="34" charset="0"/>
              </a:rPr>
              <a:t>No pueden ser detenidos o registrados.</a:t>
            </a:r>
          </a:p>
          <a:p>
            <a:pPr marL="457200" indent="-457200">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
            </a:pPr>
            <a:r>
              <a:rPr lang="es-MX" sz="2000" dirty="0">
                <a:latin typeface="Arial" panose="020B0604020202020204" pitchFamily="34" charset="0"/>
                <a:cs typeface="Arial" panose="020B0604020202020204" pitchFamily="34" charset="0"/>
              </a:rPr>
              <a:t>Están exentos de tributación extranjera</a:t>
            </a:r>
          </a:p>
          <a:p>
            <a:pPr marL="457200" indent="-457200">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
            </a:pPr>
            <a:r>
              <a:rPr lang="es-MX" sz="2000" dirty="0">
                <a:latin typeface="Arial" panose="020B0604020202020204" pitchFamily="34" charset="0"/>
                <a:cs typeface="Arial" panose="020B0604020202020204" pitchFamily="34" charset="0"/>
              </a:rPr>
              <a:t>Incluyen la protección de identidad del persona la a bordo.</a:t>
            </a:r>
          </a:p>
          <a:p>
            <a:pPr marL="457200" indent="-457200">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
            </a:pPr>
            <a:r>
              <a:rPr lang="es-MX" sz="2000" dirty="0">
                <a:latin typeface="Arial" panose="020B0604020202020204" pitchFamily="34" charset="0"/>
                <a:cs typeface="Arial" panose="020B0604020202020204" pitchFamily="34" charset="0"/>
              </a:rPr>
              <a:t>Son inviolables.</a:t>
            </a:r>
          </a:p>
          <a:p>
            <a:pPr marL="457200" indent="-457200">
              <a:buFont typeface="Wingdings" panose="05000000000000000000" pitchFamily="2" charset="2"/>
              <a:buChar char="§"/>
            </a:pPr>
            <a:r>
              <a:rPr lang="es-MX" sz="2000" dirty="0">
                <a:latin typeface="Arial" panose="020B0604020202020204" pitchFamily="34" charset="0"/>
                <a:cs typeface="Arial" panose="020B0604020202020204" pitchFamily="34" charset="0"/>
              </a:rPr>
              <a:t>VER ARTÍCULO 31 CONVEMAR</a:t>
            </a:r>
            <a:endParaRPr lang="en-US" sz="2000" dirty="0">
              <a:latin typeface="Arial" panose="020B0604020202020204" pitchFamily="34" charset="0"/>
              <a:cs typeface="Arial" panose="020B0604020202020204" pitchFamily="34" charset="0"/>
            </a:endParaRPr>
          </a:p>
        </p:txBody>
      </p:sp>
      <p:sp>
        <p:nvSpPr>
          <p:cNvPr id="5" name="CuadroTexto 4"/>
          <p:cNvSpPr txBox="1"/>
          <p:nvPr/>
        </p:nvSpPr>
        <p:spPr>
          <a:xfrm>
            <a:off x="7079775" y="1724054"/>
            <a:ext cx="3766782" cy="338554"/>
          </a:xfrm>
          <a:prstGeom prst="rect">
            <a:avLst/>
          </a:prstGeom>
          <a:noFill/>
        </p:spPr>
        <p:txBody>
          <a:bodyPr wrap="square" rtlCol="0">
            <a:spAutoFit/>
          </a:bodyPr>
          <a:lstStyle/>
          <a:p>
            <a:pPr algn="ctr"/>
            <a:r>
              <a:rPr lang="es-MX" sz="1600" dirty="0">
                <a:solidFill>
                  <a:schemeClr val="bg1"/>
                </a:solidFill>
                <a:latin typeface="Arial" panose="020B0604020202020204" pitchFamily="34" charset="0"/>
                <a:cs typeface="Arial" panose="020B0604020202020204" pitchFamily="34" charset="0"/>
              </a:rPr>
              <a:t>Art. 31° CONVEMAR</a:t>
            </a:r>
            <a:endParaRPr lang="en-US" sz="1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73874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241946" y="300251"/>
            <a:ext cx="10126639" cy="461665"/>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ESTATUTO JURÍDICO  DE LA TRIPULACIÓN Y PASAJEROS</a:t>
            </a:r>
            <a:endParaRPr lang="en-US" sz="2400" dirty="0">
              <a:latin typeface="Arial" panose="020B0604020202020204" pitchFamily="34" charset="0"/>
              <a:cs typeface="Arial" panose="020B0604020202020204" pitchFamily="34" charset="0"/>
            </a:endParaRPr>
          </a:p>
        </p:txBody>
      </p:sp>
      <p:sp>
        <p:nvSpPr>
          <p:cNvPr id="4" name="CuadroTexto 3"/>
          <p:cNvSpPr txBox="1"/>
          <p:nvPr/>
        </p:nvSpPr>
        <p:spPr>
          <a:xfrm>
            <a:off x="846161" y="941695"/>
            <a:ext cx="10645254" cy="2985433"/>
          </a:xfrm>
          <a:prstGeom prst="rect">
            <a:avLst/>
          </a:prstGeom>
          <a:noFill/>
        </p:spPr>
        <p:txBody>
          <a:bodyPr wrap="square" rtlCol="0">
            <a:spAutoFit/>
          </a:bodyPr>
          <a:lstStyle/>
          <a:p>
            <a:pPr marL="457200" indent="-457200">
              <a:buFont typeface="+mj-lt"/>
              <a:buAutoNum type="arabicPeriod"/>
            </a:pPr>
            <a:endParaRPr lang="es-MX" sz="2000" dirty="0">
              <a:latin typeface="Arial" panose="020B0604020202020204" pitchFamily="34" charset="0"/>
              <a:cs typeface="Arial" panose="020B0604020202020204" pitchFamily="34" charset="0"/>
            </a:endParaRPr>
          </a:p>
          <a:p>
            <a:pPr marL="457200" indent="-457200">
              <a:buFont typeface="+mj-lt"/>
              <a:buAutoNum type="arabicPeriod"/>
            </a:pPr>
            <a:r>
              <a:rPr lang="es-MX" sz="2400" dirty="0">
                <a:latin typeface="Arial" panose="020B0604020202020204" pitchFamily="34" charset="0"/>
                <a:cs typeface="Arial" panose="020B0604020202020204" pitchFamily="34" charset="0"/>
              </a:rPr>
              <a:t>Representan la soberanía estatal.</a:t>
            </a:r>
          </a:p>
          <a:p>
            <a:pPr marL="457200" indent="-457200">
              <a:buFont typeface="+mj-lt"/>
              <a:buAutoNum type="arabicPeriod"/>
            </a:pPr>
            <a:endParaRPr lang="es-MX" sz="2400" dirty="0">
              <a:latin typeface="Arial" panose="020B0604020202020204" pitchFamily="34" charset="0"/>
              <a:cs typeface="Arial" panose="020B0604020202020204" pitchFamily="34" charset="0"/>
            </a:endParaRPr>
          </a:p>
          <a:p>
            <a:pPr marL="457200" indent="-457200">
              <a:buFont typeface="+mj-lt"/>
              <a:buAutoNum type="arabicPeriod"/>
            </a:pPr>
            <a:r>
              <a:rPr lang="es-MX" sz="2400" dirty="0">
                <a:latin typeface="Arial" panose="020B0604020202020204" pitchFamily="34" charset="0"/>
                <a:cs typeface="Arial" panose="020B0604020202020204" pitchFamily="34" charset="0"/>
              </a:rPr>
              <a:t>Mientras permanezcan abordo los pasajeros y la tripulación están a cargo del Comandante.</a:t>
            </a:r>
          </a:p>
          <a:p>
            <a:pPr marL="457200" indent="-457200">
              <a:buFont typeface="+mj-lt"/>
              <a:buAutoNum type="arabicPeriod"/>
            </a:pPr>
            <a:endParaRPr lang="es-MX" sz="2400" dirty="0">
              <a:latin typeface="Arial" panose="020B0604020202020204" pitchFamily="34" charset="0"/>
              <a:cs typeface="Arial" panose="020B0604020202020204" pitchFamily="34" charset="0"/>
            </a:endParaRPr>
          </a:p>
          <a:p>
            <a:pPr marL="457200" indent="-457200">
              <a:buFont typeface="+mj-lt"/>
              <a:buAutoNum type="arabicPeriod"/>
            </a:pPr>
            <a:r>
              <a:rPr lang="es-MX" sz="2400" dirty="0">
                <a:latin typeface="Arial" panose="020B0604020202020204" pitchFamily="34" charset="0"/>
                <a:cs typeface="Arial" panose="020B0604020202020204" pitchFamily="34" charset="0"/>
              </a:rPr>
              <a:t>Ninguna autoridad puede subir a bordo del buque de guerra sin la autorización del Comandante.  </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38782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2825087" y="668741"/>
            <a:ext cx="7615450" cy="1077218"/>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PIRATERÍA</a:t>
            </a:r>
          </a:p>
          <a:p>
            <a:endParaRPr lang="es-MX" dirty="0"/>
          </a:p>
          <a:p>
            <a:endParaRPr lang="en-US" dirty="0"/>
          </a:p>
        </p:txBody>
      </p:sp>
      <p:sp>
        <p:nvSpPr>
          <p:cNvPr id="4" name="CuadroTexto 3"/>
          <p:cNvSpPr txBox="1"/>
          <p:nvPr/>
        </p:nvSpPr>
        <p:spPr>
          <a:xfrm>
            <a:off x="1173707" y="1573199"/>
            <a:ext cx="10426889" cy="4708981"/>
          </a:xfrm>
          <a:prstGeom prst="rect">
            <a:avLst/>
          </a:prstGeom>
          <a:noFill/>
        </p:spPr>
        <p:txBody>
          <a:bodyPr wrap="square" rtlCol="0">
            <a:spAutoFit/>
          </a:bodyPr>
          <a:lstStyle/>
          <a:p>
            <a:pPr algn="just"/>
            <a:r>
              <a:rPr lang="es-MX" sz="2000" dirty="0">
                <a:latin typeface="Arial" panose="020B0604020202020204" pitchFamily="34" charset="0"/>
                <a:cs typeface="Arial" panose="020B0604020202020204" pitchFamily="34" charset="0"/>
              </a:rPr>
              <a:t>Regulación: Art. 100° (deber de cooperación) y 101° de la CONVEMAR (definición).</a:t>
            </a:r>
          </a:p>
          <a:p>
            <a:pPr algn="just"/>
            <a:endParaRPr lang="es-MX" sz="2000" dirty="0">
              <a:latin typeface="Arial" panose="020B0604020202020204" pitchFamily="34" charset="0"/>
              <a:cs typeface="Arial" panose="020B0604020202020204" pitchFamily="34" charset="0"/>
            </a:endParaRPr>
          </a:p>
          <a:p>
            <a:pPr algn="just"/>
            <a:r>
              <a:rPr lang="es-MX" sz="2000" dirty="0">
                <a:latin typeface="Arial" panose="020B0604020202020204" pitchFamily="34" charset="0"/>
                <a:cs typeface="Arial" panose="020B0604020202020204" pitchFamily="34" charset="0"/>
              </a:rPr>
              <a:t>Requisitos:</a:t>
            </a:r>
          </a:p>
          <a:p>
            <a:pPr algn="just"/>
            <a:endParaRPr lang="es-MX" sz="2000" dirty="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a:latin typeface="Arial" panose="020B0604020202020204" pitchFamily="34" charset="0"/>
                <a:cs typeface="Arial" panose="020B0604020202020204" pitchFamily="34" charset="0"/>
              </a:rPr>
              <a:t>Solo puede ser cometidos por buques o aeronaves privadas.</a:t>
            </a:r>
          </a:p>
          <a:p>
            <a:pPr marL="457200" indent="-457200" algn="just">
              <a:buFont typeface="+mj-lt"/>
              <a:buAutoNum type="arabicPeriod"/>
            </a:pPr>
            <a:r>
              <a:rPr lang="es-MX" sz="2000" dirty="0">
                <a:latin typeface="Arial" panose="020B0604020202020204" pitchFamily="34" charset="0"/>
                <a:cs typeface="Arial" panose="020B0604020202020204" pitchFamily="34" charset="0"/>
              </a:rPr>
              <a:t>Actos ilegales deben cometerse con </a:t>
            </a:r>
            <a:r>
              <a:rPr lang="es-MX" sz="2000" u="sng" dirty="0">
                <a:latin typeface="Arial" panose="020B0604020202020204" pitchFamily="34" charset="0"/>
                <a:cs typeface="Arial" panose="020B0604020202020204" pitchFamily="34" charset="0"/>
              </a:rPr>
              <a:t>fines privados</a:t>
            </a:r>
            <a:r>
              <a:rPr lang="es-MX" sz="2000" dirty="0">
                <a:latin typeface="Arial" panose="020B0604020202020204" pitchFamily="34" charset="0"/>
                <a:cs typeface="Arial" panose="020B0604020202020204" pitchFamily="34" charset="0"/>
              </a:rPr>
              <a:t>, no deben ser públicos ni políticos.</a:t>
            </a:r>
          </a:p>
          <a:p>
            <a:pPr marL="457200" indent="-457200" algn="just">
              <a:buFont typeface="+mj-lt"/>
              <a:buAutoNum type="arabicPeriod"/>
            </a:pPr>
            <a:r>
              <a:rPr lang="es-MX" sz="2000" dirty="0">
                <a:latin typeface="Arial" panose="020B0604020202020204" pitchFamily="34" charset="0"/>
                <a:cs typeface="Arial" panose="020B0604020202020204" pitchFamily="34" charset="0"/>
              </a:rPr>
              <a:t>Por un acto de piratería pierde la protección del país cuyo pabellón en otras circunstancias podrían enarbolar.</a:t>
            </a:r>
          </a:p>
          <a:p>
            <a:pPr marL="457200" indent="-457200" algn="just">
              <a:buFont typeface="+mj-lt"/>
              <a:buAutoNum type="arabicPeriod"/>
            </a:pPr>
            <a:r>
              <a:rPr lang="es-MX" sz="2000" dirty="0">
                <a:latin typeface="Arial" panose="020B0604020202020204" pitchFamily="34" charset="0"/>
                <a:cs typeface="Arial" panose="020B0604020202020204" pitchFamily="34" charset="0"/>
              </a:rPr>
              <a:t>Puede cometerse en o aguas internacionales o espacio aéreo.</a:t>
            </a:r>
          </a:p>
          <a:p>
            <a:pPr marL="457200" indent="-457200">
              <a:buFont typeface="+mj-lt"/>
              <a:buAutoNum type="arabicPeriod"/>
            </a:pPr>
            <a:endParaRPr lang="es-MX" sz="2000" dirty="0">
              <a:latin typeface="Arial" panose="020B0604020202020204" pitchFamily="34" charset="0"/>
              <a:cs typeface="Arial" panose="020B0604020202020204" pitchFamily="34" charset="0"/>
            </a:endParaRPr>
          </a:p>
          <a:p>
            <a:pPr marL="457200" indent="-457200">
              <a:buFont typeface="+mj-lt"/>
              <a:buAutoNum type="arabicPeriod"/>
            </a:pPr>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017050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115403" y="487556"/>
            <a:ext cx="8734566" cy="1107996"/>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APRESAMIENTO DEL BUQUE O AERONAVE PIRATA</a:t>
            </a:r>
          </a:p>
          <a:p>
            <a:endParaRPr lang="es-MX" sz="2400" dirty="0"/>
          </a:p>
          <a:p>
            <a:endParaRPr lang="en-US" dirty="0"/>
          </a:p>
        </p:txBody>
      </p:sp>
      <p:sp>
        <p:nvSpPr>
          <p:cNvPr id="3" name="CuadroTexto 2"/>
          <p:cNvSpPr txBox="1"/>
          <p:nvPr/>
        </p:nvSpPr>
        <p:spPr>
          <a:xfrm>
            <a:off x="1351127" y="1254358"/>
            <a:ext cx="10263117" cy="2677656"/>
          </a:xfrm>
          <a:prstGeom prst="rect">
            <a:avLst/>
          </a:prstGeom>
          <a:noFill/>
        </p:spPr>
        <p:txBody>
          <a:bodyPr wrap="square" rtlCol="0">
            <a:spAutoFit/>
          </a:bodyPr>
          <a:lstStyle/>
          <a:p>
            <a:pPr marL="342900" indent="-342900" algn="just">
              <a:buFont typeface="Wingdings" panose="05000000000000000000" pitchFamily="2" charset="2"/>
              <a:buChar char="§"/>
            </a:pPr>
            <a:r>
              <a:rPr lang="es-MX" sz="2400" dirty="0">
                <a:latin typeface="Arial" panose="020B0604020202020204" pitchFamily="34" charset="0"/>
                <a:cs typeface="Arial" panose="020B0604020202020204" pitchFamily="34" charset="0"/>
              </a:rPr>
              <a:t>El buque pirata y las personas a bordo deben ser trasladadas o conducidas hacia el puerto del Estado que capturó la nave, para que sean entregadas a las autoridades según la legislación nacional.</a:t>
            </a:r>
          </a:p>
          <a:p>
            <a:pPr marL="342900" indent="-342900"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400" dirty="0">
                <a:latin typeface="Arial" panose="020B0604020202020204" pitchFamily="34" charset="0"/>
                <a:cs typeface="Arial" panose="020B0604020202020204" pitchFamily="34" charset="0"/>
              </a:rPr>
              <a:t>De no ser esto posible, el Estado captor puede generar acuerdo con el Estado del buque, puesto que todos los Estados tienen jurisdicción sobre cualquier acto de piratería según el derecho internacional.</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010164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320120" y="423081"/>
            <a:ext cx="6741994" cy="461665"/>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PERSESCUCIÓN </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1173708" y="1201002"/>
            <a:ext cx="9962866" cy="5078313"/>
          </a:xfrm>
          <a:prstGeom prst="rect">
            <a:avLst/>
          </a:prstGeom>
          <a:noFill/>
        </p:spPr>
        <p:txBody>
          <a:bodyPr wrap="square" rtlCol="0">
            <a:spAutoFit/>
          </a:bodyPr>
          <a:lstStyle/>
          <a:p>
            <a:pPr algn="just"/>
            <a:r>
              <a:rPr lang="es-MX" sz="2400" u="sng" dirty="0">
                <a:latin typeface="Arial" panose="020B0604020202020204" pitchFamily="34" charset="0"/>
                <a:cs typeface="Arial" panose="020B0604020202020204" pitchFamily="34" charset="0"/>
              </a:rPr>
              <a:t>Perseguir:</a:t>
            </a:r>
            <a:r>
              <a:rPr lang="es-MX" sz="2400" dirty="0">
                <a:latin typeface="Arial" panose="020B0604020202020204" pitchFamily="34" charset="0"/>
                <a:cs typeface="Arial" panose="020B0604020202020204" pitchFamily="34" charset="0"/>
              </a:rPr>
              <a:t>  “Seguir a quien va huyendo, con ánimo de alcanzarle”.</a:t>
            </a:r>
          </a:p>
          <a:p>
            <a:pPr algn="just"/>
            <a:endParaRPr lang="es-MX" sz="24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400" dirty="0">
                <a:latin typeface="Arial" panose="020B0604020202020204" pitchFamily="34" charset="0"/>
                <a:cs typeface="Arial" panose="020B0604020202020204" pitchFamily="34" charset="0"/>
              </a:rPr>
              <a:t>La nave antes de ser alcanzada ingresa al mar territorial, aguas </a:t>
            </a:r>
            <a:r>
              <a:rPr lang="es-MX" sz="2400" dirty="0" err="1">
                <a:latin typeface="Arial" panose="020B0604020202020204" pitchFamily="34" charset="0"/>
                <a:cs typeface="Arial" panose="020B0604020202020204" pitchFamily="34" charset="0"/>
              </a:rPr>
              <a:t>archipielágicas</a:t>
            </a:r>
            <a:r>
              <a:rPr lang="es-MX" sz="2400" dirty="0">
                <a:latin typeface="Arial" panose="020B0604020202020204" pitchFamily="34" charset="0"/>
                <a:cs typeface="Arial" panose="020B0604020202020204" pitchFamily="34" charset="0"/>
              </a:rPr>
              <a:t> o espacio aéreo de otro país, el buque o nave persecutor deberá INTEUMPIRLA, salvo que obtenga el consentimiento del Estado Ribereño para continuarla en sus aguas territoriales. </a:t>
            </a:r>
          </a:p>
          <a:p>
            <a:pPr marL="342900" indent="-342900"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400" dirty="0">
                <a:latin typeface="Arial" panose="020B0604020202020204" pitchFamily="34" charset="0"/>
                <a:cs typeface="Arial" panose="020B0604020202020204" pitchFamily="34" charset="0"/>
              </a:rPr>
              <a:t>Si incumple esto transgrede la inviolabilidad de su integridad territorial. </a:t>
            </a:r>
          </a:p>
          <a:p>
            <a:pPr marL="342900" indent="-342900"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algn="just"/>
            <a:endParaRPr lang="es-MX" sz="2400" dirty="0">
              <a:latin typeface="Arial" panose="020B0604020202020204" pitchFamily="34" charset="0"/>
              <a:cs typeface="Arial" panose="020B0604020202020204" pitchFamily="34" charset="0"/>
            </a:endParaRPr>
          </a:p>
          <a:p>
            <a:endParaRPr lang="es-MX" dirty="0"/>
          </a:p>
          <a:p>
            <a:endParaRPr lang="en-US" dirty="0"/>
          </a:p>
        </p:txBody>
      </p:sp>
    </p:spTree>
    <p:extLst>
      <p:ext uri="{BB962C8B-B14F-4D97-AF65-F5344CB8AC3E}">
        <p14:creationId xmlns:p14="http://schemas.microsoft.com/office/powerpoint/2010/main" val="3561082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699247" y="627530"/>
            <a:ext cx="4840941" cy="369332"/>
          </a:xfrm>
          <a:prstGeom prst="rect">
            <a:avLst/>
          </a:prstGeom>
          <a:noFill/>
        </p:spPr>
        <p:txBody>
          <a:bodyPr wrap="square" rtlCol="0">
            <a:spAutoFit/>
          </a:bodyPr>
          <a:lstStyle/>
          <a:p>
            <a:pPr algn="ctr"/>
            <a:r>
              <a:rPr lang="es-MX" dirty="0">
                <a:latin typeface="Arial" panose="020B0604020202020204" pitchFamily="34" charset="0"/>
                <a:cs typeface="Arial" panose="020B0604020202020204" pitchFamily="34" charset="0"/>
              </a:rPr>
              <a:t>PREGUNTAS DEL DIM</a:t>
            </a:r>
            <a:endParaRPr lang="en-US" dirty="0">
              <a:latin typeface="Arial" panose="020B0604020202020204" pitchFamily="34" charset="0"/>
              <a:cs typeface="Arial" panose="020B0604020202020204" pitchFamily="34" charset="0"/>
            </a:endParaRPr>
          </a:p>
        </p:txBody>
      </p:sp>
      <p:sp>
        <p:nvSpPr>
          <p:cNvPr id="3" name="CuadroTexto 2"/>
          <p:cNvSpPr txBox="1"/>
          <p:nvPr/>
        </p:nvSpPr>
        <p:spPr>
          <a:xfrm>
            <a:off x="769257" y="996862"/>
            <a:ext cx="10723496" cy="5016758"/>
          </a:xfrm>
          <a:prstGeom prst="rect">
            <a:avLst/>
          </a:prstGeom>
          <a:noFill/>
        </p:spPr>
        <p:txBody>
          <a:bodyPr wrap="square" rtlCol="0">
            <a:spAutoFit/>
          </a:bodyPr>
          <a:lstStyle/>
          <a:p>
            <a:pPr marL="457200" indent="-457200">
              <a:buFont typeface="+mj-lt"/>
              <a:buAutoNum type="arabicPeriod"/>
            </a:pPr>
            <a:r>
              <a:rPr lang="es-MX" sz="2000" dirty="0">
                <a:latin typeface="Arial" panose="020B0604020202020204" pitchFamily="34" charset="0"/>
                <a:cs typeface="Arial" panose="020B0604020202020204" pitchFamily="34" charset="0"/>
              </a:rPr>
              <a:t>Los buques de guerra gozan de inmunidad y son parte del territorio  de un Estado.</a:t>
            </a:r>
          </a:p>
          <a:p>
            <a:pPr marL="457200" indent="-457200">
              <a:buFont typeface="+mj-lt"/>
              <a:buAutoNum type="arabicPeriod"/>
            </a:pPr>
            <a:r>
              <a:rPr lang="es-MX" sz="2000" dirty="0">
                <a:latin typeface="Arial" panose="020B0604020202020204" pitchFamily="34" charset="0"/>
                <a:cs typeface="Arial" panose="020B0604020202020204" pitchFamily="34" charset="0"/>
              </a:rPr>
              <a:t>La “zona” comprende el lecho y suelo submarino y se extiende hasta las 400 mm</a:t>
            </a:r>
          </a:p>
          <a:p>
            <a:pPr marL="457200" indent="-457200">
              <a:buFont typeface="+mj-lt"/>
              <a:buAutoNum type="arabicPeriod"/>
            </a:pPr>
            <a:r>
              <a:rPr lang="es-MX" sz="2000" dirty="0">
                <a:latin typeface="Arial" panose="020B0604020202020204" pitchFamily="34" charset="0"/>
                <a:cs typeface="Arial" panose="020B0604020202020204" pitchFamily="34" charset="0"/>
              </a:rPr>
              <a:t>La línea de base es…….</a:t>
            </a:r>
          </a:p>
          <a:p>
            <a:pPr marL="457200" indent="-457200">
              <a:buFont typeface="+mj-lt"/>
              <a:buAutoNum type="arabicPeriod"/>
            </a:pPr>
            <a:r>
              <a:rPr lang="es-MX" sz="2000" dirty="0">
                <a:latin typeface="Arial" panose="020B0604020202020204" pitchFamily="34" charset="0"/>
                <a:cs typeface="Arial" panose="020B0604020202020204" pitchFamily="34" charset="0"/>
              </a:rPr>
              <a:t>La PC se extiende desde …. y hasta……</a:t>
            </a:r>
          </a:p>
          <a:p>
            <a:pPr marL="457200" indent="-457200">
              <a:buFont typeface="+mj-lt"/>
              <a:buAutoNum type="arabicPeriod"/>
            </a:pPr>
            <a:r>
              <a:rPr lang="es-MX" sz="2000" dirty="0">
                <a:latin typeface="Arial" panose="020B0604020202020204" pitchFamily="34" charset="0"/>
                <a:cs typeface="Arial" panose="020B0604020202020204" pitchFamily="34" charset="0"/>
              </a:rPr>
              <a:t>En la ZEE los Estado pueden conceder a otros Estados derechos de cuota</a:t>
            </a:r>
          </a:p>
          <a:p>
            <a:pPr marL="457200" indent="-457200">
              <a:buFont typeface="+mj-lt"/>
              <a:buAutoNum type="arabicPeriod"/>
            </a:pPr>
            <a:r>
              <a:rPr lang="es-MX" sz="2000" dirty="0">
                <a:latin typeface="Arial" panose="020B0604020202020204" pitchFamily="34" charset="0"/>
                <a:cs typeface="Arial" panose="020B0604020202020204" pitchFamily="34" charset="0"/>
              </a:rPr>
              <a:t>Las aguas  interiores se extienden entre la LB y la 5 MM</a:t>
            </a:r>
          </a:p>
          <a:p>
            <a:pPr marL="457200" indent="-457200">
              <a:buFont typeface="+mj-lt"/>
              <a:buAutoNum type="arabicPeriod"/>
            </a:pPr>
            <a:r>
              <a:rPr lang="es-MX" sz="2000" dirty="0">
                <a:latin typeface="Arial" panose="020B0604020202020204" pitchFamily="34" charset="0"/>
                <a:cs typeface="Arial" panose="020B0604020202020204" pitchFamily="34" charset="0"/>
              </a:rPr>
              <a:t>Si se comete un delito e altamar será competente para conocer de ellos ……</a:t>
            </a:r>
          </a:p>
          <a:p>
            <a:pPr marL="457200" indent="-457200">
              <a:buFont typeface="+mj-lt"/>
              <a:buAutoNum type="arabicPeriod"/>
            </a:pPr>
            <a:r>
              <a:rPr lang="es-MX" sz="2000" dirty="0">
                <a:latin typeface="Arial" panose="020B0604020202020204" pitchFamily="34" charset="0"/>
                <a:cs typeface="Arial" panose="020B0604020202020204" pitchFamily="34" charset="0"/>
              </a:rPr>
              <a:t>El paso inocente es……..</a:t>
            </a:r>
          </a:p>
          <a:p>
            <a:pPr marL="457200" indent="-457200">
              <a:buFont typeface="+mj-lt"/>
              <a:buAutoNum type="arabicPeriod"/>
            </a:pPr>
            <a:r>
              <a:rPr lang="es-MX" sz="2000" dirty="0">
                <a:latin typeface="Arial" panose="020B0604020202020204" pitchFamily="34" charset="0"/>
                <a:cs typeface="Arial" panose="020B0604020202020204" pitchFamily="34" charset="0"/>
              </a:rPr>
              <a:t>Un estado puede instalar tuberías en altamar o crear una isla ficticia</a:t>
            </a:r>
          </a:p>
          <a:p>
            <a:pPr marL="457200" indent="-457200">
              <a:buFont typeface="+mj-lt"/>
              <a:buAutoNum type="arabicPeriod"/>
            </a:pPr>
            <a:r>
              <a:rPr lang="es-MX" sz="2000" dirty="0">
                <a:latin typeface="Arial" panose="020B0604020202020204" pitchFamily="34" charset="0"/>
                <a:cs typeface="Arial" panose="020B0604020202020204" pitchFamily="34" charset="0"/>
              </a:rPr>
              <a:t>Chile posee solo una línea de base normal. </a:t>
            </a:r>
          </a:p>
          <a:p>
            <a:pPr marL="457200" indent="-457200">
              <a:buFont typeface="+mj-lt"/>
              <a:buAutoNum type="arabicPeriod"/>
            </a:pPr>
            <a:r>
              <a:rPr lang="es-MX" sz="2000" dirty="0">
                <a:latin typeface="Arial" panose="020B0604020202020204" pitchFamily="34" charset="0"/>
                <a:cs typeface="Arial" panose="020B0604020202020204" pitchFamily="34" charset="0"/>
              </a:rPr>
              <a:t>El mar territorial se extiende hasta las 24 MM. </a:t>
            </a:r>
          </a:p>
          <a:p>
            <a:pPr marL="457200" indent="-457200">
              <a:buFont typeface="+mj-lt"/>
              <a:buAutoNum type="arabicPeriod"/>
            </a:pPr>
            <a:r>
              <a:rPr lang="es-MX" sz="2000" dirty="0">
                <a:latin typeface="Arial" panose="020B0604020202020204" pitchFamily="34" charset="0"/>
                <a:cs typeface="Arial" panose="020B0604020202020204" pitchFamily="34" charset="0"/>
              </a:rPr>
              <a:t>Que es la AIFM, que estados son partes de ella.</a:t>
            </a:r>
          </a:p>
          <a:p>
            <a:pPr marL="457200" indent="-457200">
              <a:buFont typeface="+mj-lt"/>
              <a:buAutoNum type="arabicPeriod"/>
            </a:pPr>
            <a:r>
              <a:rPr lang="es-MX" sz="2000" dirty="0">
                <a:latin typeface="Arial" panose="020B0604020202020204" pitchFamily="34" charset="0"/>
                <a:cs typeface="Arial" panose="020B0604020202020204" pitchFamily="34" charset="0"/>
              </a:rPr>
              <a:t>Que es un espacio marítimo</a:t>
            </a:r>
          </a:p>
          <a:p>
            <a:pPr marL="457200" indent="-457200">
              <a:buFont typeface="+mj-lt"/>
              <a:buAutoNum type="arabicPeriod"/>
            </a:pPr>
            <a:r>
              <a:rPr lang="es-MX" sz="2000" dirty="0">
                <a:latin typeface="Arial" panose="020B0604020202020204" pitchFamily="34" charset="0"/>
                <a:cs typeface="Arial" panose="020B0604020202020204" pitchFamily="34" charset="0"/>
              </a:rPr>
              <a:t>Que es la </a:t>
            </a:r>
            <a:r>
              <a:rPr lang="es-MX" sz="2000" dirty="0" err="1">
                <a:latin typeface="Arial" panose="020B0604020202020204" pitchFamily="34" charset="0"/>
                <a:cs typeface="Arial" panose="020B0604020202020204" pitchFamily="34" charset="0"/>
              </a:rPr>
              <a:t>Convemar</a:t>
            </a:r>
            <a:endParaRPr lang="es-MX" sz="2000" dirty="0">
              <a:latin typeface="Arial" panose="020B0604020202020204" pitchFamily="34" charset="0"/>
              <a:cs typeface="Arial" panose="020B0604020202020204" pitchFamily="34" charset="0"/>
            </a:endParaRPr>
          </a:p>
          <a:p>
            <a:pPr marL="457200" indent="-457200">
              <a:buFont typeface="+mj-lt"/>
              <a:buAutoNum type="arabicPeriod"/>
            </a:pPr>
            <a:r>
              <a:rPr lang="es-MX" sz="2000" dirty="0">
                <a:latin typeface="Arial" panose="020B0604020202020204" pitchFamily="34" charset="0"/>
                <a:cs typeface="Arial" panose="020B0604020202020204" pitchFamily="34" charset="0"/>
              </a:rPr>
              <a:t>Sobre que lugares chile ha hecho presentaciones sobre su PCE</a:t>
            </a:r>
          </a:p>
          <a:p>
            <a:endParaRPr lang="es-MX"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9481522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ánico">
  <a:themeElements>
    <a:clrScheme name="Orgánico">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ánico">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á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ppt/theme/theme2.xml><?xml version="1.0" encoding="utf-8"?>
<a:theme xmlns:a="http://schemas.openxmlformats.org/drawingml/2006/main" name="2_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3.xml><?xml version="1.0" encoding="utf-8"?>
<a:theme xmlns:a="http://schemas.openxmlformats.org/drawingml/2006/main" name="3_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4.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5.xml><?xml version="1.0" encoding="utf-8"?>
<a:theme xmlns:a="http://schemas.openxmlformats.org/drawingml/2006/main" name="1_Retrospección">
  <a:themeElements>
    <a:clrScheme name="Retrospección">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6.xml><?xml version="1.0" encoding="utf-8"?>
<a:theme xmlns:a="http://schemas.openxmlformats.org/drawingml/2006/main" name="4_Retrospección">
  <a:themeElements>
    <a:clrScheme name="Retrospección">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B9F25"/>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CA72677B-2F8C-4192-8EBE-D360BE3B20F6}"/>
    </a:ext>
  </a:extLst>
</a:theme>
</file>

<file path=ppt/theme/theme7.xml><?xml version="1.0" encoding="utf-8"?>
<a:theme xmlns:a="http://schemas.openxmlformats.org/drawingml/2006/main" name="Dividendo">
  <a:themeElements>
    <a:clrScheme name="Dividendo">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o">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o">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8.xml><?xml version="1.0" encoding="utf-8"?>
<a:theme xmlns:a="http://schemas.openxmlformats.org/drawingml/2006/main" name="5_Retrospección">
  <a:themeElements>
    <a:clrScheme name="Retrospección">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B9F25"/>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CA72677B-2F8C-4192-8EBE-D360BE3B20F6}"/>
    </a:ext>
  </a:extLst>
</a:theme>
</file>

<file path=ppt/theme/theme9.xml><?xml version="1.0" encoding="utf-8"?>
<a:theme xmlns:a="http://schemas.openxmlformats.org/drawingml/2006/main" name="6_Retrospección">
  <a:themeElements>
    <a:clrScheme name="Retrospección">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B9F25"/>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CA72677B-2F8C-4192-8EBE-D360BE3B20F6}"/>
    </a:ext>
  </a:extLst>
</a:theme>
</file>

<file path=ppt/theme/theme10.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375</TotalTime>
  <Words>2292</Words>
  <Application>Microsoft Office PowerPoint</Application>
  <PresentationFormat>Panorámica</PresentationFormat>
  <Paragraphs>232</Paragraphs>
  <Slides>27</Slides>
  <Notes>2</Notes>
  <HiddenSlides>0</HiddenSlides>
  <MMClips>0</MMClips>
  <ScaleCrop>false</ScaleCrop>
  <HeadingPairs>
    <vt:vector size="6" baseType="variant">
      <vt:variant>
        <vt:lpstr>Fuentes usadas</vt:lpstr>
      </vt:variant>
      <vt:variant>
        <vt:i4>8</vt:i4>
      </vt:variant>
      <vt:variant>
        <vt:lpstr>Tema</vt:lpstr>
      </vt:variant>
      <vt:variant>
        <vt:i4>9</vt:i4>
      </vt:variant>
      <vt:variant>
        <vt:lpstr>Títulos de diapositiva</vt:lpstr>
      </vt:variant>
      <vt:variant>
        <vt:i4>27</vt:i4>
      </vt:variant>
    </vt:vector>
  </HeadingPairs>
  <TitlesOfParts>
    <vt:vector size="44" baseType="lpstr">
      <vt:lpstr>Arial</vt:lpstr>
      <vt:lpstr>Calibri</vt:lpstr>
      <vt:lpstr>Calibri Light</vt:lpstr>
      <vt:lpstr>Garamond</vt:lpstr>
      <vt:lpstr>Gill Sans MT</vt:lpstr>
      <vt:lpstr>Times New Roman</vt:lpstr>
      <vt:lpstr>Wingdings</vt:lpstr>
      <vt:lpstr>Wingdings 2</vt:lpstr>
      <vt:lpstr>Orgánico</vt:lpstr>
      <vt:lpstr>2_Retrospección</vt:lpstr>
      <vt:lpstr>3_Retrospección</vt:lpstr>
      <vt:lpstr>Retrospección</vt:lpstr>
      <vt:lpstr>1_Retrospección</vt:lpstr>
      <vt:lpstr>4_Retrospección</vt:lpstr>
      <vt:lpstr>Dividendo</vt:lpstr>
      <vt:lpstr>5_Retrospección</vt:lpstr>
      <vt:lpstr>6_Retrospección</vt:lpstr>
      <vt:lpstr>Presentación de PowerPoint</vt:lpstr>
      <vt:lpstr>REPASO CLASE 26/8/2024</vt:lpstr>
      <vt:lpstr>REPASO CLASE 26/8/2024</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Diego</dc:creator>
  <cp:lastModifiedBy>Diego</cp:lastModifiedBy>
  <cp:revision>8</cp:revision>
  <dcterms:created xsi:type="dcterms:W3CDTF">2024-08-30T03:16:34Z</dcterms:created>
  <dcterms:modified xsi:type="dcterms:W3CDTF">2024-08-30T13:03:47Z</dcterms:modified>
</cp:coreProperties>
</file>