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86626" r:id="rId3"/>
    <p:sldMasterId id="2147490235" r:id="rId4"/>
    <p:sldMasterId id="2147493726" r:id="rId5"/>
  </p:sldMasterIdLst>
  <p:notesMasterIdLst>
    <p:notesMasterId r:id="rId46"/>
  </p:notesMasterIdLst>
  <p:handoutMasterIdLst>
    <p:handoutMasterId r:id="rId47"/>
  </p:handoutMasterIdLst>
  <p:sldIdLst>
    <p:sldId id="577" r:id="rId6"/>
    <p:sldId id="551" r:id="rId7"/>
    <p:sldId id="636" r:id="rId8"/>
    <p:sldId id="583" r:id="rId9"/>
    <p:sldId id="592" r:id="rId10"/>
    <p:sldId id="639" r:id="rId11"/>
    <p:sldId id="638" r:id="rId12"/>
    <p:sldId id="594" r:id="rId13"/>
    <p:sldId id="630" r:id="rId14"/>
    <p:sldId id="622" r:id="rId15"/>
    <p:sldId id="589" r:id="rId16"/>
    <p:sldId id="596" r:id="rId17"/>
    <p:sldId id="649" r:id="rId18"/>
    <p:sldId id="623" r:id="rId19"/>
    <p:sldId id="601" r:id="rId20"/>
    <p:sldId id="602" r:id="rId21"/>
    <p:sldId id="603" r:id="rId22"/>
    <p:sldId id="624" r:id="rId23"/>
    <p:sldId id="616" r:id="rId24"/>
    <p:sldId id="617" r:id="rId25"/>
    <p:sldId id="619" r:id="rId26"/>
    <p:sldId id="620" r:id="rId27"/>
    <p:sldId id="618" r:id="rId28"/>
    <p:sldId id="625" r:id="rId29"/>
    <p:sldId id="605" r:id="rId30"/>
    <p:sldId id="628" r:id="rId31"/>
    <p:sldId id="607" r:id="rId32"/>
    <p:sldId id="629" r:id="rId33"/>
    <p:sldId id="614" r:id="rId34"/>
    <p:sldId id="626" r:id="rId35"/>
    <p:sldId id="609" r:id="rId36"/>
    <p:sldId id="610" r:id="rId37"/>
    <p:sldId id="611" r:id="rId38"/>
    <p:sldId id="627" r:id="rId39"/>
    <p:sldId id="598" r:id="rId40"/>
    <p:sldId id="599" r:id="rId41"/>
    <p:sldId id="600" r:id="rId42"/>
    <p:sldId id="646" r:id="rId43"/>
    <p:sldId id="647" r:id="rId44"/>
    <p:sldId id="591" r:id="rId45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586E8C4D-440A-1F40-8D14-E9C93687A605}">
          <p14:sldIdLst>
            <p14:sldId id="577"/>
            <p14:sldId id="551"/>
            <p14:sldId id="636"/>
            <p14:sldId id="583"/>
            <p14:sldId id="592"/>
            <p14:sldId id="639"/>
            <p14:sldId id="638"/>
            <p14:sldId id="594"/>
            <p14:sldId id="630"/>
            <p14:sldId id="622"/>
            <p14:sldId id="589"/>
            <p14:sldId id="596"/>
            <p14:sldId id="649"/>
            <p14:sldId id="623"/>
            <p14:sldId id="601"/>
            <p14:sldId id="602"/>
            <p14:sldId id="603"/>
            <p14:sldId id="624"/>
            <p14:sldId id="616"/>
            <p14:sldId id="617"/>
            <p14:sldId id="619"/>
            <p14:sldId id="620"/>
            <p14:sldId id="618"/>
            <p14:sldId id="625"/>
            <p14:sldId id="605"/>
            <p14:sldId id="628"/>
            <p14:sldId id="607"/>
            <p14:sldId id="629"/>
            <p14:sldId id="614"/>
            <p14:sldId id="626"/>
            <p14:sldId id="609"/>
            <p14:sldId id="610"/>
            <p14:sldId id="611"/>
            <p14:sldId id="627"/>
            <p14:sldId id="598"/>
            <p14:sldId id="599"/>
            <p14:sldId id="600"/>
            <p14:sldId id="646"/>
            <p14:sldId id="647"/>
            <p14:sldId id="5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CCCC"/>
    <a:srgbClr val="FF9933"/>
    <a:srgbClr val="FF6600"/>
    <a:srgbClr val="003399"/>
    <a:srgbClr val="FF0000"/>
    <a:srgbClr val="CC330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5523" autoAdjust="0"/>
  </p:normalViewPr>
  <p:slideViewPr>
    <p:cSldViewPr>
      <p:cViewPr varScale="1">
        <p:scale>
          <a:sx n="65" d="100"/>
          <a:sy n="65" d="100"/>
        </p:scale>
        <p:origin x="1416" y="78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30-08-2022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r>
              <a:rPr lang="es-ES" altLang="es-CL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>
              <a:ea typeface="ＭＳ Ｐゴシック" pitchFamily="34" charset="-128"/>
            </a:endParaRPr>
          </a:p>
          <a:p>
            <a:r>
              <a:rPr lang="es-ES" altLang="es-CL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pPr lvl="1"/>
            <a:r>
              <a:rPr lang="es-ES" altLang="es-CL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pPr lvl="1"/>
            <a:r>
              <a:rPr lang="es-ES" altLang="es-CL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3</a:t>
            </a:fld>
            <a:endParaRPr lang="es-ES" altLang="es-CL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091129"/>
      </p:ext>
    </p:extLst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02C8B-891A-4776-8D80-C3182E846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5097-43F6-43CB-9903-DF8254BB3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68C7-9049-4289-9E51-AB49F0DD4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DF9B-5BD5-42D4-9768-B69C53CDCB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BE1DC-448B-4ED5-86AC-4C9F076922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B5E0-5EBE-4062-8947-E37666E6AF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795D-D625-42B0-A3BE-692DDAE58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04A0-0069-49E0-9940-483E73DA0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12D6-B6C7-4315-9BDC-1E7F5B0BE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13065-C0E7-4EF4-B1B3-0FFC17B3A4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47FCE-80D1-49FB-B81B-FC305D0E46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4296C-4716-480E-B864-7D2DEC2D92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EDA50-E1DF-4CED-A339-146BD1E641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D250-1DB6-447E-8312-527AEE0F5B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166CE-FDE6-48CB-8A69-19106DE11B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3B530-9649-4FC3-B06A-A4B500DAC7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6333C-D2BD-47F3-8B7E-64E0C7BA58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57906-9BFD-44DC-934F-D3392E4F0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527EA-EF1B-4E46-8437-A15CC9AF7C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6C846-3CC7-4048-AEF4-05E2578812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52FDD-29A5-464C-AADF-F23A609E5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AAD91-B91E-4C70-9295-7CF2008505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A607C-DAED-402C-82A5-776A0E115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63000-BE9C-4B35-85EA-A24C5DDAAF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8A74-0A1C-4981-8E95-B1DBF300A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2F25-D27D-48E4-A700-76B33384E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4E7-1B8E-48E5-82FB-E6B0857DB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23AEC-8359-4926-A4A6-9FB9E58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BB35A-4BB3-4F21-B2FA-69849CC341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70A1-0780-4F21-A804-4D7E17474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30137-1756-4E74-8964-F2B6A3FF8C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93C42-A304-4FDD-827B-8427731593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4932-2C23-4054-B9FA-D95774793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890A-3A49-4AAC-95B0-A9495312F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C49CA-3AE0-44A2-832F-8DA1F4F88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A31-BA45-486A-84F5-48347259D8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transition spd="slow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  <p:sldLayoutId id="2147493947" r:id="rId12"/>
  </p:sldLayoutIdLst>
  <p:transition spd="slow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F5D363FD-8184-40CD-9686-CAAB5C834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90" r:id="rId1"/>
    <p:sldLayoutId id="2147493891" r:id="rId2"/>
    <p:sldLayoutId id="2147493892" r:id="rId3"/>
    <p:sldLayoutId id="2147493893" r:id="rId4"/>
    <p:sldLayoutId id="2147493894" r:id="rId5"/>
    <p:sldLayoutId id="2147493895" r:id="rId6"/>
    <p:sldLayoutId id="2147493896" r:id="rId7"/>
    <p:sldLayoutId id="2147493897" r:id="rId8"/>
    <p:sldLayoutId id="2147493898" r:id="rId9"/>
    <p:sldLayoutId id="2147493899" r:id="rId10"/>
    <p:sldLayoutId id="2147493900" r:id="rId11"/>
  </p:sldLayoutIdLst>
  <p:transition spd="slow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5FF48BA-C3C1-4FD2-AFED-316DE35BF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42" r:id="rId1"/>
    <p:sldLayoutId id="2147493843" r:id="rId2"/>
    <p:sldLayoutId id="2147493844" r:id="rId3"/>
    <p:sldLayoutId id="2147493845" r:id="rId4"/>
    <p:sldLayoutId id="2147493846" r:id="rId5"/>
    <p:sldLayoutId id="2147493847" r:id="rId6"/>
    <p:sldLayoutId id="2147493848" r:id="rId7"/>
    <p:sldLayoutId id="2147493849" r:id="rId8"/>
    <p:sldLayoutId id="2147493850" r:id="rId9"/>
    <p:sldLayoutId id="2147493851" r:id="rId10"/>
    <p:sldLayoutId id="2147493852" r:id="rId11"/>
    <p:sldLayoutId id="2147493853" r:id="rId12"/>
    <p:sldLayoutId id="2147493854" r:id="rId13"/>
  </p:sldLayoutIdLst>
  <p:transition spd="slow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FFC8ACF-5D17-4117-A419-268FE64DF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35" r:id="rId1"/>
    <p:sldLayoutId id="2147493936" r:id="rId2"/>
    <p:sldLayoutId id="2147493937" r:id="rId3"/>
    <p:sldLayoutId id="2147493938" r:id="rId4"/>
    <p:sldLayoutId id="2147493939" r:id="rId5"/>
    <p:sldLayoutId id="2147493940" r:id="rId6"/>
    <p:sldLayoutId id="2147493941" r:id="rId7"/>
    <p:sldLayoutId id="2147493942" r:id="rId8"/>
    <p:sldLayoutId id="2147493943" r:id="rId9"/>
    <p:sldLayoutId id="2147493944" r:id="rId10"/>
    <p:sldLayoutId id="2147493945" r:id="rId11"/>
    <p:sldLayoutId id="2147493946" r:id="rId12"/>
  </p:sldLayoutIdLst>
  <p:transition spd="slow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07192" y="2890390"/>
            <a:ext cx="792961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REVISTA DE INSPECCIÓN EDUCACIONAL</a:t>
            </a:r>
          </a:p>
        </p:txBody>
      </p:sp>
      <p:pic>
        <p:nvPicPr>
          <p:cNvPr id="107523" name="2 Imagen"/>
          <p:cNvPicPr>
            <a:picLocks noChangeAspect="1"/>
          </p:cNvPicPr>
          <p:nvPr/>
        </p:nvPicPr>
        <p:blipFill rotWithShape="1">
          <a:blip r:embed="rId2" cstate="print"/>
          <a:srcRect l="3428" t="7318" r="10913" b="8823"/>
          <a:stretch/>
        </p:blipFill>
        <p:spPr bwMode="auto">
          <a:xfrm>
            <a:off x="3779909" y="1199087"/>
            <a:ext cx="158417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8">
            <a:extLst>
              <a:ext uri="{FF2B5EF4-FFF2-40B4-BE49-F238E27FC236}">
                <a16:creationId xmlns:a16="http://schemas.microsoft.com/office/drawing/2014/main" id="{D5F3D3C0-F440-8FA2-A30C-6AE225A13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61583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s-CL" altLang="es-CL" sz="1400" b="1" dirty="0">
                <a:solidFill>
                  <a:srgbClr val="FFCC00"/>
                </a:solidFill>
              </a:rPr>
              <a:t>lunes, 29 de agosto de 2022</a:t>
            </a: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2"/>
          <p:cNvSpPr>
            <a:spLocks noChangeArrowheads="1"/>
          </p:cNvSpPr>
          <p:nvPr/>
        </p:nvSpPr>
        <p:spPr bwMode="auto">
          <a:xfrm>
            <a:off x="468313" y="2447925"/>
            <a:ext cx="7532711" cy="33813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8" name="Rectangle 2"/>
          <p:cNvSpPr>
            <a:spLocks noChangeArrowheads="1"/>
          </p:cNvSpPr>
          <p:nvPr/>
        </p:nvSpPr>
        <p:spPr bwMode="auto">
          <a:xfrm>
            <a:off x="468313" y="2895601"/>
            <a:ext cx="7532711" cy="319086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9" name="Rectangle 2"/>
          <p:cNvSpPr>
            <a:spLocks noChangeArrowheads="1"/>
          </p:cNvSpPr>
          <p:nvPr/>
        </p:nvSpPr>
        <p:spPr bwMode="auto">
          <a:xfrm>
            <a:off x="468313" y="3357563"/>
            <a:ext cx="7532711" cy="357189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0" name="Rectangle 2"/>
          <p:cNvSpPr>
            <a:spLocks noChangeArrowheads="1"/>
          </p:cNvSpPr>
          <p:nvPr/>
        </p:nvSpPr>
        <p:spPr bwMode="auto">
          <a:xfrm>
            <a:off x="468313" y="3816351"/>
            <a:ext cx="7532711" cy="32703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1" name="Rectangle 2"/>
          <p:cNvSpPr>
            <a:spLocks noChangeArrowheads="1"/>
          </p:cNvSpPr>
          <p:nvPr/>
        </p:nvSpPr>
        <p:spPr bwMode="auto">
          <a:xfrm>
            <a:off x="468313" y="4292601"/>
            <a:ext cx="7532711" cy="350845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2" name="Rectangle 2"/>
          <p:cNvSpPr>
            <a:spLocks noChangeArrowheads="1"/>
          </p:cNvSpPr>
          <p:nvPr/>
        </p:nvSpPr>
        <p:spPr bwMode="auto">
          <a:xfrm>
            <a:off x="468313" y="4752975"/>
            <a:ext cx="7532711" cy="40481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US" altLang="es-CL" sz="1800" dirty="0">
                <a:solidFill>
                  <a:srgbClr val="000000"/>
                </a:solidFill>
                <a:ea typeface="ＭＳ Ｐゴシック" pitchFamily="34" charset="-128"/>
              </a:rPr>
              <a:t>66</a:t>
            </a:r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57224" y="2357430"/>
            <a:ext cx="7715304" cy="28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>
                <a:solidFill>
                  <a:srgbClr val="FFFFFF"/>
                </a:solidFill>
                <a:ea typeface="ＭＳ Ｐゴシック" pitchFamily="34" charset="-128"/>
              </a:rPr>
              <a:t>PLAN EDUCACIONAL OF. MARINA.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>
                <a:solidFill>
                  <a:srgbClr val="FFFFFF"/>
                </a:solidFill>
                <a:ea typeface="ＭＳ Ｐゴシック" pitchFamily="34" charset="-128"/>
              </a:rPr>
              <a:t>ESTRUCTURA 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>
                <a:solidFill>
                  <a:srgbClr val="FFFFFF"/>
                </a:solidFill>
                <a:ea typeface="ＭＳ Ｐゴシック" pitchFamily="34" charset="-128"/>
              </a:rPr>
              <a:t>ORGÁNICA ACT. ACADÉMICAS – ACT. FÍSICAS. 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>
                <a:solidFill>
                  <a:srgbClr val="FFFFFF"/>
                </a:solidFill>
                <a:ea typeface="ＭＳ Ｐゴシック" pitchFamily="34" charset="-128"/>
              </a:rPr>
              <a:t>OBJETIVOS DEL DEPARTAMENTO.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>
                <a:solidFill>
                  <a:srgbClr val="FFFFFF"/>
                </a:solidFill>
                <a:ea typeface="ＭＳ Ｐゴシック" pitchFamily="34" charset="-128"/>
              </a:rPr>
              <a:t>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>
                <a:solidFill>
                  <a:srgbClr val="FFFFFF"/>
                </a:solidFill>
                <a:ea typeface="ＭＳ Ｐゴシック" pitchFamily="34" charset="-128"/>
              </a:rPr>
              <a:t>VARIOS.</a:t>
            </a:r>
          </a:p>
        </p:txBody>
      </p:sp>
      <p:sp>
        <p:nvSpPr>
          <p:cNvPr id="2" name="Text Box 18">
            <a:extLst>
              <a:ext uri="{FF2B5EF4-FFF2-40B4-BE49-F238E27FC236}">
                <a16:creationId xmlns:a16="http://schemas.microsoft.com/office/drawing/2014/main" id="{F6551E3D-A212-B306-A420-0D424579E1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0819" y="531816"/>
            <a:ext cx="62023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TEMARIO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E7B10D76-6F61-1E70-096E-54FC80C66638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467B7F22-BB24-289A-3C93-B8A4F54FF7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6" name="Picture 6" descr="Armada de Chile | Astilleros ASMAR">
                <a:extLst>
                  <a:ext uri="{FF2B5EF4-FFF2-40B4-BE49-F238E27FC236}">
                    <a16:creationId xmlns:a16="http://schemas.microsoft.com/office/drawing/2014/main" id="{27E91981-686E-1D06-5699-94AC6D6749D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ctángulo redondeado 6">
                <a:extLst>
                  <a:ext uri="{FF2B5EF4-FFF2-40B4-BE49-F238E27FC236}">
                    <a16:creationId xmlns:a16="http://schemas.microsoft.com/office/drawing/2014/main" id="{FF355DBB-1ECF-0D3E-538F-D496C3E78BAA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5" name="Picture 2" descr="Regata">
              <a:extLst>
                <a:ext uri="{FF2B5EF4-FFF2-40B4-BE49-F238E27FC236}">
                  <a16:creationId xmlns:a16="http://schemas.microsoft.com/office/drawing/2014/main" id="{794ED4EB-616A-6A18-08A0-4C55FF32C3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14 Marcador de número de diapositiva">
            <a:extLst>
              <a:ext uri="{FF2B5EF4-FFF2-40B4-BE49-F238E27FC236}">
                <a16:creationId xmlns:a16="http://schemas.microsoft.com/office/drawing/2014/main" id="{C18EB0A9-FCC0-648A-632E-9E3BB058B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1384300" y="0"/>
            <a:ext cx="62023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PLAN EDUCACIONAL</a:t>
            </a:r>
          </a:p>
          <a:p>
            <a:pPr marL="9525" indent="-9525"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110595" name="AutoShape 3"/>
          <p:cNvSpPr>
            <a:spLocks noChangeArrowheads="1"/>
          </p:cNvSpPr>
          <p:nvPr/>
        </p:nvSpPr>
        <p:spPr bwMode="auto">
          <a:xfrm>
            <a:off x="3219450" y="5048250"/>
            <a:ext cx="1200150" cy="900113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6" name="AutoShape 4"/>
          <p:cNvSpPr>
            <a:spLocks noChangeArrowheads="1"/>
          </p:cNvSpPr>
          <p:nvPr/>
        </p:nvSpPr>
        <p:spPr bwMode="auto">
          <a:xfrm>
            <a:off x="1628775" y="5332413"/>
            <a:ext cx="1358900" cy="831850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7" name="AutoShape 5"/>
          <p:cNvSpPr>
            <a:spLocks noChangeArrowheads="1"/>
          </p:cNvSpPr>
          <p:nvPr/>
        </p:nvSpPr>
        <p:spPr bwMode="auto">
          <a:xfrm>
            <a:off x="539750" y="5048250"/>
            <a:ext cx="1008063" cy="757238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1000">
              <a:solidFill>
                <a:srgbClr val="000000"/>
              </a:solidFill>
            </a:endParaRPr>
          </a:p>
        </p:txBody>
      </p:sp>
      <p:sp>
        <p:nvSpPr>
          <p:cNvPr id="110598" name="Line 6"/>
          <p:cNvSpPr>
            <a:spLocks noChangeShapeType="1"/>
          </p:cNvSpPr>
          <p:nvPr/>
        </p:nvSpPr>
        <p:spPr bwMode="auto">
          <a:xfrm flipV="1">
            <a:off x="1228725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599" name="Line 7"/>
          <p:cNvSpPr>
            <a:spLocks noChangeShapeType="1"/>
          </p:cNvSpPr>
          <p:nvPr/>
        </p:nvSpPr>
        <p:spPr bwMode="auto">
          <a:xfrm flipH="1" flipV="1">
            <a:off x="2028825" y="4984750"/>
            <a:ext cx="1588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00" name="Line 8"/>
          <p:cNvSpPr>
            <a:spLocks noChangeShapeType="1"/>
          </p:cNvSpPr>
          <p:nvPr/>
        </p:nvSpPr>
        <p:spPr bwMode="auto">
          <a:xfrm flipH="1" flipV="1">
            <a:off x="3586163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53" name="Text Box 9"/>
          <p:cNvSpPr txBox="1">
            <a:spLocks noChangeArrowheads="1"/>
          </p:cNvSpPr>
          <p:nvPr/>
        </p:nvSpPr>
        <p:spPr bwMode="auto">
          <a:xfrm>
            <a:off x="1384300" y="2092325"/>
            <a:ext cx="6556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CC00"/>
                </a:solidFill>
              </a:rPr>
              <a:t>4 AÑOS</a:t>
            </a:r>
          </a:p>
        </p:txBody>
      </p:sp>
      <p:sp>
        <p:nvSpPr>
          <p:cNvPr id="185354" name="Text Box 10"/>
          <p:cNvSpPr txBox="1">
            <a:spLocks noChangeArrowheads="1"/>
          </p:cNvSpPr>
          <p:nvPr/>
        </p:nvSpPr>
        <p:spPr bwMode="auto">
          <a:xfrm>
            <a:off x="828675" y="1611313"/>
            <a:ext cx="1697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ESCUELA NAVAL</a:t>
            </a:r>
          </a:p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“ARTURO PRAT”</a:t>
            </a:r>
          </a:p>
        </p:txBody>
      </p:sp>
      <p:sp>
        <p:nvSpPr>
          <p:cNvPr id="110603" name="AutoShape 11"/>
          <p:cNvSpPr>
            <a:spLocks noChangeArrowheads="1"/>
          </p:cNvSpPr>
          <p:nvPr/>
        </p:nvSpPr>
        <p:spPr bwMode="auto">
          <a:xfrm>
            <a:off x="107950" y="2514600"/>
            <a:ext cx="1041400" cy="2185988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 dirty="0">
              <a:solidFill>
                <a:srgbClr val="000000"/>
              </a:solidFill>
            </a:endParaRPr>
          </a:p>
          <a:p>
            <a:r>
              <a:rPr lang="es-ES" altLang="es-CL" sz="1000" dirty="0">
                <a:solidFill>
                  <a:srgbClr val="FFFFFF"/>
                </a:solidFill>
              </a:rPr>
              <a:t>PLAN COMÚN </a:t>
            </a:r>
            <a:br>
              <a:rPr lang="es-ES" altLang="es-CL" sz="1000" dirty="0">
                <a:solidFill>
                  <a:srgbClr val="FFFFFF"/>
                </a:solidFill>
              </a:rPr>
            </a:br>
            <a:endParaRPr lang="es-ES" altLang="es-CL" sz="1000" dirty="0">
              <a:solidFill>
                <a:srgbClr val="FFFFFF"/>
              </a:solidFill>
            </a:endParaRPr>
          </a:p>
          <a:p>
            <a:r>
              <a:rPr lang="es-ES" altLang="es-CL" sz="1000" dirty="0">
                <a:solidFill>
                  <a:srgbClr val="FFFFFF"/>
                </a:solidFill>
              </a:rPr>
              <a:t>CURSO DE </a:t>
            </a:r>
            <a:br>
              <a:rPr lang="es-ES" altLang="es-CL" sz="1000" dirty="0">
                <a:solidFill>
                  <a:srgbClr val="FFFFFF"/>
                </a:solidFill>
              </a:rPr>
            </a:br>
            <a:r>
              <a:rPr lang="es-ES" altLang="es-CL" sz="1000" dirty="0">
                <a:solidFill>
                  <a:srgbClr val="FFFFFF"/>
                </a:solidFill>
              </a:rPr>
              <a:t>1° AÑO</a:t>
            </a:r>
          </a:p>
          <a:p>
            <a:endParaRPr lang="es-ES" altLang="es-CL" sz="1000" dirty="0">
              <a:solidFill>
                <a:srgbClr val="FFFFFF"/>
              </a:solidFill>
            </a:endParaRPr>
          </a:p>
        </p:txBody>
      </p:sp>
      <p:sp>
        <p:nvSpPr>
          <p:cNvPr id="110604" name="AutoShape 12"/>
          <p:cNvSpPr>
            <a:spLocks noChangeArrowheads="1"/>
          </p:cNvSpPr>
          <p:nvPr/>
        </p:nvSpPr>
        <p:spPr bwMode="auto">
          <a:xfrm>
            <a:off x="1331913" y="2492375"/>
            <a:ext cx="1966912" cy="2354263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05" name="Text Box 13"/>
          <p:cNvSpPr txBox="1">
            <a:spLocks noChangeArrowheads="1"/>
          </p:cNvSpPr>
          <p:nvPr/>
        </p:nvSpPr>
        <p:spPr bwMode="auto">
          <a:xfrm>
            <a:off x="1363663" y="2997200"/>
            <a:ext cx="183991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400" b="1" dirty="0">
                <a:solidFill>
                  <a:srgbClr val="FFFFFF"/>
                </a:solidFill>
              </a:rPr>
              <a:t>CADETES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EJECUTIVOS E </a:t>
            </a:r>
            <a:br>
              <a:rPr lang="es-ES" altLang="es-CL" sz="1200" dirty="0">
                <a:solidFill>
                  <a:srgbClr val="FFFFFF"/>
                </a:solidFill>
              </a:rPr>
            </a:br>
            <a:r>
              <a:rPr lang="es-ES" altLang="es-CL" sz="1200" dirty="0">
                <a:solidFill>
                  <a:srgbClr val="FFFFFF"/>
                </a:solidFill>
              </a:rPr>
              <a:t>ING. NAVALES</a:t>
            </a:r>
            <a:br>
              <a:rPr lang="es-ES" altLang="es-CL" sz="1200" dirty="0">
                <a:solidFill>
                  <a:srgbClr val="FFFFFF"/>
                </a:solidFill>
              </a:rPr>
            </a:br>
            <a:endParaRPr lang="es-ES" altLang="es-CL" sz="1200" dirty="0">
              <a:solidFill>
                <a:srgbClr val="FFFFFF"/>
              </a:solidFill>
            </a:endParaRPr>
          </a:p>
          <a:p>
            <a:r>
              <a:rPr lang="es-ES" altLang="es-CL" sz="1200" dirty="0">
                <a:solidFill>
                  <a:srgbClr val="FFFFFF"/>
                </a:solidFill>
              </a:rPr>
              <a:t>INFANTES DE MARINA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ABASTECIMIENTO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LITORAL</a:t>
            </a: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539750" y="5137150"/>
            <a:ext cx="10096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>
                <a:solidFill>
                  <a:srgbClr val="000000"/>
                </a:solidFill>
              </a:rPr>
              <a:t>ELECCION</a:t>
            </a:r>
          </a:p>
          <a:p>
            <a:r>
              <a:rPr lang="es-ES" altLang="es-CL" sz="1000" b="1" dirty="0">
                <a:solidFill>
                  <a:srgbClr val="000000"/>
                </a:solidFill>
              </a:rPr>
              <a:t> DE</a:t>
            </a:r>
          </a:p>
          <a:p>
            <a:r>
              <a:rPr lang="es-ES" altLang="es-CL" sz="1000" b="1" dirty="0">
                <a:solidFill>
                  <a:srgbClr val="000000"/>
                </a:solidFill>
              </a:rPr>
              <a:t> ESCALAFÓN</a:t>
            </a:r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auto">
          <a:xfrm>
            <a:off x="1619250" y="5373688"/>
            <a:ext cx="1366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200" b="1">
                <a:solidFill>
                  <a:srgbClr val="000000"/>
                </a:solidFill>
              </a:rPr>
              <a:t>FINALIZANDO 2° AÑO OBTIENEN BACHILLER</a:t>
            </a:r>
          </a:p>
          <a:p>
            <a:endParaRPr lang="es-ES" altLang="es-CL" sz="1200" b="1">
              <a:solidFill>
                <a:srgbClr val="000000"/>
              </a:solidFill>
            </a:endParaRPr>
          </a:p>
        </p:txBody>
      </p:sp>
      <p:sp>
        <p:nvSpPr>
          <p:cNvPr id="110608" name="Text Box 16"/>
          <p:cNvSpPr txBox="1">
            <a:spLocks noChangeArrowheads="1"/>
          </p:cNvSpPr>
          <p:nvPr/>
        </p:nvSpPr>
        <p:spPr bwMode="auto">
          <a:xfrm>
            <a:off x="3132138" y="5167313"/>
            <a:ext cx="1368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>
                <a:solidFill>
                  <a:srgbClr val="000000"/>
                </a:solidFill>
              </a:rPr>
              <a:t>LICENCIATURA / TITULO OF.MARINA</a:t>
            </a:r>
          </a:p>
          <a:p>
            <a:endParaRPr lang="es-ES" altLang="es-CL" sz="1000" b="1" dirty="0">
              <a:solidFill>
                <a:srgbClr val="000000"/>
              </a:solidFill>
            </a:endParaRPr>
          </a:p>
        </p:txBody>
      </p:sp>
      <p:sp>
        <p:nvSpPr>
          <p:cNvPr id="110609" name="Line 17"/>
          <p:cNvSpPr>
            <a:spLocks noChangeShapeType="1"/>
          </p:cNvSpPr>
          <p:nvPr/>
        </p:nvSpPr>
        <p:spPr bwMode="auto">
          <a:xfrm>
            <a:off x="188913" y="2332038"/>
            <a:ext cx="288131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10" name="AutoShape 19"/>
          <p:cNvSpPr>
            <a:spLocks noChangeArrowheads="1"/>
          </p:cNvSpPr>
          <p:nvPr/>
        </p:nvSpPr>
        <p:spPr bwMode="auto">
          <a:xfrm>
            <a:off x="6757988" y="4640263"/>
            <a:ext cx="895350" cy="471487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1" name="AutoShape 20"/>
          <p:cNvSpPr>
            <a:spLocks noChangeArrowheads="1"/>
          </p:cNvSpPr>
          <p:nvPr/>
        </p:nvSpPr>
        <p:spPr bwMode="auto">
          <a:xfrm>
            <a:off x="8188325" y="2751138"/>
            <a:ext cx="776288" cy="1630362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2" name="AutoShape 21"/>
          <p:cNvSpPr>
            <a:spLocks noChangeArrowheads="1"/>
          </p:cNvSpPr>
          <p:nvPr/>
        </p:nvSpPr>
        <p:spPr bwMode="auto">
          <a:xfrm>
            <a:off x="7292975" y="2751138"/>
            <a:ext cx="776288" cy="1630362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3" name="AutoShape 22"/>
          <p:cNvSpPr>
            <a:spLocks noChangeArrowheads="1"/>
          </p:cNvSpPr>
          <p:nvPr/>
        </p:nvSpPr>
        <p:spPr bwMode="auto">
          <a:xfrm>
            <a:off x="6696075" y="3963988"/>
            <a:ext cx="358775" cy="404812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4" name="AutoShape 23"/>
          <p:cNvSpPr>
            <a:spLocks noChangeArrowheads="1"/>
          </p:cNvSpPr>
          <p:nvPr/>
        </p:nvSpPr>
        <p:spPr bwMode="auto">
          <a:xfrm>
            <a:off x="5940425" y="3289300"/>
            <a:ext cx="696913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5" name="AutoShape 24"/>
          <p:cNvSpPr>
            <a:spLocks noChangeArrowheads="1"/>
          </p:cNvSpPr>
          <p:nvPr/>
        </p:nvSpPr>
        <p:spPr bwMode="auto">
          <a:xfrm>
            <a:off x="6696075" y="3289300"/>
            <a:ext cx="358775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6" name="AutoShape 25"/>
          <p:cNvSpPr>
            <a:spLocks noChangeArrowheads="1"/>
          </p:cNvSpPr>
          <p:nvPr/>
        </p:nvSpPr>
        <p:spPr bwMode="auto">
          <a:xfrm>
            <a:off x="5940425" y="3965575"/>
            <a:ext cx="696913" cy="403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7" name="AutoShape 26"/>
          <p:cNvSpPr>
            <a:spLocks noChangeArrowheads="1"/>
          </p:cNvSpPr>
          <p:nvPr/>
        </p:nvSpPr>
        <p:spPr bwMode="auto">
          <a:xfrm>
            <a:off x="3708400" y="2708275"/>
            <a:ext cx="954088" cy="1846263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8" name="Text Box 27"/>
          <p:cNvSpPr txBox="1">
            <a:spLocks noChangeArrowheads="1"/>
          </p:cNvSpPr>
          <p:nvPr/>
        </p:nvSpPr>
        <p:spPr bwMode="auto">
          <a:xfrm rot="10800000">
            <a:off x="6011863" y="3357563"/>
            <a:ext cx="5635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pPr algn="l"/>
            <a:r>
              <a:rPr lang="es-ES" altLang="es-CL" sz="600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10619" name="Text Box 28"/>
          <p:cNvSpPr txBox="1">
            <a:spLocks noChangeArrowheads="1"/>
          </p:cNvSpPr>
          <p:nvPr/>
        </p:nvSpPr>
        <p:spPr bwMode="auto">
          <a:xfrm>
            <a:off x="6684963" y="4016375"/>
            <a:ext cx="392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IM.   AB.  LT.</a:t>
            </a:r>
          </a:p>
        </p:txBody>
      </p:sp>
      <p:sp>
        <p:nvSpPr>
          <p:cNvPr id="110620" name="Line 29"/>
          <p:cNvSpPr>
            <a:spLocks noChangeShapeType="1"/>
          </p:cNvSpPr>
          <p:nvPr/>
        </p:nvSpPr>
        <p:spPr bwMode="auto">
          <a:xfrm flipV="1">
            <a:off x="7173913" y="2751138"/>
            <a:ext cx="0" cy="18891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73" name="Text Box 30"/>
          <p:cNvSpPr txBox="1">
            <a:spLocks noChangeArrowheads="1"/>
          </p:cNvSpPr>
          <p:nvPr/>
        </p:nvSpPr>
        <p:spPr bwMode="auto">
          <a:xfrm>
            <a:off x="4787900" y="2276475"/>
            <a:ext cx="5683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</a:t>
            </a:r>
          </a:p>
        </p:txBody>
      </p:sp>
      <p:sp>
        <p:nvSpPr>
          <p:cNvPr id="185374" name="Text Box 31"/>
          <p:cNvSpPr txBox="1">
            <a:spLocks noChangeArrowheads="1"/>
          </p:cNvSpPr>
          <p:nvPr/>
        </p:nvSpPr>
        <p:spPr bwMode="auto">
          <a:xfrm>
            <a:off x="5940425" y="2276475"/>
            <a:ext cx="647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AÑOS</a:t>
            </a:r>
          </a:p>
        </p:txBody>
      </p:sp>
      <p:sp>
        <p:nvSpPr>
          <p:cNvPr id="185375" name="Text Box 34"/>
          <p:cNvSpPr txBox="1">
            <a:spLocks noChangeArrowheads="1"/>
          </p:cNvSpPr>
          <p:nvPr/>
        </p:nvSpPr>
        <p:spPr bwMode="auto">
          <a:xfrm>
            <a:off x="4764088" y="1700213"/>
            <a:ext cx="1109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PRÁCTICA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4" name="Text Box 36"/>
          <p:cNvSpPr txBox="1">
            <a:spLocks noChangeArrowheads="1"/>
          </p:cNvSpPr>
          <p:nvPr/>
        </p:nvSpPr>
        <p:spPr bwMode="auto">
          <a:xfrm rot="10800000">
            <a:off x="6667500" y="3289300"/>
            <a:ext cx="1793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r>
              <a:rPr lang="es-ES" altLang="es-CL" sz="600">
                <a:solidFill>
                  <a:srgbClr val="FFFFFF"/>
                </a:solidFill>
              </a:rPr>
              <a:t>INGENIEROS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EN SISTEMAS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  <a:p>
            <a:pPr algn="l"/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25" name="Text Box 37"/>
          <p:cNvSpPr txBox="1">
            <a:spLocks noChangeArrowheads="1"/>
          </p:cNvSpPr>
          <p:nvPr/>
        </p:nvSpPr>
        <p:spPr bwMode="auto">
          <a:xfrm>
            <a:off x="3779838" y="3357563"/>
            <a:ext cx="94932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800">
                <a:solidFill>
                  <a:srgbClr val="FFFFFF"/>
                </a:solidFill>
              </a:rPr>
              <a:t>FORMACIÓN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 PROFESIONAL 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APLICADA</a:t>
            </a:r>
          </a:p>
        </p:txBody>
      </p:sp>
      <p:sp>
        <p:nvSpPr>
          <p:cNvPr id="110626" name="Text Box 40"/>
          <p:cNvSpPr txBox="1">
            <a:spLocks noChangeArrowheads="1"/>
          </p:cNvSpPr>
          <p:nvPr/>
        </p:nvSpPr>
        <p:spPr bwMode="auto">
          <a:xfrm>
            <a:off x="5921375" y="3965575"/>
            <a:ext cx="655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500">
                <a:solidFill>
                  <a:srgbClr val="FFFFFF"/>
                </a:solidFill>
              </a:rPr>
              <a:t>EMBARCO Y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SERVICIO AREA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7" name="AutoShape 41"/>
          <p:cNvSpPr>
            <a:spLocks noChangeArrowheads="1"/>
          </p:cNvSpPr>
          <p:nvPr/>
        </p:nvSpPr>
        <p:spPr bwMode="auto">
          <a:xfrm>
            <a:off x="5940425" y="2751138"/>
            <a:ext cx="1114425" cy="471487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28" name="Text Box 42"/>
          <p:cNvSpPr txBox="1">
            <a:spLocks noChangeArrowheads="1"/>
          </p:cNvSpPr>
          <p:nvPr/>
        </p:nvSpPr>
        <p:spPr bwMode="auto">
          <a:xfrm>
            <a:off x="6156325" y="2852738"/>
            <a:ext cx="661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INGENIEROS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</p:txBody>
      </p:sp>
      <p:sp>
        <p:nvSpPr>
          <p:cNvPr id="110629" name="Text Box 43"/>
          <p:cNvSpPr txBox="1">
            <a:spLocks noChangeArrowheads="1"/>
          </p:cNvSpPr>
          <p:nvPr/>
        </p:nvSpPr>
        <p:spPr bwMode="auto">
          <a:xfrm>
            <a:off x="7308850" y="3355975"/>
            <a:ext cx="7921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EMBARCO Y SERVICIO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AREA PROFESIONAL</a:t>
            </a:r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0" name="Text Box 44"/>
          <p:cNvSpPr txBox="1">
            <a:spLocks noChangeArrowheads="1"/>
          </p:cNvSpPr>
          <p:nvPr/>
        </p:nvSpPr>
        <p:spPr bwMode="auto">
          <a:xfrm>
            <a:off x="8221663" y="3436938"/>
            <a:ext cx="746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POST-GRADOS</a:t>
            </a:r>
          </a:p>
        </p:txBody>
      </p:sp>
      <p:sp>
        <p:nvSpPr>
          <p:cNvPr id="110631" name="Text Box 45"/>
          <p:cNvSpPr txBox="1">
            <a:spLocks noChangeArrowheads="1"/>
          </p:cNvSpPr>
          <p:nvPr/>
        </p:nvSpPr>
        <p:spPr bwMode="auto">
          <a:xfrm>
            <a:off x="6823075" y="4652963"/>
            <a:ext cx="8080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000000"/>
                </a:solidFill>
              </a:rPr>
              <a:t>CURSO DE </a:t>
            </a:r>
            <a:br>
              <a:rPr lang="es-ES" altLang="es-CL" sz="600">
                <a:solidFill>
                  <a:srgbClr val="000000"/>
                </a:solidFill>
              </a:rPr>
            </a:br>
            <a:r>
              <a:rPr lang="es-ES" altLang="es-CL" sz="600">
                <a:solidFill>
                  <a:srgbClr val="000000"/>
                </a:solidFill>
              </a:rPr>
              <a:t>ESPECIALIDAD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OBTIENE TITULO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PROFESIONAL</a:t>
            </a:r>
          </a:p>
          <a:p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2" name="Line 47"/>
          <p:cNvSpPr>
            <a:spLocks noChangeShapeType="1"/>
          </p:cNvSpPr>
          <p:nvPr/>
        </p:nvSpPr>
        <p:spPr bwMode="auto">
          <a:xfrm flipV="1">
            <a:off x="5435600" y="2636838"/>
            <a:ext cx="15128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85" name="Text Box 50"/>
          <p:cNvSpPr txBox="1">
            <a:spLocks noChangeArrowheads="1"/>
          </p:cNvSpPr>
          <p:nvPr/>
        </p:nvSpPr>
        <p:spPr bwMode="auto">
          <a:xfrm>
            <a:off x="3348038" y="1700213"/>
            <a:ext cx="13192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BUQUE ESCUELA </a:t>
            </a:r>
          </a:p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“ESMERALDA”</a:t>
            </a:r>
          </a:p>
        </p:txBody>
      </p:sp>
      <p:sp>
        <p:nvSpPr>
          <p:cNvPr id="53" name="52 Flecha a la derecha con bandas"/>
          <p:cNvSpPr/>
          <p:nvPr/>
        </p:nvSpPr>
        <p:spPr>
          <a:xfrm>
            <a:off x="385763" y="6147767"/>
            <a:ext cx="8146677" cy="809625"/>
          </a:xfrm>
          <a:prstGeom prst="stripedRightArrow">
            <a:avLst/>
          </a:prstGeom>
          <a:solidFill>
            <a:schemeClr val="bg1">
              <a:lumMod val="9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/>
          </a:p>
        </p:txBody>
      </p:sp>
      <p:sp>
        <p:nvSpPr>
          <p:cNvPr id="54" name="53 CuadroTexto"/>
          <p:cNvSpPr txBox="1"/>
          <p:nvPr/>
        </p:nvSpPr>
        <p:spPr>
          <a:xfrm>
            <a:off x="1782763" y="6362700"/>
            <a:ext cx="58039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000" b="1" dirty="0">
                <a:solidFill>
                  <a:schemeClr val="bg1">
                    <a:lumMod val="50000"/>
                  </a:schemeClr>
                </a:solidFill>
              </a:rPr>
              <a:t>MATRIZ                                 ESPECIALIZACIÓN</a:t>
            </a:r>
          </a:p>
        </p:txBody>
      </p:sp>
      <p:sp>
        <p:nvSpPr>
          <p:cNvPr id="185388" name="Text Box 30"/>
          <p:cNvSpPr txBox="1">
            <a:spLocks noChangeArrowheads="1"/>
          </p:cNvSpPr>
          <p:nvPr/>
        </p:nvSpPr>
        <p:spPr bwMode="auto">
          <a:xfrm>
            <a:off x="3851275" y="2276475"/>
            <a:ext cx="5635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1 AÑO</a:t>
            </a:r>
          </a:p>
        </p:txBody>
      </p:sp>
      <p:sp>
        <p:nvSpPr>
          <p:cNvPr id="110637" name="AutoShape 38"/>
          <p:cNvSpPr>
            <a:spLocks noChangeArrowheads="1"/>
          </p:cNvSpPr>
          <p:nvPr/>
        </p:nvSpPr>
        <p:spPr bwMode="auto">
          <a:xfrm>
            <a:off x="4787900" y="2708275"/>
            <a:ext cx="863600" cy="1800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85390" name="Text Box 18"/>
          <p:cNvSpPr txBox="1">
            <a:spLocks noChangeArrowheads="1"/>
          </p:cNvSpPr>
          <p:nvPr/>
        </p:nvSpPr>
        <p:spPr bwMode="auto">
          <a:xfrm>
            <a:off x="4716463" y="3573463"/>
            <a:ext cx="9302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altLang="es-CL" sz="800" b="1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85391" name="Text Box 34"/>
          <p:cNvSpPr txBox="1">
            <a:spLocks noChangeArrowheads="1"/>
          </p:cNvSpPr>
          <p:nvPr/>
        </p:nvSpPr>
        <p:spPr bwMode="auto">
          <a:xfrm>
            <a:off x="5743575" y="1731963"/>
            <a:ext cx="17811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ACADEMIA POLITÉCNICA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NAVAL</a:t>
            </a:r>
          </a:p>
        </p:txBody>
      </p:sp>
      <p:sp>
        <p:nvSpPr>
          <p:cNvPr id="110640" name="Line 47"/>
          <p:cNvSpPr>
            <a:spLocks noChangeShapeType="1"/>
          </p:cNvSpPr>
          <p:nvPr/>
        </p:nvSpPr>
        <p:spPr bwMode="auto">
          <a:xfrm flipV="1">
            <a:off x="4643438" y="2636838"/>
            <a:ext cx="10810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41" name="Line 47"/>
          <p:cNvSpPr>
            <a:spLocks noChangeShapeType="1"/>
          </p:cNvSpPr>
          <p:nvPr/>
        </p:nvSpPr>
        <p:spPr bwMode="auto">
          <a:xfrm flipV="1">
            <a:off x="3708400" y="2636838"/>
            <a:ext cx="9350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F1D06B19-21B7-4F9A-07CA-FF2061395F28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5B92975D-4948-65B1-9C73-B47268FBEB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5" name="Picture 6" descr="Armada de Chile | Astilleros ASMAR">
                <a:extLst>
                  <a:ext uri="{FF2B5EF4-FFF2-40B4-BE49-F238E27FC236}">
                    <a16:creationId xmlns:a16="http://schemas.microsoft.com/office/drawing/2014/main" id="{3A30837A-6F0F-D19F-AD95-B52729A9CF4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" name="Rectángulo redondeado 5">
                <a:extLst>
                  <a:ext uri="{FF2B5EF4-FFF2-40B4-BE49-F238E27FC236}">
                    <a16:creationId xmlns:a16="http://schemas.microsoft.com/office/drawing/2014/main" id="{078194A6-FA92-C349-0075-21E0AC70C052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4" name="Picture 2" descr="Regata">
              <a:extLst>
                <a:ext uri="{FF2B5EF4-FFF2-40B4-BE49-F238E27FC236}">
                  <a16:creationId xmlns:a16="http://schemas.microsoft.com/office/drawing/2014/main" id="{D0224BD4-5885-EFB1-7AE9-50FDEE9FE5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14 Marcador de número de diapositiva">
            <a:extLst>
              <a:ext uri="{FF2B5EF4-FFF2-40B4-BE49-F238E27FC236}">
                <a16:creationId xmlns:a16="http://schemas.microsoft.com/office/drawing/2014/main" id="{53DFED1E-B2E3-9B2A-ECA5-CBCE94A8F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138720" y="0"/>
            <a:ext cx="68665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ESTRUCTURA DEL</a:t>
            </a:r>
          </a:p>
          <a:p>
            <a:pPr marL="342900" indent="-342900"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pic>
        <p:nvPicPr>
          <p:cNvPr id="6" name="5 Imagen"/>
          <p:cNvPicPr/>
          <p:nvPr/>
        </p:nvPicPr>
        <p:blipFill rotWithShape="1">
          <a:blip r:embed="rId2"/>
          <a:srcRect l="16495" t="14667" r="18381" b="36188"/>
          <a:stretch/>
        </p:blipFill>
        <p:spPr bwMode="auto">
          <a:xfrm>
            <a:off x="179512" y="1556792"/>
            <a:ext cx="8784976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7824638E-C866-3D2E-4A9F-35F1F5A4E10E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9DD637C-81C8-1469-4502-8E351E52ED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8" name="Picture 6" descr="Armada de Chile | Astilleros ASMAR">
                <a:extLst>
                  <a:ext uri="{FF2B5EF4-FFF2-40B4-BE49-F238E27FC236}">
                    <a16:creationId xmlns:a16="http://schemas.microsoft.com/office/drawing/2014/main" id="{B7C7BF0D-10D8-ADF9-C36C-41FC8C5795B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ángulo redondeado 8">
                <a:extLst>
                  <a:ext uri="{FF2B5EF4-FFF2-40B4-BE49-F238E27FC236}">
                    <a16:creationId xmlns:a16="http://schemas.microsoft.com/office/drawing/2014/main" id="{8F4A4D08-8F88-DEAD-7CBA-4085A32CE721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7" name="Picture 2" descr="Regata">
              <a:extLst>
                <a:ext uri="{FF2B5EF4-FFF2-40B4-BE49-F238E27FC236}">
                  <a16:creationId xmlns:a16="http://schemas.microsoft.com/office/drawing/2014/main" id="{C5785AE7-ED3E-723D-96C2-B1659FE219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14 Marcador de número de diapositiva">
            <a:extLst>
              <a:ext uri="{FF2B5EF4-FFF2-40B4-BE49-F238E27FC236}">
                <a16:creationId xmlns:a16="http://schemas.microsoft.com/office/drawing/2014/main" id="{248E313F-6260-65EA-22F5-4337E46CC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/>
          <a:srcRect l="24058" t="21467" r="22866" b="10182"/>
          <a:stretch/>
        </p:blipFill>
        <p:spPr bwMode="auto">
          <a:xfrm>
            <a:off x="529208" y="1268760"/>
            <a:ext cx="7931224" cy="529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2" name="Text Box 18">
            <a:extLst>
              <a:ext uri="{FF2B5EF4-FFF2-40B4-BE49-F238E27FC236}">
                <a16:creationId xmlns:a16="http://schemas.microsoft.com/office/drawing/2014/main" id="{850DF477-1E4C-DBE4-52D7-A929B5B087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403" y="116632"/>
            <a:ext cx="66452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ORGÁNICA DE ACTIVIDADES 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ACADÉMICAS Y FÍSICO DEPORTIVAS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A728E7E7-F16B-3337-A672-D2CAF78BE491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49D5CE9A-68C6-98F2-6DF6-69CD694C14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D3871A99-ACBE-4E8E-8FCD-638F6D548A5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3F2C14C4-AA0D-F6C2-B369-4FC2368F1F0D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DD9B135A-8810-9512-78F3-51D53EEFEF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4 Marcador de número de diapositiva">
            <a:extLst>
              <a:ext uri="{FF2B5EF4-FFF2-40B4-BE49-F238E27FC236}">
                <a16:creationId xmlns:a16="http://schemas.microsoft.com/office/drawing/2014/main" id="{68B6161E-714C-79E6-7FF4-71B11C159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grpSp>
        <p:nvGrpSpPr>
          <p:cNvPr id="3" name="2 Grupo"/>
          <p:cNvGrpSpPr/>
          <p:nvPr/>
        </p:nvGrpSpPr>
        <p:grpSpPr>
          <a:xfrm>
            <a:off x="611560" y="1287188"/>
            <a:ext cx="8136904" cy="5454180"/>
            <a:chOff x="323528" y="908720"/>
            <a:chExt cx="8011177" cy="3631102"/>
          </a:xfrm>
        </p:grpSpPr>
        <p:cxnSp>
          <p:nvCxnSpPr>
            <p:cNvPr id="4" name="79 Conector recto"/>
            <p:cNvCxnSpPr/>
            <p:nvPr/>
          </p:nvCxnSpPr>
          <p:spPr>
            <a:xfrm flipH="1" flipV="1">
              <a:off x="2843840" y="4437112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79 Conector recto"/>
            <p:cNvCxnSpPr/>
            <p:nvPr/>
          </p:nvCxnSpPr>
          <p:spPr>
            <a:xfrm flipH="1" flipV="1">
              <a:off x="2843840" y="422108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71 Rectángulo redondeado"/>
            <p:cNvSpPr/>
            <p:nvPr/>
          </p:nvSpPr>
          <p:spPr>
            <a:xfrm>
              <a:off x="3131840" y="43778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TAEKWONDO</a:t>
              </a:r>
            </a:p>
          </p:txBody>
        </p:sp>
        <p:sp>
          <p:nvSpPr>
            <p:cNvPr id="7" name="71 Rectángulo redondeado"/>
            <p:cNvSpPr/>
            <p:nvPr/>
          </p:nvSpPr>
          <p:spPr>
            <a:xfrm>
              <a:off x="3135355" y="415579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JUDO</a:t>
              </a:r>
            </a:p>
          </p:txBody>
        </p:sp>
        <p:sp>
          <p:nvSpPr>
            <p:cNvPr id="8" name="7 Rectángulo redondeado"/>
            <p:cNvSpPr/>
            <p:nvPr/>
          </p:nvSpPr>
          <p:spPr>
            <a:xfrm>
              <a:off x="4475989" y="908721"/>
              <a:ext cx="1440160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r>
                <a:rPr lang="es-CL" sz="800" dirty="0">
                  <a:solidFill>
                    <a:schemeClr val="tx1"/>
                  </a:solidFill>
                </a:rPr>
                <a:t>JEFE ACTIVIDADES FÍSICAS </a:t>
              </a:r>
            </a:p>
            <a:p>
              <a:pPr algn="ctr"/>
              <a:r>
                <a:rPr lang="es-CL" sz="800" dirty="0">
                  <a:solidFill>
                    <a:schemeClr val="tx1"/>
                  </a:solidFill>
                </a:rPr>
                <a:t>(CC IM GONZALEZ)</a:t>
              </a:r>
            </a:p>
          </p:txBody>
        </p:sp>
        <p:sp>
          <p:nvSpPr>
            <p:cNvPr id="9" name="8 Rectángulo redondeado"/>
            <p:cNvSpPr/>
            <p:nvPr/>
          </p:nvSpPr>
          <p:spPr>
            <a:xfrm>
              <a:off x="4572000" y="1772816"/>
              <a:ext cx="1248139" cy="27003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JEFE DE FACULTAD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 (M. GONZÁLEZ)</a:t>
              </a:r>
            </a:p>
          </p:txBody>
        </p:sp>
        <p:sp>
          <p:nvSpPr>
            <p:cNvPr id="10" name="9 Rectángulo redondeado"/>
            <p:cNvSpPr/>
            <p:nvPr/>
          </p:nvSpPr>
          <p:spPr>
            <a:xfrm>
              <a:off x="1163621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JEFE DE CÁTEDRA ACTIVIDADES BÁSICAS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(M. GUZMAN)</a:t>
              </a:r>
            </a:p>
          </p:txBody>
        </p:sp>
        <p:sp>
          <p:nvSpPr>
            <p:cNvPr id="11" name="10 Rectángulo redondeado"/>
            <p:cNvSpPr/>
            <p:nvPr/>
          </p:nvSpPr>
          <p:spPr>
            <a:xfrm>
              <a:off x="3121680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JEFE DE CÁTEDRA ACTIVIDADES GENERALES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(W. WEISS)</a:t>
              </a:r>
            </a:p>
          </p:txBody>
        </p:sp>
        <p:sp>
          <p:nvSpPr>
            <p:cNvPr id="12" name="11 Rectángulo redondeado"/>
            <p:cNvSpPr/>
            <p:nvPr/>
          </p:nvSpPr>
          <p:spPr>
            <a:xfrm>
              <a:off x="5113013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JEFE DE CÁTEDRA DEPORTES PROFESIONALES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(O. GARCÍA)</a:t>
              </a:r>
            </a:p>
          </p:txBody>
        </p:sp>
        <p:sp>
          <p:nvSpPr>
            <p:cNvPr id="13" name="12 Rectángulo redondeado"/>
            <p:cNvSpPr/>
            <p:nvPr/>
          </p:nvSpPr>
          <p:spPr>
            <a:xfrm>
              <a:off x="7110569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JEFE DE CÁTEDRA DEPORTES GENERALES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(B. PINTO)</a:t>
              </a:r>
            </a:p>
          </p:txBody>
        </p:sp>
        <p:sp>
          <p:nvSpPr>
            <p:cNvPr id="14" name="13 Rectángulo redondeado"/>
            <p:cNvSpPr/>
            <p:nvPr/>
          </p:nvSpPr>
          <p:spPr>
            <a:xfrm>
              <a:off x="1185459" y="908720"/>
              <a:ext cx="1128125" cy="34203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UNIDAD DE COORDINACIÓN DE EDUCACIÓN FÍSICA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(U C E F)</a:t>
              </a:r>
            </a:p>
          </p:txBody>
        </p:sp>
        <p:sp>
          <p:nvSpPr>
            <p:cNvPr id="15" name="14 Rectángulo redondeado"/>
            <p:cNvSpPr/>
            <p:nvPr/>
          </p:nvSpPr>
          <p:spPr>
            <a:xfrm>
              <a:off x="323528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ASESOR AREA  FORMATIVA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(D. CHAGAY)</a:t>
              </a:r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130763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ASESOR AREA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DEPORTIVA 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(A. HUERTA)</a:t>
              </a:r>
            </a:p>
          </p:txBody>
        </p:sp>
        <p:sp>
          <p:nvSpPr>
            <p:cNvPr id="17" name="16 Rectángulo redondeado"/>
            <p:cNvSpPr/>
            <p:nvPr/>
          </p:nvSpPr>
          <p:spPr>
            <a:xfrm>
              <a:off x="229314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ASESOR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ACTIVIDADES FÍSICAS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(N. AGUAD)</a:t>
              </a:r>
            </a:p>
          </p:txBody>
        </p:sp>
        <p:cxnSp>
          <p:nvCxnSpPr>
            <p:cNvPr id="18" name="17 Conector recto"/>
            <p:cNvCxnSpPr>
              <a:stCxn id="14" idx="3"/>
              <a:endCxn id="8" idx="1"/>
            </p:cNvCxnSpPr>
            <p:nvPr/>
          </p:nvCxnSpPr>
          <p:spPr>
            <a:xfrm>
              <a:off x="2313584" y="1079739"/>
              <a:ext cx="2162405" cy="98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/>
            <p:nvPr/>
          </p:nvCxnSpPr>
          <p:spPr>
            <a:xfrm>
              <a:off x="1748824" y="1250757"/>
              <a:ext cx="0" cy="345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flipV="1">
              <a:off x="731573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flipV="1">
              <a:off x="1749592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 flipV="1">
              <a:off x="2735099" y="1588539"/>
              <a:ext cx="0" cy="18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>
              <a:off x="731193" y="1589365"/>
              <a:ext cx="2001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>
              <a:stCxn id="8" idx="2"/>
              <a:endCxn id="9" idx="0"/>
            </p:cNvCxnSpPr>
            <p:nvPr/>
          </p:nvCxnSpPr>
          <p:spPr>
            <a:xfrm>
              <a:off x="5196069" y="1270418"/>
              <a:ext cx="0" cy="5023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Conector recto"/>
            <p:cNvCxnSpPr/>
            <p:nvPr/>
          </p:nvCxnSpPr>
          <p:spPr>
            <a:xfrm>
              <a:off x="1771387" y="2253155"/>
              <a:ext cx="5875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"/>
            <p:cNvCxnSpPr>
              <a:stCxn id="10" idx="0"/>
            </p:cNvCxnSpPr>
            <p:nvPr/>
          </p:nvCxnSpPr>
          <p:spPr>
            <a:xfrm flipV="1">
              <a:off x="1775689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/>
            <p:nvPr/>
          </p:nvCxnSpPr>
          <p:spPr>
            <a:xfrm flipV="1">
              <a:off x="372822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recto"/>
            <p:cNvCxnSpPr/>
            <p:nvPr/>
          </p:nvCxnSpPr>
          <p:spPr>
            <a:xfrm flipV="1">
              <a:off x="568738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 flipV="1">
              <a:off x="7644341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>
              <a:stCxn id="9" idx="2"/>
            </p:cNvCxnSpPr>
            <p:nvPr/>
          </p:nvCxnSpPr>
          <p:spPr>
            <a:xfrm>
              <a:off x="5196069" y="2042846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30 Rectángulo redondeado"/>
            <p:cNvSpPr/>
            <p:nvPr/>
          </p:nvSpPr>
          <p:spPr>
            <a:xfrm>
              <a:off x="1211627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ATLETISMO</a:t>
              </a:r>
            </a:p>
          </p:txBody>
        </p:sp>
        <p:sp>
          <p:nvSpPr>
            <p:cNvPr id="32" name="31 Rectángulo redondeado"/>
            <p:cNvSpPr/>
            <p:nvPr/>
          </p:nvSpPr>
          <p:spPr>
            <a:xfrm>
              <a:off x="1211627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GIMNASIA</a:t>
              </a: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1211627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NATACIÓN</a:t>
              </a: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1211627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C. MONITORES</a:t>
              </a:r>
            </a:p>
          </p:txBody>
        </p:sp>
        <p:sp>
          <p:nvSpPr>
            <p:cNvPr id="35" name="34 Rectángulo redondeado"/>
            <p:cNvSpPr/>
            <p:nvPr/>
          </p:nvSpPr>
          <p:spPr>
            <a:xfrm>
              <a:off x="1211627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F.F. DE BASE</a:t>
              </a: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1211627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ACOFI  GRAL.</a:t>
              </a:r>
            </a:p>
          </p:txBody>
        </p:sp>
        <p:sp>
          <p:nvSpPr>
            <p:cNvPr id="37" name="36 Rectángulo redondeado"/>
            <p:cNvSpPr/>
            <p:nvPr/>
          </p:nvSpPr>
          <p:spPr>
            <a:xfrm>
              <a:off x="1211627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DEF. PERSONAL</a:t>
              </a: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1211627" y="43651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NIV.  FÍSICA</a:t>
              </a:r>
            </a:p>
          </p:txBody>
        </p:sp>
        <p:cxnSp>
          <p:nvCxnSpPr>
            <p:cNvPr id="39" name="38 Conector recto"/>
            <p:cNvCxnSpPr/>
            <p:nvPr/>
          </p:nvCxnSpPr>
          <p:spPr>
            <a:xfrm flipH="1" flipV="1">
              <a:off x="923627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9 Conector recto"/>
            <p:cNvCxnSpPr/>
            <p:nvPr/>
          </p:nvCxnSpPr>
          <p:spPr>
            <a:xfrm flipH="1" flipV="1">
              <a:off x="923595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"/>
            <p:cNvCxnSpPr/>
            <p:nvPr/>
          </p:nvCxnSpPr>
          <p:spPr>
            <a:xfrm flipH="1" flipV="1">
              <a:off x="923627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recto"/>
            <p:cNvCxnSpPr/>
            <p:nvPr/>
          </p:nvCxnSpPr>
          <p:spPr>
            <a:xfrm flipH="1" flipV="1">
              <a:off x="923595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"/>
            <p:cNvCxnSpPr/>
            <p:nvPr/>
          </p:nvCxnSpPr>
          <p:spPr>
            <a:xfrm flipH="1" flipV="1">
              <a:off x="923627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recto"/>
            <p:cNvCxnSpPr/>
            <p:nvPr/>
          </p:nvCxnSpPr>
          <p:spPr>
            <a:xfrm flipH="1" flipV="1">
              <a:off x="923627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recto"/>
            <p:cNvCxnSpPr/>
            <p:nvPr/>
          </p:nvCxnSpPr>
          <p:spPr>
            <a:xfrm flipH="1" flipV="1">
              <a:off x="923627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recto"/>
            <p:cNvCxnSpPr/>
            <p:nvPr/>
          </p:nvCxnSpPr>
          <p:spPr>
            <a:xfrm flipH="1" flipV="1">
              <a:off x="923627" y="4441970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recto"/>
            <p:cNvCxnSpPr/>
            <p:nvPr/>
          </p:nvCxnSpPr>
          <p:spPr>
            <a:xfrm>
              <a:off x="923595" y="2934913"/>
              <a:ext cx="0" cy="15121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recto"/>
            <p:cNvCxnSpPr/>
            <p:nvPr/>
          </p:nvCxnSpPr>
          <p:spPr>
            <a:xfrm flipH="1" flipV="1">
              <a:off x="683627" y="2528900"/>
              <a:ext cx="48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recto"/>
            <p:cNvCxnSpPr/>
            <p:nvPr/>
          </p:nvCxnSpPr>
          <p:spPr>
            <a:xfrm>
              <a:off x="680773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recto"/>
            <p:cNvCxnSpPr/>
            <p:nvPr/>
          </p:nvCxnSpPr>
          <p:spPr>
            <a:xfrm>
              <a:off x="683595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50 Rectángulo redondeado"/>
            <p:cNvSpPr/>
            <p:nvPr/>
          </p:nvSpPr>
          <p:spPr>
            <a:xfrm>
              <a:off x="3131840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FÚTBOL</a:t>
              </a:r>
            </a:p>
          </p:txBody>
        </p:sp>
        <p:sp>
          <p:nvSpPr>
            <p:cNvPr id="52" name="51 Rectángulo redondeado"/>
            <p:cNvSpPr/>
            <p:nvPr/>
          </p:nvSpPr>
          <p:spPr>
            <a:xfrm>
              <a:off x="3131840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BÁSQUETBOL</a:t>
              </a:r>
            </a:p>
          </p:txBody>
        </p:sp>
        <p:sp>
          <p:nvSpPr>
            <p:cNvPr id="53" name="52 Rectángulo redondeado"/>
            <p:cNvSpPr/>
            <p:nvPr/>
          </p:nvSpPr>
          <p:spPr>
            <a:xfrm>
              <a:off x="3131840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VÓLEIBOL</a:t>
              </a:r>
            </a:p>
          </p:txBody>
        </p:sp>
        <p:sp>
          <p:nvSpPr>
            <p:cNvPr id="54" name="53 Rectángulo redondeado"/>
            <p:cNvSpPr/>
            <p:nvPr/>
          </p:nvSpPr>
          <p:spPr>
            <a:xfrm>
              <a:off x="3131840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ACOFI   I</a:t>
              </a:r>
            </a:p>
          </p:txBody>
        </p:sp>
        <p:sp>
          <p:nvSpPr>
            <p:cNvPr id="55" name="54 Rectángulo redondeado"/>
            <p:cNvSpPr/>
            <p:nvPr/>
          </p:nvSpPr>
          <p:spPr>
            <a:xfrm>
              <a:off x="3131840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ACOFI   II</a:t>
              </a:r>
            </a:p>
          </p:txBody>
        </p:sp>
        <p:sp>
          <p:nvSpPr>
            <p:cNvPr id="56" name="55 Rectángulo redondeado"/>
            <p:cNvSpPr/>
            <p:nvPr/>
          </p:nvSpPr>
          <p:spPr>
            <a:xfrm>
              <a:off x="3131840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ACOFI  FÍSICO DEP.</a:t>
              </a:r>
            </a:p>
          </p:txBody>
        </p:sp>
        <p:cxnSp>
          <p:nvCxnSpPr>
            <p:cNvPr id="57" name="56 Conector recto"/>
            <p:cNvCxnSpPr/>
            <p:nvPr/>
          </p:nvCxnSpPr>
          <p:spPr>
            <a:xfrm flipH="1" flipV="1">
              <a:off x="2843840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57 Conector recto"/>
            <p:cNvCxnSpPr/>
            <p:nvPr/>
          </p:nvCxnSpPr>
          <p:spPr>
            <a:xfrm flipH="1" flipV="1">
              <a:off x="2843808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recto"/>
            <p:cNvCxnSpPr/>
            <p:nvPr/>
          </p:nvCxnSpPr>
          <p:spPr>
            <a:xfrm flipH="1" flipV="1">
              <a:off x="2843840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59 Conector recto"/>
            <p:cNvCxnSpPr/>
            <p:nvPr/>
          </p:nvCxnSpPr>
          <p:spPr>
            <a:xfrm flipH="1" flipV="1">
              <a:off x="2843808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60 Conector recto"/>
            <p:cNvCxnSpPr/>
            <p:nvPr/>
          </p:nvCxnSpPr>
          <p:spPr>
            <a:xfrm flipH="1" flipV="1">
              <a:off x="2843840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61 Conector recto"/>
            <p:cNvCxnSpPr/>
            <p:nvPr/>
          </p:nvCxnSpPr>
          <p:spPr>
            <a:xfrm flipH="1" flipV="1">
              <a:off x="2843840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62 Conector recto"/>
            <p:cNvCxnSpPr/>
            <p:nvPr/>
          </p:nvCxnSpPr>
          <p:spPr>
            <a:xfrm>
              <a:off x="2843808" y="2938088"/>
              <a:ext cx="0" cy="1499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63 Conector recto"/>
            <p:cNvCxnSpPr/>
            <p:nvPr/>
          </p:nvCxnSpPr>
          <p:spPr>
            <a:xfrm>
              <a:off x="2613333" y="3447002"/>
              <a:ext cx="23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64 Rectángulo redondeado"/>
            <p:cNvSpPr/>
            <p:nvPr/>
          </p:nvSpPr>
          <p:spPr>
            <a:xfrm>
              <a:off x="5148064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REMO</a:t>
              </a:r>
            </a:p>
          </p:txBody>
        </p:sp>
        <p:sp>
          <p:nvSpPr>
            <p:cNvPr id="66" name="65 Rectángulo redondeado"/>
            <p:cNvSpPr/>
            <p:nvPr/>
          </p:nvSpPr>
          <p:spPr>
            <a:xfrm>
              <a:off x="5148064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ORIENT. TERRES</a:t>
              </a:r>
            </a:p>
          </p:txBody>
        </p:sp>
        <p:sp>
          <p:nvSpPr>
            <p:cNvPr id="67" name="66 Rectángulo redondeado"/>
            <p:cNvSpPr/>
            <p:nvPr/>
          </p:nvSpPr>
          <p:spPr>
            <a:xfrm>
              <a:off x="5148064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ESGRIMA</a:t>
              </a:r>
            </a:p>
          </p:txBody>
        </p:sp>
        <p:sp>
          <p:nvSpPr>
            <p:cNvPr id="68" name="67 Rectángulo redondeado"/>
            <p:cNvSpPr/>
            <p:nvPr/>
          </p:nvSpPr>
          <p:spPr>
            <a:xfrm>
              <a:off x="5148064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NATACIÓN</a:t>
              </a:r>
            </a:p>
          </p:txBody>
        </p:sp>
        <p:sp>
          <p:nvSpPr>
            <p:cNvPr id="69" name="68 Rectángulo redondeado"/>
            <p:cNvSpPr/>
            <p:nvPr/>
          </p:nvSpPr>
          <p:spPr>
            <a:xfrm>
              <a:off x="5148064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PENT. MILITAR</a:t>
              </a:r>
            </a:p>
          </p:txBody>
        </p:sp>
        <p:sp>
          <p:nvSpPr>
            <p:cNvPr id="70" name="69 Rectángulo redondeado"/>
            <p:cNvSpPr/>
            <p:nvPr/>
          </p:nvSpPr>
          <p:spPr>
            <a:xfrm>
              <a:off x="5148064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TIRO </a:t>
              </a:r>
            </a:p>
          </p:txBody>
        </p:sp>
        <p:sp>
          <p:nvSpPr>
            <p:cNvPr id="71" name="70 Rectángulo redondeado"/>
            <p:cNvSpPr/>
            <p:nvPr/>
          </p:nvSpPr>
          <p:spPr>
            <a:xfrm>
              <a:off x="5148064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VELA</a:t>
              </a:r>
            </a:p>
          </p:txBody>
        </p:sp>
        <p:cxnSp>
          <p:nvCxnSpPr>
            <p:cNvPr id="72" name="71 Conector recto"/>
            <p:cNvCxnSpPr/>
            <p:nvPr/>
          </p:nvCxnSpPr>
          <p:spPr>
            <a:xfrm flipH="1" flipV="1">
              <a:off x="4860064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72 Conector recto"/>
            <p:cNvCxnSpPr/>
            <p:nvPr/>
          </p:nvCxnSpPr>
          <p:spPr>
            <a:xfrm flipH="1" flipV="1">
              <a:off x="4860032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73 Conector recto"/>
            <p:cNvCxnSpPr/>
            <p:nvPr/>
          </p:nvCxnSpPr>
          <p:spPr>
            <a:xfrm flipH="1" flipV="1">
              <a:off x="4860064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 flipH="1" flipV="1">
              <a:off x="4860032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 flipH="1" flipV="1">
              <a:off x="4860064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 flipH="1" flipV="1">
              <a:off x="4860064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77 Conector recto"/>
            <p:cNvCxnSpPr/>
            <p:nvPr/>
          </p:nvCxnSpPr>
          <p:spPr>
            <a:xfrm flipH="1" flipV="1">
              <a:off x="4860064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78 Conector recto"/>
            <p:cNvCxnSpPr/>
            <p:nvPr/>
          </p:nvCxnSpPr>
          <p:spPr>
            <a:xfrm>
              <a:off x="4860032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79 Conector recto"/>
            <p:cNvCxnSpPr/>
            <p:nvPr/>
          </p:nvCxnSpPr>
          <p:spPr>
            <a:xfrm>
              <a:off x="4620032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80 Rectángulo redondeado"/>
            <p:cNvSpPr/>
            <p:nvPr/>
          </p:nvSpPr>
          <p:spPr>
            <a:xfrm>
              <a:off x="7164288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ATLETISMO</a:t>
              </a:r>
            </a:p>
          </p:txBody>
        </p:sp>
        <p:sp>
          <p:nvSpPr>
            <p:cNvPr id="82" name="81 Rectángulo redondeado"/>
            <p:cNvSpPr/>
            <p:nvPr/>
          </p:nvSpPr>
          <p:spPr>
            <a:xfrm>
              <a:off x="7164288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BÁSQUETBOL</a:t>
              </a:r>
            </a:p>
          </p:txBody>
        </p:sp>
        <p:sp>
          <p:nvSpPr>
            <p:cNvPr id="83" name="82 Rectángulo redondeado"/>
            <p:cNvSpPr/>
            <p:nvPr/>
          </p:nvSpPr>
          <p:spPr>
            <a:xfrm>
              <a:off x="7164288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FÚTBOL</a:t>
              </a:r>
            </a:p>
          </p:txBody>
        </p:sp>
        <p:sp>
          <p:nvSpPr>
            <p:cNvPr id="84" name="83 Rectángulo redondeado"/>
            <p:cNvSpPr/>
            <p:nvPr/>
          </p:nvSpPr>
          <p:spPr>
            <a:xfrm>
              <a:off x="7164288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JUDO</a:t>
              </a:r>
            </a:p>
          </p:txBody>
        </p:sp>
        <p:sp>
          <p:nvSpPr>
            <p:cNvPr id="85" name="84 Rectángulo redondeado"/>
            <p:cNvSpPr/>
            <p:nvPr/>
          </p:nvSpPr>
          <p:spPr>
            <a:xfrm>
              <a:off x="7164288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RUGBY</a:t>
              </a:r>
            </a:p>
          </p:txBody>
        </p:sp>
        <p:sp>
          <p:nvSpPr>
            <p:cNvPr id="86" name="85 Rectángulo redondeado"/>
            <p:cNvSpPr/>
            <p:nvPr/>
          </p:nvSpPr>
          <p:spPr>
            <a:xfrm>
              <a:off x="7164288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TENIS</a:t>
              </a:r>
            </a:p>
          </p:txBody>
        </p:sp>
        <p:sp>
          <p:nvSpPr>
            <p:cNvPr id="87" name="86 Rectángulo redondeado"/>
            <p:cNvSpPr/>
            <p:nvPr/>
          </p:nvSpPr>
          <p:spPr>
            <a:xfrm>
              <a:off x="7164288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VÓLEIBOL</a:t>
              </a:r>
            </a:p>
          </p:txBody>
        </p:sp>
        <p:cxnSp>
          <p:nvCxnSpPr>
            <p:cNvPr id="88" name="87 Conector recto"/>
            <p:cNvCxnSpPr/>
            <p:nvPr/>
          </p:nvCxnSpPr>
          <p:spPr>
            <a:xfrm flipH="1" flipV="1">
              <a:off x="6876288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88 Conector recto"/>
            <p:cNvCxnSpPr/>
            <p:nvPr/>
          </p:nvCxnSpPr>
          <p:spPr>
            <a:xfrm flipH="1" flipV="1">
              <a:off x="6876256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89 Conector recto"/>
            <p:cNvCxnSpPr/>
            <p:nvPr/>
          </p:nvCxnSpPr>
          <p:spPr>
            <a:xfrm flipH="1" flipV="1">
              <a:off x="6876288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90 Conector recto"/>
            <p:cNvCxnSpPr/>
            <p:nvPr/>
          </p:nvCxnSpPr>
          <p:spPr>
            <a:xfrm flipH="1" flipV="1">
              <a:off x="6876256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91 Conector recto"/>
            <p:cNvCxnSpPr/>
            <p:nvPr/>
          </p:nvCxnSpPr>
          <p:spPr>
            <a:xfrm flipH="1" flipV="1">
              <a:off x="6876288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92 Conector recto"/>
            <p:cNvCxnSpPr/>
            <p:nvPr/>
          </p:nvCxnSpPr>
          <p:spPr>
            <a:xfrm flipH="1" flipV="1">
              <a:off x="6876288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93 Conector recto"/>
            <p:cNvCxnSpPr/>
            <p:nvPr/>
          </p:nvCxnSpPr>
          <p:spPr>
            <a:xfrm flipH="1" flipV="1">
              <a:off x="6876288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94 Conector recto"/>
            <p:cNvCxnSpPr/>
            <p:nvPr/>
          </p:nvCxnSpPr>
          <p:spPr>
            <a:xfrm>
              <a:off x="6876256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95 Conector recto"/>
            <p:cNvCxnSpPr/>
            <p:nvPr/>
          </p:nvCxnSpPr>
          <p:spPr>
            <a:xfrm>
              <a:off x="6648956" y="3663026"/>
              <a:ext cx="23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96 Conector recto"/>
            <p:cNvCxnSpPr/>
            <p:nvPr/>
          </p:nvCxnSpPr>
          <p:spPr>
            <a:xfrm>
              <a:off x="2614533" y="2529002"/>
              <a:ext cx="0" cy="918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97 Conector recto"/>
            <p:cNvCxnSpPr/>
            <p:nvPr/>
          </p:nvCxnSpPr>
          <p:spPr>
            <a:xfrm flipH="1" flipV="1">
              <a:off x="2614587" y="2528900"/>
              <a:ext cx="5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 flipH="1" flipV="1">
              <a:off x="4620053" y="2528900"/>
              <a:ext cx="478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99 Conector recto"/>
            <p:cNvCxnSpPr/>
            <p:nvPr/>
          </p:nvCxnSpPr>
          <p:spPr>
            <a:xfrm>
              <a:off x="461750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665036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101 Conector recto"/>
            <p:cNvCxnSpPr/>
            <p:nvPr/>
          </p:nvCxnSpPr>
          <p:spPr>
            <a:xfrm flipH="1" flipV="1">
              <a:off x="6648967" y="2528900"/>
              <a:ext cx="460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102 Rectángulo redondeado"/>
            <p:cNvSpPr/>
            <p:nvPr/>
          </p:nvSpPr>
          <p:spPr>
            <a:xfrm>
              <a:off x="7105484" y="1004240"/>
              <a:ext cx="104753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>
                  <a:solidFill>
                    <a:schemeClr val="tx1"/>
                  </a:solidFill>
                </a:rPr>
                <a:t>DECANO   </a:t>
              </a:r>
            </a:p>
            <a:p>
              <a:pPr algn="ctr"/>
              <a:r>
                <a:rPr lang="es-CL" dirty="0">
                  <a:solidFill>
                    <a:schemeClr val="tx1"/>
                  </a:solidFill>
                </a:rPr>
                <a:t>(N. AGUAD)</a:t>
              </a:r>
            </a:p>
          </p:txBody>
        </p:sp>
        <p:cxnSp>
          <p:nvCxnSpPr>
            <p:cNvPr id="104" name="103 Conector recto"/>
            <p:cNvCxnSpPr>
              <a:endCxn id="103" idx="1"/>
            </p:cNvCxnSpPr>
            <p:nvPr/>
          </p:nvCxnSpPr>
          <p:spPr>
            <a:xfrm flipV="1">
              <a:off x="5916149" y="1085249"/>
              <a:ext cx="1189335" cy="52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Text Box 18">
            <a:extLst>
              <a:ext uri="{FF2B5EF4-FFF2-40B4-BE49-F238E27FC236}">
                <a16:creationId xmlns:a16="http://schemas.microsoft.com/office/drawing/2014/main" id="{27B5B826-AB05-19E4-387C-31F88FCCF9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403" y="116632"/>
            <a:ext cx="66452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ORGÁNICA DE ACTIVIDADES 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ACADÉMICAS Y FÍSICO DEPORTIVAS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107" name="Grupo 106">
            <a:extLst>
              <a:ext uri="{FF2B5EF4-FFF2-40B4-BE49-F238E27FC236}">
                <a16:creationId xmlns:a16="http://schemas.microsoft.com/office/drawing/2014/main" id="{BC853D70-C94E-2305-A75D-5471B004A7F3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108" name="Grupo 107">
              <a:extLst>
                <a:ext uri="{FF2B5EF4-FFF2-40B4-BE49-F238E27FC236}">
                  <a16:creationId xmlns:a16="http://schemas.microsoft.com/office/drawing/2014/main" id="{D2482DD4-4C56-71A3-8F8B-12130D8747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110" name="Picture 6" descr="Armada de Chile | Astilleros ASMAR">
                <a:extLst>
                  <a:ext uri="{FF2B5EF4-FFF2-40B4-BE49-F238E27FC236}">
                    <a16:creationId xmlns:a16="http://schemas.microsoft.com/office/drawing/2014/main" id="{64C0CB19-BA4C-90EE-E5FE-8C55AE4E017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1" name="Rectángulo redondeado 110">
                <a:extLst>
                  <a:ext uri="{FF2B5EF4-FFF2-40B4-BE49-F238E27FC236}">
                    <a16:creationId xmlns:a16="http://schemas.microsoft.com/office/drawing/2014/main" id="{6B809709-D257-8F17-74DD-B2A5596372E6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109" name="Picture 2" descr="Regata">
              <a:extLst>
                <a:ext uri="{FF2B5EF4-FFF2-40B4-BE49-F238E27FC236}">
                  <a16:creationId xmlns:a16="http://schemas.microsoft.com/office/drawing/2014/main" id="{D78F5EAF-1179-9E97-BE85-2648681EC4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" name="14 Marcador de número de diapositiva">
            <a:extLst>
              <a:ext uri="{FF2B5EF4-FFF2-40B4-BE49-F238E27FC236}">
                <a16:creationId xmlns:a16="http://schemas.microsoft.com/office/drawing/2014/main" id="{F5D7E361-39AB-44C2-AE24-06A75FFEF154}"/>
              </a:ext>
            </a:extLst>
          </p:cNvPr>
          <p:cNvSpPr txBox="1">
            <a:spLocks/>
          </p:cNvSpPr>
          <p:nvPr/>
        </p:nvSpPr>
        <p:spPr bwMode="auto">
          <a:xfrm>
            <a:off x="8676456" y="6503243"/>
            <a:ext cx="467544" cy="35475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rgbClr val="000000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043A9D0D-8266-473E-8E18-620B37319C9A}" type="slidenum">
              <a:rPr lang="es-ES" smtClean="0">
                <a:solidFill>
                  <a:schemeClr val="bg1"/>
                </a:solidFill>
                <a:ea typeface="+mn-ea"/>
              </a:rPr>
              <a:pPr>
                <a:defRPr/>
              </a:pPr>
              <a:t>6</a:t>
            </a:fld>
            <a:endParaRPr lang="es-ES" dirty="0">
              <a:solidFill>
                <a:schemeClr val="bg1"/>
              </a:solidFill>
              <a:ea typeface="+mn-ea"/>
            </a:endParaRP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928662" y="2000240"/>
            <a:ext cx="7632848" cy="254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ES" sz="2400" dirty="0"/>
              <a:t>Velar que los cadetes reciban una sólida formación integral, mediante la planificación y programación de las actividades contempladas en el Plan Anual de Actividades, siguiendo los seis modelos de formación.</a:t>
            </a:r>
            <a:endParaRPr lang="es-CL" altLang="es-CL" sz="2200" b="1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990600" lvl="1" indent="-533400" algn="l">
              <a:lnSpc>
                <a:spcPct val="135000"/>
              </a:lnSpc>
              <a:tabLst>
                <a:tab pos="0" algn="l"/>
              </a:tabLst>
              <a:defRPr/>
            </a:pPr>
            <a:endParaRPr lang="es-CL" altLang="es-CL" sz="2200" b="1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D0AD473E-56B9-7D63-15A2-BDF3E7D42C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6866" y="116632"/>
            <a:ext cx="603030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OBJETIVO DEL 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DEPARTAMENTO DE EDUCACIÓN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5B087299-36F9-5DC9-0A00-88AB04CEADEB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9E3F22B4-A9B2-D1C3-BA61-C1BD48EF0F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2EF2037F-24ED-FFA3-289C-C64A8D10849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1C748B01-9FD8-DBFB-B153-F17AC79BD84D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DCA39FD8-47AE-A415-F55B-9356B3BB8E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B4F30A8F-39BE-96FB-7FC8-E05D43E90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8203" t="31250" r="55078" b="22916"/>
          <a:stretch>
            <a:fillRect/>
          </a:stretch>
        </p:blipFill>
        <p:spPr bwMode="auto">
          <a:xfrm>
            <a:off x="73188" y="1385152"/>
            <a:ext cx="457082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l="25000" t="29167" r="23047" b="11111"/>
          <a:stretch>
            <a:fillRect/>
          </a:stretch>
        </p:blipFill>
        <p:spPr bwMode="auto">
          <a:xfrm>
            <a:off x="4720176" y="1384320"/>
            <a:ext cx="4388328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 Box 18">
            <a:extLst>
              <a:ext uri="{FF2B5EF4-FFF2-40B4-BE49-F238E27FC236}">
                <a16:creationId xmlns:a16="http://schemas.microsoft.com/office/drawing/2014/main" id="{36FC79B1-F908-4294-18AD-2EDAC09B8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7604" y="116632"/>
            <a:ext cx="540885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FECHAS CLAVES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ACTIVIDADES SEMESTRALES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073D8AF0-9A80-DED8-8B9E-0210A50A89AC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E729D912-EF70-8248-69CD-2257695FDB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10" name="Picture 6" descr="Armada de Chile | Astilleros ASMAR">
                <a:extLst>
                  <a:ext uri="{FF2B5EF4-FFF2-40B4-BE49-F238E27FC236}">
                    <a16:creationId xmlns:a16="http://schemas.microsoft.com/office/drawing/2014/main" id="{32829361-FE26-1F94-4DC1-625F5478D02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Rectángulo redondeado 10">
                <a:extLst>
                  <a:ext uri="{FF2B5EF4-FFF2-40B4-BE49-F238E27FC236}">
                    <a16:creationId xmlns:a16="http://schemas.microsoft.com/office/drawing/2014/main" id="{D0F86BBE-77EC-854E-7019-F381447808D4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9" name="Picture 2" descr="Regata">
              <a:extLst>
                <a:ext uri="{FF2B5EF4-FFF2-40B4-BE49-F238E27FC236}">
                  <a16:creationId xmlns:a16="http://schemas.microsoft.com/office/drawing/2014/main" id="{B0CD03AB-AA40-B8FC-F368-F71F0EC03F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3">
            <a:extLst>
              <a:ext uri="{FF2B5EF4-FFF2-40B4-BE49-F238E27FC236}">
                <a16:creationId xmlns:a16="http://schemas.microsoft.com/office/drawing/2014/main" id="{3BCB0CEC-8DA2-5A70-AFD2-B4A04E562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25000" t="29167" r="23047" b="11111"/>
          <a:stretch>
            <a:fillRect/>
          </a:stretch>
        </p:blipFill>
        <p:spPr bwMode="auto">
          <a:xfrm>
            <a:off x="4688645" y="1384320"/>
            <a:ext cx="4388328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4 Marcador de número de diapositiva">
            <a:extLst>
              <a:ext uri="{FF2B5EF4-FFF2-40B4-BE49-F238E27FC236}">
                <a16:creationId xmlns:a16="http://schemas.microsoft.com/office/drawing/2014/main" id="{85302BAD-02EE-AAB0-16DD-5547463F2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103743" y="3075057"/>
            <a:ext cx="69365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4000" b="1" cap="all" dirty="0">
                <a:solidFill>
                  <a:srgbClr val="FFCC00"/>
                </a:solidFill>
              </a:rPr>
              <a:t>Modelos de formación</a:t>
            </a:r>
          </a:p>
        </p:txBody>
      </p:sp>
      <p:sp>
        <p:nvSpPr>
          <p:cNvPr id="4" name="14 Marcador de número de diapositiva">
            <a:extLst>
              <a:ext uri="{FF2B5EF4-FFF2-40B4-BE49-F238E27FC236}">
                <a16:creationId xmlns:a16="http://schemas.microsoft.com/office/drawing/2014/main" id="{441356E2-6AA7-8694-5250-5C1B224DA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207827" y="1628800"/>
            <a:ext cx="472834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9525" indent="-9525">
              <a:defRPr/>
            </a:pPr>
            <a:r>
              <a:rPr lang="es-CL" altLang="es-CL" sz="3200" b="1" cap="all" dirty="0">
                <a:solidFill>
                  <a:srgbClr val="FFCC00"/>
                </a:solidFill>
              </a:rPr>
              <a:t>MODELO ACADÉMICO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b="14484"/>
          <a:stretch>
            <a:fillRect/>
          </a:stretch>
        </p:blipFill>
        <p:spPr bwMode="auto">
          <a:xfrm>
            <a:off x="2393141" y="2471278"/>
            <a:ext cx="4357718" cy="246989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14 Marcador de número de diapositiva">
            <a:extLst>
              <a:ext uri="{FF2B5EF4-FFF2-40B4-BE49-F238E27FC236}">
                <a16:creationId xmlns:a16="http://schemas.microsoft.com/office/drawing/2014/main" id="{6A0DF138-9816-792E-5708-BBB6A36DD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4164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FF"/>
                </a:solidFill>
                <a:ea typeface="ＭＳ Ｐゴシック" pitchFamily="34" charset="-128"/>
              </a:rPr>
              <a:t>Elaboración del Plan Anual Actividades ESNAVAL y del Cronograma actividades semestral.  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FF"/>
                </a:solidFill>
                <a:ea typeface="ＭＳ Ｐゴシック" pitchFamily="34" charset="-128"/>
              </a:rPr>
              <a:t>Determinación de la asignación docente.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FF"/>
                </a:solidFill>
                <a:ea typeface="ＭＳ Ｐゴシック" pitchFamily="34" charset="-128"/>
              </a:rPr>
              <a:t>Confección de los Exámenes de Admisión.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FF"/>
                </a:solidFill>
                <a:ea typeface="ＭＳ Ｐゴシック" pitchFamily="34" charset="-128"/>
              </a:rPr>
              <a:t>Aplicación prueba habilidades matemáticas con DIREDUCARM.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FF"/>
                </a:solidFill>
                <a:ea typeface="ＭＳ Ｐゴシック" pitchFamily="34" charset="-128"/>
              </a:rPr>
              <a:t>Coordinación de los intercambios de alumnos (Annapolis/ Guardia costera USGC).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FF"/>
                </a:solidFill>
                <a:ea typeface="ＭＳ Ｐゴシック" pitchFamily="34" charset="-128"/>
              </a:rPr>
              <a:t>Aplicación encuestas: evaluación docente y gestión educativa.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00"/>
                </a:solidFill>
                <a:ea typeface="ＭＳ Ｐゴシック" pitchFamily="34" charset="-128"/>
              </a:rPr>
              <a:t>Revisión de planes de estudio, programas de asignatura y mallas curriculares.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1A4B4F46-1FFC-03ED-3930-CC2A86DC2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8300" y="116632"/>
            <a:ext cx="59074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 DEL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ACADÉMICO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49DFC2C1-1464-D524-A271-F94E8EFDB367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82BDBC96-47F3-4FE5-A0B2-9D990C091D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EC7C15CD-F1ED-4F38-83AC-93A9A0833BF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9C161AF7-9585-33F2-4549-59CDD782F689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1BC2615D-402F-78B9-470E-644893BE12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FF88D632-523B-B470-6031-6C3641A1A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1430" y="1259203"/>
            <a:ext cx="8215370" cy="511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>
                <a:solidFill>
                  <a:srgbClr val="FFFFFF"/>
                </a:solidFill>
                <a:ea typeface="ＭＳ Ｐゴシック" pitchFamily="34" charset="-128"/>
              </a:rPr>
              <a:t>Asignación presupuesto anual</a:t>
            </a:r>
          </a:p>
          <a:p>
            <a:pPr marL="990600" lvl="1" indent="-533400" algn="l">
              <a:lnSpc>
                <a:spcPct val="135000"/>
              </a:lnSpc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Se asignan $1.095.728.594.-</a:t>
            </a:r>
          </a:p>
          <a:p>
            <a:pPr marL="990600" lvl="1" indent="-533400" algn="l">
              <a:lnSpc>
                <a:spcPct val="135000"/>
              </a:lnSpc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Ejecutado $ 1.244.330.904.- </a:t>
            </a:r>
            <a:r>
              <a:rPr lang="es-MX" altLang="es-CL" sz="2200" dirty="0" smtClean="0">
                <a:solidFill>
                  <a:srgbClr val="FFFF00"/>
                </a:solidFill>
                <a:ea typeface="ＭＳ Ｐゴシック" pitchFamily="34" charset="-128"/>
              </a:rPr>
              <a:t>($+148.602.310</a:t>
            </a:r>
            <a:r>
              <a:rPr lang="es-MX" altLang="es-CL" sz="2200" dirty="0">
                <a:solidFill>
                  <a:srgbClr val="FFFF00"/>
                </a:solidFill>
                <a:ea typeface="ＭＳ Ｐゴシック" pitchFamily="34" charset="-128"/>
              </a:rPr>
              <a:t>)</a:t>
            </a:r>
          </a:p>
          <a:p>
            <a:pPr marL="990600" lvl="1" indent="-533400" algn="l">
              <a:lnSpc>
                <a:spcPct val="135000"/>
              </a:lnSpc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00"/>
                </a:solidFill>
                <a:ea typeface="ＭＳ Ｐゴシック" pitchFamily="34" charset="-128"/>
              </a:rPr>
              <a:t>Proyectado 2022 $ 1.262.056.920</a:t>
            </a:r>
            <a:r>
              <a:rPr lang="es-MX" altLang="es-CL" sz="2200" dirty="0" smtClean="0">
                <a:solidFill>
                  <a:srgbClr val="FFFF00"/>
                </a:solidFill>
                <a:ea typeface="ＭＳ Ｐゴシック" pitchFamily="34" charset="-128"/>
              </a:rPr>
              <a:t>.-(-$166.328.326)</a:t>
            </a:r>
            <a:endParaRPr lang="es-CL" altLang="es-CL" sz="2200" dirty="0">
              <a:solidFill>
                <a:srgbClr val="FFFF00"/>
              </a:solidFill>
              <a:ea typeface="ＭＳ Ｐゴシック" pitchFamily="34" charset="-128"/>
            </a:endParaRP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>
                <a:solidFill>
                  <a:srgbClr val="FFFFFF"/>
                </a:solidFill>
                <a:ea typeface="ＭＳ Ｐゴシック" pitchFamily="34" charset="-128"/>
              </a:rPr>
              <a:t>PAC DEA: cantidad de cursos (28/27).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>
                <a:solidFill>
                  <a:srgbClr val="FFFFFF"/>
                </a:solidFill>
                <a:ea typeface="ＭＳ Ｐゴシック" pitchFamily="34" charset="-128"/>
              </a:rPr>
              <a:t>Nombramiento de profesores (incentivo docente 3x1 – 6x1).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>
                <a:solidFill>
                  <a:srgbClr val="FFFFFF"/>
                </a:solidFill>
                <a:ea typeface="ＭＳ Ｐゴシック" pitchFamily="34" charset="-128"/>
              </a:rPr>
              <a:t>Recorte de presupuesto: baja de horas profesores.</a:t>
            </a:r>
          </a:p>
          <a:p>
            <a:pPr marL="533400" indent="-533400" algn="just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Art. N°4, Cap. 2 Manual Remuneraciones de la Armada. ESNAVAL tramita al COMPIN licencias para recuperar subsidios por esta causa. Recursos son reembolsados a DIRECPERS.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FE08C1E5-F550-163C-D736-DCA6324D4A32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6B613E47-6F4B-6CE8-D945-D8ACE4F111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E0E647CE-6FA1-C70D-6002-8AC20A33EB3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E69FDEB6-3FB6-792C-F8CC-5A1389CF7CF1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D1E619D5-4724-CAB9-878E-9B049AADE6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Text Box 18">
            <a:extLst>
              <a:ext uri="{FF2B5EF4-FFF2-40B4-BE49-F238E27FC236}">
                <a16:creationId xmlns:a16="http://schemas.microsoft.com/office/drawing/2014/main" id="{806409B6-2BCA-E189-EE46-725DB5164D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7128" y="116632"/>
            <a:ext cx="5849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 - DIFICULTADES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ACADÉMICO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sp>
        <p:nvSpPr>
          <p:cNvPr id="12" name="14 Marcador de número de diapositiva">
            <a:extLst>
              <a:ext uri="{FF2B5EF4-FFF2-40B4-BE49-F238E27FC236}">
                <a16:creationId xmlns:a16="http://schemas.microsoft.com/office/drawing/2014/main" id="{EF3232BE-1922-8A6F-6A00-610E375EC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1430" y="1259203"/>
            <a:ext cx="8215370" cy="557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indent="-533400" algn="l">
              <a:lnSpc>
                <a:spcPct val="135000"/>
              </a:lnSpc>
              <a:buFont typeface="+mj-lt"/>
              <a:buAutoNum type="alphaLcParenR" startAt="7"/>
              <a:tabLst>
                <a:tab pos="0" algn="l"/>
              </a:tabLst>
              <a:defRPr/>
            </a:pPr>
            <a:r>
              <a:rPr lang="es-CL" altLang="es-CL" sz="2200" dirty="0">
                <a:solidFill>
                  <a:srgbClr val="FFFFFF"/>
                </a:solidFill>
                <a:ea typeface="ＭＳ Ｐゴシック" pitchFamily="34" charset="-128"/>
              </a:rPr>
              <a:t>F/E Profesores: 116.</a:t>
            </a:r>
          </a:p>
          <a:p>
            <a:pPr marL="800100" lvl="1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Profesores civiles: 74, 26 Ed. Física y 48 Académica.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47% (34) con curso Cap. Pedagógica.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72 % con Postgrado: 13% (7) Diplomado, 81,4% (43) Magister y 5,6 % (3+1) Doctorado.</a:t>
            </a:r>
          </a:p>
          <a:p>
            <a:pPr marL="800100" lvl="1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Profesores Militares: 42, 25 Oficiales, 5 GG.MM, 1 EC y 11 PAC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38% (16) con curso Cap. Pedagógica.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17 % postgrado: 14% (1) Diplomado, 86 % (6) Magister.</a:t>
            </a:r>
          </a:p>
          <a:p>
            <a:pPr marL="457200" indent="-457200" algn="l">
              <a:lnSpc>
                <a:spcPct val="135000"/>
              </a:lnSpc>
              <a:buFont typeface="+mj-lt"/>
              <a:buAutoNum type="alphaLcParenR" startAt="8"/>
              <a:tabLst>
                <a:tab pos="0" algn="l"/>
              </a:tabLst>
              <a:defRPr/>
            </a:pP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Actualmente 02 profesores en Diplomado de la UVM “Derechos Humanos y No Discriminación”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5B5AAC3A-46A8-72ED-FF03-B206B0521EBB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7D6E6649-BD95-D76E-D458-40C84F096A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A3647EEA-24E3-C904-7757-4FA416F9F80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6C62A54C-B45A-E682-2D87-B2AC2EBC6D67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01D0F2DD-098A-FB07-930D-CAEEE3897D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Text Box 18">
            <a:extLst>
              <a:ext uri="{FF2B5EF4-FFF2-40B4-BE49-F238E27FC236}">
                <a16:creationId xmlns:a16="http://schemas.microsoft.com/office/drawing/2014/main" id="{2349F329-77DC-4EE0-66E8-738E010CE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7128" y="116632"/>
            <a:ext cx="5849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 - DIFICULTADES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ACADÉMICO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sp>
        <p:nvSpPr>
          <p:cNvPr id="12" name="14 Marcador de número de diapositiva">
            <a:extLst>
              <a:ext uri="{FF2B5EF4-FFF2-40B4-BE49-F238E27FC236}">
                <a16:creationId xmlns:a16="http://schemas.microsoft.com/office/drawing/2014/main" id="{175A1BB1-7863-FF21-1CEE-64C6EFD73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3685446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992207" y="1925952"/>
            <a:ext cx="54473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9525" indent="-9525">
              <a:defRPr/>
            </a:pPr>
            <a:r>
              <a:rPr lang="es-CL" altLang="es-CL" sz="3200" b="1" cap="all" dirty="0">
                <a:solidFill>
                  <a:srgbClr val="FFCC00"/>
                </a:solidFill>
              </a:rPr>
              <a:t>MODELO MILITAR - NAVAL</a:t>
            </a:r>
          </a:p>
        </p:txBody>
      </p:sp>
      <p:pic>
        <p:nvPicPr>
          <p:cNvPr id="3" name="Picture 11" descr="CAN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931" y="2780928"/>
            <a:ext cx="3888137" cy="2500330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14 Marcador de número de diapositiva">
            <a:extLst>
              <a:ext uri="{FF2B5EF4-FFF2-40B4-BE49-F238E27FC236}">
                <a16:creationId xmlns:a16="http://schemas.microsoft.com/office/drawing/2014/main" id="{4C3B0A30-8F5B-A09C-3110-FCC1C88CE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/>
              <a:t>Entregar al Cadete la preparación militar necesaria para su desempeño como futuro Oficial de Marina en el servicio.</a:t>
            </a:r>
          </a:p>
        </p:txBody>
      </p:sp>
      <p:sp>
        <p:nvSpPr>
          <p:cNvPr id="11" name="Text Box 18">
            <a:extLst>
              <a:ext uri="{FF2B5EF4-FFF2-40B4-BE49-F238E27FC236}">
                <a16:creationId xmlns:a16="http://schemas.microsoft.com/office/drawing/2014/main" id="{EDB2B95E-582E-94E2-5EF5-C9937561B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5409" y="116632"/>
            <a:ext cx="391325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OBJETIVOS MODELO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MILITAR - NAVAL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3814D927-C013-4404-F548-52C5AC7509B8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13" name="Grupo 12">
              <a:extLst>
                <a:ext uri="{FF2B5EF4-FFF2-40B4-BE49-F238E27FC236}">
                  <a16:creationId xmlns:a16="http://schemas.microsoft.com/office/drawing/2014/main" id="{4991A183-074F-A0FB-0662-0437291206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15" name="Picture 6" descr="Armada de Chile | Astilleros ASMAR">
                <a:extLst>
                  <a:ext uri="{FF2B5EF4-FFF2-40B4-BE49-F238E27FC236}">
                    <a16:creationId xmlns:a16="http://schemas.microsoft.com/office/drawing/2014/main" id="{1AC1B69F-5435-90A6-01AC-F1EFBBFB58C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" name="Rectángulo redondeado 15">
                <a:extLst>
                  <a:ext uri="{FF2B5EF4-FFF2-40B4-BE49-F238E27FC236}">
                    <a16:creationId xmlns:a16="http://schemas.microsoft.com/office/drawing/2014/main" id="{F8169190-4EB9-738C-5314-3282824A4A8A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14" name="Picture 2" descr="Regata">
              <a:extLst>
                <a:ext uri="{FF2B5EF4-FFF2-40B4-BE49-F238E27FC236}">
                  <a16:creationId xmlns:a16="http://schemas.microsoft.com/office/drawing/2014/main" id="{7DA3473A-9424-838A-E5CE-F5D37891D9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14 Marcador de número de diapositiva">
            <a:extLst>
              <a:ext uri="{FF2B5EF4-FFF2-40B4-BE49-F238E27FC236}">
                <a16:creationId xmlns:a16="http://schemas.microsoft.com/office/drawing/2014/main" id="{B8B33584-4A27-C90A-4F5D-716280151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170032"/>
            <a:ext cx="64294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800" b="1" dirty="0"/>
              <a:t>CEREMONIAS:</a:t>
            </a:r>
          </a:p>
          <a:p>
            <a:pPr algn="just"/>
            <a:endParaRPr lang="es-ES" sz="1800" b="1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Ingreso reclutas ESNAVAL, ENE/FEB.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Revista general de reclutas, MAR.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Ingreso cursos COS (cursos no regulares).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Aniversario FACH/CARABINEROS. (MAR-ABR)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Natalicio Arturo Prat, ABR.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Ceremonia del 21 de mayo.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Cuenta pública presidencial, JUN.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Graduación COS.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Aniversario ESNAVAL.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Natalicio B. O´Higgins, AGO.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Premiación General (NOV-DIC)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Graduación de Guardiamarinas (DIC). </a:t>
            </a:r>
          </a:p>
          <a:p>
            <a:pPr algn="just"/>
            <a:r>
              <a:rPr lang="es-ES" sz="1800" dirty="0"/>
              <a:t> </a:t>
            </a:r>
            <a:endParaRPr lang="es-ES" sz="1800" b="1" dirty="0"/>
          </a:p>
          <a:p>
            <a:pPr algn="just"/>
            <a:r>
              <a:rPr lang="es-ES" sz="1800" b="1" dirty="0"/>
              <a:t>DESFILES</a:t>
            </a:r>
            <a:r>
              <a:rPr lang="es-ES" sz="1800" dirty="0"/>
              <a:t>:</a:t>
            </a:r>
          </a:p>
          <a:p>
            <a:pPr algn="just"/>
            <a:endParaRPr lang="es-ES" sz="1800" dirty="0"/>
          </a:p>
          <a:p>
            <a:pPr marL="342900" indent="-342900" algn="just">
              <a:buFont typeface="+mj-lt"/>
              <a:buAutoNum type="arabicPeriod"/>
            </a:pPr>
            <a:r>
              <a:rPr lang="es-CL" sz="1800" dirty="0"/>
              <a:t>Desfile 21 de mayo Gloria Navales.</a:t>
            </a:r>
            <a:endParaRPr lang="es-ES" sz="18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Primera Junta de Gobierno (Valparaíso) 18 sep.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/>
              <a:t>Conmemoración Glorias del Ejército (Santiago ) 19 sep.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9BBB1CBD-5B0F-A528-E30D-DE3B63043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7079" y="116632"/>
            <a:ext cx="508991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</a:t>
            </a:r>
            <a:r>
              <a:rPr lang="es-ES" altLang="es-CL" b="1" dirty="0">
                <a:solidFill>
                  <a:srgbClr val="FFCC00"/>
                </a:solidFill>
              </a:rPr>
              <a:t>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ES" altLang="es-CL" b="1" dirty="0">
                <a:solidFill>
                  <a:srgbClr val="FFCC00"/>
                </a:solidFill>
              </a:rPr>
              <a:t>MODELO MILITAR - NAVAL</a:t>
            </a:r>
            <a:endParaRPr lang="es-CL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F540C055-7779-909E-C648-A08A55E4DDEE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2BC993CC-5609-4830-6AD3-40BEA643BC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F31D2FBC-1270-6FF4-00C3-7C9594BF091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2B6651A1-C13F-4240-995E-3016C4CBC7A2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A69005E8-E85E-9C7E-9E08-761FD8CBC6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19E42E15-B600-1717-D4DD-E1CD54D91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73172" y="1458496"/>
            <a:ext cx="778674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/>
              <a:t>Previo a cada presentación militar se elabora un Plan de Prácticas especial para asegurar un óptimo desempeño por parte del Regimiento de Presentación. Este plan está a cargo del  Subdirector en conjunto con el Depto. Ejecutivo y Depto. Educación, el cual debe queda plasmado en la correspondiente O.E.A.</a:t>
            </a:r>
          </a:p>
          <a:p>
            <a:r>
              <a:rPr lang="es-ES" sz="2200" dirty="0"/>
              <a:t> </a:t>
            </a:r>
          </a:p>
          <a:p>
            <a:pPr lvl="0" algn="just"/>
            <a:r>
              <a:rPr lang="es-ES" sz="2200" dirty="0"/>
              <a:t>La coordinación anterior, tiene como fin efectuar el cálculo de las pérdidas de horas de clases y posterior recuperación.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DC1F2047-B43F-30B0-0F50-FFD08102B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5320" y="116632"/>
            <a:ext cx="47934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MILITAR - NAVAL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FC683221-2262-B2DE-26E1-C9467FF9FE55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51A588C3-B1A6-D89A-33A4-65050236A2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B156BF9B-03AD-E55B-816B-725BCF25A4D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E768090D-1B39-53A8-4E78-89630973D46D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6CD4D743-97BD-68E2-CE88-470B9FAE56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703A221A-1462-67A9-EEC3-71086623B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346070" y="2068258"/>
            <a:ext cx="44518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9525" indent="-9525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l="2" r="1775"/>
          <a:stretch>
            <a:fillRect/>
          </a:stretch>
        </p:blipFill>
        <p:spPr bwMode="auto">
          <a:xfrm>
            <a:off x="2808274" y="2852936"/>
            <a:ext cx="3527452" cy="239301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14 Marcador de número de diapositiva">
            <a:extLst>
              <a:ext uri="{FF2B5EF4-FFF2-40B4-BE49-F238E27FC236}">
                <a16:creationId xmlns:a16="http://schemas.microsoft.com/office/drawing/2014/main" id="{8BC68A1D-1198-AE9B-41A1-D908D041A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64386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/>
              <a:t>Egresar al Servicio Naval, Guardiamarinas con una formación profesional consecuente con las necesidades de la Institución y poseedores de conceptos que sólidamente comprendidos y competentemente diestros, conduzcan las tareas en forma segura y eficaz.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61418B8F-FF16-8B09-83AA-FD49AE2BA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108" y="116632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OBJETIVOS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PROFESIONAL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3C7D85A-67AE-8E81-FCAF-9751661F77F5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C625A232-87BC-3410-29EB-6B3B4B68D6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674D73C3-6306-A885-220F-28F10428AA1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DD70F31B-7C5E-017D-08A6-0423BB477152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7FC0BD21-E612-060D-86D8-EE37E66737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15BE69E0-019D-6076-8E64-923E52E15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979545"/>
              </p:ext>
            </p:extLst>
          </p:nvPr>
        </p:nvGraphicFramePr>
        <p:xfrm>
          <a:off x="642910" y="1714488"/>
          <a:ext cx="8215369" cy="4415536"/>
        </p:xfrm>
        <a:graphic>
          <a:graphicData uri="http://schemas.openxmlformats.org/drawingml/2006/table">
            <a:tbl>
              <a:tblPr/>
              <a:tblGrid>
                <a:gridCol w="1357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02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EJECUTIVOS</a:t>
                      </a: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(Diciembre – Febrero)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4°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PRACTICA DESEMPEÑO A BORDO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</a:t>
                      </a:r>
                      <a:r>
                        <a:rPr lang="es-ES" sz="1200" baseline="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, SEZONA, TERZONA Y 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PRÁCTICIA DE PILOTAJE EN LSG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3° EJ  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RAID DE NAVEGACIÓN COSTERA. EN YATES.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DE DESEMPEÑO A BORDO.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EN 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 Y TERZONA)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02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CONOCIMIENTO Y PRÁCTICA DE DESEMPEÑO A BORDO DE LST.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1° AÑO A – POL.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CAMPAÑA NÁUTICA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(SEZONA)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EMBARCO DE FAMILIARIZACIÓN</a:t>
                      </a:r>
                      <a:r>
                        <a:rPr lang="es-ES" sz="1200" baseline="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EN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AP – LST – LSHD.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(TON)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 Box 18">
            <a:extLst>
              <a:ext uri="{FF2B5EF4-FFF2-40B4-BE49-F238E27FC236}">
                <a16:creationId xmlns:a16="http://schemas.microsoft.com/office/drawing/2014/main" id="{A6B58300-EBCE-A6E9-93A3-E8F67AF4D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7079" y="116632"/>
            <a:ext cx="50899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PROFESIONAL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9B563C48-4F2D-01AF-8A65-9648F606282C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A48E956E-C45E-7CC8-5B02-850D50D142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179F9FFE-4123-BB57-D566-6D80835D87F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007D6D20-5C22-F60B-55FF-3BDEE6126298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F49214FC-488E-A219-D154-E280A08FEA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4 Marcador de número de diapositiva">
            <a:extLst>
              <a:ext uri="{FF2B5EF4-FFF2-40B4-BE49-F238E27FC236}">
                <a16:creationId xmlns:a16="http://schemas.microsoft.com/office/drawing/2014/main" id="{DA6DFC67-E8EB-3520-7FC6-A94BB4426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785786" y="1357298"/>
          <a:ext cx="7715303" cy="2661832"/>
        </p:xfrm>
        <a:graphic>
          <a:graphicData uri="http://schemas.openxmlformats.org/drawingml/2006/table">
            <a:tbl>
              <a:tblPr/>
              <a:tblGrid>
                <a:gridCol w="1523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39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7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(Enero – Febrero)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TIEMPO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5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DESÉRTICO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(CUARZONA)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FRIO.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(TERZONA)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COMANDANTE DE ESCUADRA 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(BATMILLER)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INSTRUCCION COMANDANTE DE PELOTÓN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6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8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BÁSICO ANFIBIO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INSTRUCCIÓN DE TIRO AVANZADO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661363"/>
              </p:ext>
            </p:extLst>
          </p:nvPr>
        </p:nvGraphicFramePr>
        <p:xfrm>
          <a:off x="785786" y="4077072"/>
          <a:ext cx="7715303" cy="2128292"/>
        </p:xfrm>
        <a:graphic>
          <a:graphicData uri="http://schemas.openxmlformats.org/drawingml/2006/table">
            <a:tbl>
              <a:tblPr/>
              <a:tblGrid>
                <a:gridCol w="1581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7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5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2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76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1ra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Mayo)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2da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de Septiembre)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4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CARACTERÍSTICO 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CARACTERISTICO IM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 Box 18">
            <a:extLst>
              <a:ext uri="{FF2B5EF4-FFF2-40B4-BE49-F238E27FC236}">
                <a16:creationId xmlns:a16="http://schemas.microsoft.com/office/drawing/2014/main" id="{3429FCB7-AEE9-87E5-9FD3-A8C97B566B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7079" y="116632"/>
            <a:ext cx="50899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PROFESIONAL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CEDBFA59-4812-5251-2498-E16BE114CA84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82CA6105-E084-C63F-DF1E-B159E866BC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10" name="Picture 6" descr="Armada de Chile | Astilleros ASMAR">
                <a:extLst>
                  <a:ext uri="{FF2B5EF4-FFF2-40B4-BE49-F238E27FC236}">
                    <a16:creationId xmlns:a16="http://schemas.microsoft.com/office/drawing/2014/main" id="{FCF9BC63-459E-A774-9FE4-4F3B0C6F306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Rectángulo redondeado 10">
                <a:extLst>
                  <a:ext uri="{FF2B5EF4-FFF2-40B4-BE49-F238E27FC236}">
                    <a16:creationId xmlns:a16="http://schemas.microsoft.com/office/drawing/2014/main" id="{882BF927-23F8-5ECA-8286-78EC4753E408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9" name="Picture 2" descr="Regata">
              <a:extLst>
                <a:ext uri="{FF2B5EF4-FFF2-40B4-BE49-F238E27FC236}">
                  <a16:creationId xmlns:a16="http://schemas.microsoft.com/office/drawing/2014/main" id="{B2713186-AA20-AB5F-C4A3-DDF8DA67C1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14 Marcador de número de diapositiva">
            <a:extLst>
              <a:ext uri="{FF2B5EF4-FFF2-40B4-BE49-F238E27FC236}">
                <a16:creationId xmlns:a16="http://schemas.microsoft.com/office/drawing/2014/main" id="{5729EBFE-B385-D26C-A5B3-6D8901637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714697"/>
              </p:ext>
            </p:extLst>
          </p:nvPr>
        </p:nvGraphicFramePr>
        <p:xfrm>
          <a:off x="857224" y="1216824"/>
          <a:ext cx="7715303" cy="2140168"/>
        </p:xfrm>
        <a:graphic>
          <a:graphicData uri="http://schemas.openxmlformats.org/drawingml/2006/table">
            <a:tbl>
              <a:tblPr/>
              <a:tblGrid>
                <a:gridCol w="1911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9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1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45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90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ABASTECIMIENTO</a:t>
                      </a: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VERANO - (Enero)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INVIERNO - (1era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 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6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4°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PRACTICA EN CENTROS DE ABASTECIMIENTOS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ALIMENTACIÓN Y FONDOS INTERNOS.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0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3° AB  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EMBARCO EN UNIDADES A FLOTE.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(ESCUADRA)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ADQUISICIONES.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5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2°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TALCABAS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049386"/>
              </p:ext>
            </p:extLst>
          </p:nvPr>
        </p:nvGraphicFramePr>
        <p:xfrm>
          <a:off x="857223" y="3370763"/>
          <a:ext cx="7715304" cy="2938557"/>
        </p:xfrm>
        <a:graphic>
          <a:graphicData uri="http://schemas.openxmlformats.org/drawingml/2006/table">
            <a:tbl>
              <a:tblPr/>
              <a:tblGrid>
                <a:gridCol w="1914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9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65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5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LITORAL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(Diciembre - 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4°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EN LSG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(QUINZONA)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INSTRUCCIÓN DE CONTROL DE MUCHEDUMBRE.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(ESNAVAL)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3°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GOBERNACIÓN MARÍTIMA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(PRIZONA</a:t>
                      </a:r>
                      <a:r>
                        <a:rPr lang="es-ES" sz="900" baseline="0" dirty="0">
                          <a:latin typeface="+mn-lt"/>
                          <a:ea typeface="Times New Roman"/>
                          <a:cs typeface="Latha" pitchFamily="34" charset="0"/>
                        </a:rPr>
                        <a:t> Y SEZONA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CAPITANIAS DE PUERTO.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2°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CAPITANIAS DE PUERTO.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+mn-lt"/>
                          <a:ea typeface="Times New Roman"/>
                          <a:cs typeface="Latha" pitchFamily="34" charset="0"/>
                        </a:rPr>
                        <a:t>(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SEZONA</a:t>
                      </a:r>
                      <a:r>
                        <a:rPr lang="es-ES" sz="1000" dirty="0">
                          <a:latin typeface="+mn-lt"/>
                          <a:ea typeface="Times New Roman"/>
                          <a:cs typeface="Latha" pitchFamily="34" charset="0"/>
                        </a:rPr>
                        <a:t>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 Box 18">
            <a:extLst>
              <a:ext uri="{FF2B5EF4-FFF2-40B4-BE49-F238E27FC236}">
                <a16:creationId xmlns:a16="http://schemas.microsoft.com/office/drawing/2014/main" id="{DA0053BE-B859-2014-9805-602F5C252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7079" y="116632"/>
            <a:ext cx="50899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PROFESIONAL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F6794D29-D941-9BA8-15F4-2CFA84879671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6" name="Grupo 5">
              <a:extLst>
                <a:ext uri="{FF2B5EF4-FFF2-40B4-BE49-F238E27FC236}">
                  <a16:creationId xmlns:a16="http://schemas.microsoft.com/office/drawing/2014/main" id="{5C330CA5-4303-A150-3337-7178AB24B9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10" name="Picture 6" descr="Armada de Chile | Astilleros ASMAR">
                <a:extLst>
                  <a:ext uri="{FF2B5EF4-FFF2-40B4-BE49-F238E27FC236}">
                    <a16:creationId xmlns:a16="http://schemas.microsoft.com/office/drawing/2014/main" id="{DAEB2CFA-D7F7-3E4E-1C10-982B7FB0397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Rectángulo redondeado 10">
                <a:extLst>
                  <a:ext uri="{FF2B5EF4-FFF2-40B4-BE49-F238E27FC236}">
                    <a16:creationId xmlns:a16="http://schemas.microsoft.com/office/drawing/2014/main" id="{D40E289E-B415-BDFA-8694-CB3FB1D3D6A0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9" name="Picture 2" descr="Regata">
              <a:extLst>
                <a:ext uri="{FF2B5EF4-FFF2-40B4-BE49-F238E27FC236}">
                  <a16:creationId xmlns:a16="http://schemas.microsoft.com/office/drawing/2014/main" id="{F497CCD7-5DE1-D84A-77E8-307983A68B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14 Marcador de número de diapositiva">
            <a:extLst>
              <a:ext uri="{FF2B5EF4-FFF2-40B4-BE49-F238E27FC236}">
                <a16:creationId xmlns:a16="http://schemas.microsoft.com/office/drawing/2014/main" id="{A4558935-2C2E-AB3D-7C0E-B7522E56A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4899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2200" b="1" dirty="0"/>
              <a:t>Actividades de verano 2021/2022.</a:t>
            </a:r>
          </a:p>
          <a:p>
            <a:pPr marL="273050" lvl="1" algn="just">
              <a:spcBef>
                <a:spcPts val="0"/>
              </a:spcBef>
              <a:buClr>
                <a:srgbClr val="C8C300"/>
              </a:buClr>
              <a:buSzPct val="70000"/>
            </a:pPr>
            <a:r>
              <a:rPr lang="es-CL" sz="2200" dirty="0">
                <a:solidFill>
                  <a:srgbClr val="EBE600"/>
                </a:solidFill>
              </a:rPr>
              <a:t> Actividades profesionales planificadas v/s realizadas.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Arial" pitchFamily="34" charset="0"/>
              <a:buChar char="•"/>
              <a:tabLst>
                <a:tab pos="1163638" algn="l"/>
              </a:tabLst>
            </a:pPr>
            <a:r>
              <a:rPr lang="es-ES" sz="2200" dirty="0">
                <a:solidFill>
                  <a:srgbClr val="FFFF00"/>
                </a:solidFill>
              </a:rPr>
              <a:t>Práctica profesional de verano 2021/2022:	100 %</a:t>
            </a:r>
            <a:endParaRPr lang="es-CL" sz="2200" dirty="0">
              <a:solidFill>
                <a:srgbClr val="FFFF00"/>
              </a:solidFill>
            </a:endParaRPr>
          </a:p>
          <a:p>
            <a:pPr lvl="1" algn="just">
              <a:buNone/>
            </a:pPr>
            <a:endParaRPr lang="es-CL" sz="2200" dirty="0"/>
          </a:p>
          <a:p>
            <a:pPr marL="355600" lvl="1" indent="-355600" algn="just"/>
            <a:r>
              <a:rPr lang="es-CL" sz="2200" b="1" dirty="0"/>
              <a:t>b)	Actividades de invierno 2022.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>
                <a:solidFill>
                  <a:srgbClr val="FFFF00"/>
                </a:solidFill>
              </a:rPr>
              <a:t>Práctica profesional de invierno 2022:		84,6 %</a:t>
            </a:r>
            <a:endParaRPr lang="es-CL" sz="2200" dirty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Arial" pitchFamily="34" charset="0"/>
              <a:buChar char="•"/>
              <a:tabLst>
                <a:tab pos="1163638" algn="l"/>
              </a:tabLst>
            </a:pPr>
            <a:r>
              <a:rPr lang="es-ES" sz="2200" dirty="0"/>
              <a:t>Embarco de familiarización 1er. año en AP Aquiles / área Chiloé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>
                <a:solidFill>
                  <a:srgbClr val="FFFF00"/>
                </a:solidFill>
              </a:rPr>
              <a:t>    Programa de visitas profesionales en SEZONA.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endParaRPr lang="es-ES" sz="2200" dirty="0"/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Arial" pitchFamily="34" charset="0"/>
              <a:buChar char="•"/>
              <a:tabLst>
                <a:tab pos="1163638" algn="l"/>
              </a:tabLst>
            </a:pPr>
            <a:r>
              <a:rPr lang="es-ES" sz="2200" dirty="0"/>
              <a:t>Embarco de familiarización 3° AB en AP Aquiles / área Chiloé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/>
              <a:t>    </a:t>
            </a:r>
            <a:r>
              <a:rPr lang="es-ES" sz="2200" dirty="0">
                <a:solidFill>
                  <a:srgbClr val="FFFF00"/>
                </a:solidFill>
              </a:rPr>
              <a:t>Visita a centros logísticos y financieros en Santiago.</a:t>
            </a:r>
            <a:endParaRPr lang="es-CL" sz="2200" dirty="0">
              <a:solidFill>
                <a:srgbClr val="FFFF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endParaRPr lang="es-CL" sz="2200" dirty="0">
              <a:solidFill>
                <a:srgbClr val="FFFF00"/>
              </a:solidFill>
            </a:endParaRP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44A8F668-5BD7-1A19-6990-DF018C646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109" y="116632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PROFESIONAL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CFFDBB1E-7D36-4C2E-FFF3-8BFB99BCDB81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B389EF6B-4DBC-A7DC-AD4B-1C047C378F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63430EFF-183D-AC19-054D-88633A69E1C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AFD742FA-83D6-42A3-F1FB-7247439F2EFD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5F7CDA9C-083F-61BF-231A-11262939E6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A31B2C96-5170-4504-4A45-3DB42A607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820904" y="2219684"/>
            <a:ext cx="548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9525" indent="-9525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t="16405" b="28790"/>
          <a:stretch>
            <a:fillRect/>
          </a:stretch>
        </p:blipFill>
        <p:spPr bwMode="auto">
          <a:xfrm>
            <a:off x="2022207" y="2867756"/>
            <a:ext cx="5084794" cy="185738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" name="14 Marcador de número de diapositiva">
            <a:extLst>
              <a:ext uri="{FF2B5EF4-FFF2-40B4-BE49-F238E27FC236}">
                <a16:creationId xmlns:a16="http://schemas.microsoft.com/office/drawing/2014/main" id="{2F4C62FF-67DD-CEB2-7ABC-1E69FE635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8581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200" dirty="0"/>
              <a:t>Contribuir</a:t>
            </a:r>
            <a:r>
              <a:rPr lang="es-ES" sz="2200" dirty="0"/>
              <a:t> a la formación y desarrollo integral del futuro Oficial de Marina, con el propósito que pueda mantener un estado físico compatible con las exigencias profesionales y actividades en el servicio.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0A861B71-7853-A49C-C9C0-CEB31C88E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5722" y="116632"/>
            <a:ext cx="40126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OBJETIVOS MODELO 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FÍSICO - DEPORTIVO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9124932-CBF5-C3E5-4558-C300E6B5886F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02666EB6-84D1-0B46-D83E-08D5B5EF2C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FBD153FB-2AA3-B85E-6897-E5F33E79447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1E069C3F-3257-A43E-2E06-EB6E364082A7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D9770A8F-0952-6204-327A-C7FDF0AC1E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01B159D0-2C6D-5918-9794-DA936CB52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5286380" y="1265957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4857752" y="2027405"/>
            <a:ext cx="2665413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</a:t>
            </a:r>
          </a:p>
        </p:txBody>
      </p:sp>
      <p:sp>
        <p:nvSpPr>
          <p:cNvPr id="70725" name="Text Box 69"/>
          <p:cNvSpPr txBox="1">
            <a:spLocks noChangeArrowheads="1"/>
          </p:cNvSpPr>
          <p:nvPr/>
        </p:nvSpPr>
        <p:spPr bwMode="auto">
          <a:xfrm>
            <a:off x="3143240" y="2598909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INTERNAS</a:t>
            </a:r>
          </a:p>
        </p:txBody>
      </p:sp>
      <p:sp>
        <p:nvSpPr>
          <p:cNvPr id="70726" name="Text Box 70"/>
          <p:cNvSpPr txBox="1">
            <a:spLocks noChangeArrowheads="1"/>
          </p:cNvSpPr>
          <p:nvPr/>
        </p:nvSpPr>
        <p:spPr bwMode="auto">
          <a:xfrm>
            <a:off x="6286512" y="2598909"/>
            <a:ext cx="2665413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EXTERNAS</a:t>
            </a:r>
          </a:p>
        </p:txBody>
      </p:sp>
      <p:sp>
        <p:nvSpPr>
          <p:cNvPr id="70727" name="Text Box 71"/>
          <p:cNvSpPr txBox="1">
            <a:spLocks noChangeArrowheads="1"/>
          </p:cNvSpPr>
          <p:nvPr/>
        </p:nvSpPr>
        <p:spPr bwMode="auto">
          <a:xfrm>
            <a:off x="2976572" y="3094216"/>
            <a:ext cx="3024188" cy="3647152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LAUTARO (RECLUTAS)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CAUPOLICAN (GENERACIONES ESCUELA)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GLORIAS NAVALES (ATLETISMO)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(BASQUETBOL)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(FÚTBOL)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(JUDO)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FESTIVAL 50 MTS. (NATACIÓN)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(VÓLEIBOL)</a:t>
            </a:r>
          </a:p>
        </p:txBody>
      </p:sp>
      <p:sp>
        <p:nvSpPr>
          <p:cNvPr id="70728" name="Text Box 72"/>
          <p:cNvSpPr txBox="1">
            <a:spLocks noChangeArrowheads="1"/>
          </p:cNvSpPr>
          <p:nvPr/>
        </p:nvSpPr>
        <p:spPr bwMode="auto">
          <a:xfrm>
            <a:off x="6335745" y="3167241"/>
            <a:ext cx="2665411" cy="28931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INTERESCUELAS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LIGAS DEPORTIVAS DE EDUCACIÓN SUPERIOR (LDES)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JUEGOS DEPORTIVOS UNIVERSITARIOS NAVALES (JUN).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ES" sz="1400" b="1" dirty="0">
                <a:solidFill>
                  <a:srgbClr val="FFFFFF"/>
                </a:solidFill>
                <a:latin typeface="Tahoma" pitchFamily="34" charset="0"/>
              </a:rPr>
              <a:t>ASOCIACIONES REGIONALES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CAMPEONATOS POR INVITACIÓN</a:t>
            </a:r>
          </a:p>
        </p:txBody>
      </p:sp>
      <p:cxnSp>
        <p:nvCxnSpPr>
          <p:cNvPr id="70729" name="AutoShape 73"/>
          <p:cNvCxnSpPr>
            <a:cxnSpLocks noChangeShapeType="1"/>
            <a:endCxn id="70725" idx="0"/>
          </p:cNvCxnSpPr>
          <p:nvPr/>
        </p:nvCxnSpPr>
        <p:spPr bwMode="auto">
          <a:xfrm rot="5400000">
            <a:off x="5557033" y="1375741"/>
            <a:ext cx="142875" cy="2303462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cxnSp>
        <p:nvCxnSpPr>
          <p:cNvPr id="70730" name="AutoShape 74"/>
          <p:cNvCxnSpPr>
            <a:cxnSpLocks noChangeShapeType="1"/>
            <a:endCxn id="70726" idx="0"/>
          </p:cNvCxnSpPr>
          <p:nvPr/>
        </p:nvCxnSpPr>
        <p:spPr bwMode="auto">
          <a:xfrm rot="16200000" flipH="1">
            <a:off x="6503999" y="1482897"/>
            <a:ext cx="142875" cy="2089150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sp>
        <p:nvSpPr>
          <p:cNvPr id="11" name="Text Box 69"/>
          <p:cNvSpPr txBox="1">
            <a:spLocks noChangeArrowheads="1"/>
          </p:cNvSpPr>
          <p:nvPr/>
        </p:nvSpPr>
        <p:spPr bwMode="auto">
          <a:xfrm>
            <a:off x="178396" y="2598909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EVALUACIONES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Text Box 71"/>
          <p:cNvSpPr txBox="1">
            <a:spLocks noChangeArrowheads="1"/>
          </p:cNvSpPr>
          <p:nvPr/>
        </p:nvSpPr>
        <p:spPr bwMode="auto">
          <a:xfrm>
            <a:off x="439532" y="3094216"/>
            <a:ext cx="2143140" cy="1061829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FICHA</a:t>
            </a:r>
            <a:r>
              <a:rPr kumimoji="0" lang="es-ES" sz="1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DE CAPACIDAD FÍSICA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CL" sz="1400" b="1" baseline="0" dirty="0">
                <a:solidFill>
                  <a:srgbClr val="FFFFFF"/>
                </a:solidFill>
                <a:latin typeface="Tahoma" pitchFamily="34" charset="0"/>
              </a:rPr>
              <a:t>TEST DE COOPER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38758" y="1588295"/>
            <a:ext cx="1944687" cy="646331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FORMATIVA</a:t>
            </a: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Text Box 18">
            <a:extLst>
              <a:ext uri="{FF2B5EF4-FFF2-40B4-BE49-F238E27FC236}">
                <a16:creationId xmlns:a16="http://schemas.microsoft.com/office/drawing/2014/main" id="{5F8813CC-4EF4-12CE-ED03-6ED7350B1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339" y="116632"/>
            <a:ext cx="5487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FÍSICO - DEPORTIVO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C47FBFAF-AE38-BFEA-3E91-204F3980DD9B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B662A10A-F843-D27A-C875-907F7EFE44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6" name="Picture 6" descr="Armada de Chile | Astilleros ASMAR">
                <a:extLst>
                  <a:ext uri="{FF2B5EF4-FFF2-40B4-BE49-F238E27FC236}">
                    <a16:creationId xmlns:a16="http://schemas.microsoft.com/office/drawing/2014/main" id="{4428FAF8-6EE7-FD02-BE38-9A86FE8DC3A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ctángulo redondeado 6">
                <a:extLst>
                  <a:ext uri="{FF2B5EF4-FFF2-40B4-BE49-F238E27FC236}">
                    <a16:creationId xmlns:a16="http://schemas.microsoft.com/office/drawing/2014/main" id="{11CAB97D-0AA7-DDB5-043C-39FA2408C2E0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5" name="Picture 2" descr="Regata">
              <a:extLst>
                <a:ext uri="{FF2B5EF4-FFF2-40B4-BE49-F238E27FC236}">
                  <a16:creationId xmlns:a16="http://schemas.microsoft.com/office/drawing/2014/main" id="{1306727B-20AC-8A2E-6280-A9CD4EC8AD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98700230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4282" y="1337965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graphicFrame>
        <p:nvGraphicFramePr>
          <p:cNvPr id="5" name="Group 173"/>
          <p:cNvGraphicFramePr>
            <a:graphicFrameLocks/>
          </p:cNvGraphicFramePr>
          <p:nvPr/>
        </p:nvGraphicFramePr>
        <p:xfrm>
          <a:off x="1544640" y="3068637"/>
          <a:ext cx="6923087" cy="2148720"/>
        </p:xfrm>
        <a:graphic>
          <a:graphicData uri="http://schemas.openxmlformats.org/drawingml/2006/table">
            <a:tbl>
              <a:tblPr/>
              <a:tblGrid>
                <a:gridCol w="550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1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4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32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ATLETISMO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PENTATLÓN MILITAR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BÁSQUETBOL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9.-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ESGRIMA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10.-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RUGBY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FÚTBOL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TENIS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JUDO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TIRO AL BLANCO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NATACIÓN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VELA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7.-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ORIENT. TERR.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VOLEIBOL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Box 170"/>
          <p:cNvSpPr txBox="1">
            <a:spLocks noChangeArrowheads="1"/>
          </p:cNvSpPr>
          <p:nvPr/>
        </p:nvSpPr>
        <p:spPr bwMode="auto">
          <a:xfrm>
            <a:off x="714348" y="5441949"/>
            <a:ext cx="7815292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CATEGORÍA CADETES OLÍMPICOS, REPRESENTATIVOS Y AFICIONADOS</a:t>
            </a:r>
          </a:p>
        </p:txBody>
      </p:sp>
      <p:sp>
        <p:nvSpPr>
          <p:cNvPr id="7" name="Text Box 171"/>
          <p:cNvSpPr txBox="1">
            <a:spLocks noChangeArrowheads="1"/>
          </p:cNvSpPr>
          <p:nvPr/>
        </p:nvSpPr>
        <p:spPr bwMode="auto">
          <a:xfrm>
            <a:off x="1142976" y="5929330"/>
            <a:ext cx="6985000" cy="650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Semestralmente los Oficiales de seleccionado a propuesta de los profesores, designarán los Cadetes Olímpicos.</a:t>
            </a:r>
          </a:p>
        </p:txBody>
      </p:sp>
      <p:sp>
        <p:nvSpPr>
          <p:cNvPr id="8" name="Text Box 172"/>
          <p:cNvSpPr txBox="1">
            <a:spLocks noChangeArrowheads="1"/>
          </p:cNvSpPr>
          <p:nvPr/>
        </p:nvSpPr>
        <p:spPr bwMode="auto">
          <a:xfrm>
            <a:off x="785786" y="2285992"/>
            <a:ext cx="7929618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Los Seleccionados se realizan con el propósito que el cadete practique por satisfacción personal, perfeccionamiento de sus aptitudes y represente a la Escuela.</a:t>
            </a:r>
          </a:p>
        </p:txBody>
      </p:sp>
      <p:sp>
        <p:nvSpPr>
          <p:cNvPr id="9" name="Text Box 175"/>
          <p:cNvSpPr txBox="1">
            <a:spLocks noChangeArrowheads="1"/>
          </p:cNvSpPr>
          <p:nvPr/>
        </p:nvSpPr>
        <p:spPr bwMode="auto">
          <a:xfrm>
            <a:off x="2214546" y="1342509"/>
            <a:ext cx="6715140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práctica deportiva será electiva,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obligatoria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, sistemática y continua, durante toda la permanencia del Cadete en la Escuela.</a:t>
            </a:r>
          </a:p>
        </p:txBody>
      </p:sp>
      <p:sp>
        <p:nvSpPr>
          <p:cNvPr id="2" name="Text Box 18">
            <a:extLst>
              <a:ext uri="{FF2B5EF4-FFF2-40B4-BE49-F238E27FC236}">
                <a16:creationId xmlns:a16="http://schemas.microsoft.com/office/drawing/2014/main" id="{6024ABB1-6221-67EE-BAC0-760678177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339" y="116632"/>
            <a:ext cx="5487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FÍSICO - DEPORTIVO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49718534-229C-0CEB-F0A0-D4B490B9A786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51738DE0-B97E-AC1D-FB35-5826A1B8AC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14" name="Picture 6" descr="Armada de Chile | Astilleros ASMAR">
                <a:extLst>
                  <a:ext uri="{FF2B5EF4-FFF2-40B4-BE49-F238E27FC236}">
                    <a16:creationId xmlns:a16="http://schemas.microsoft.com/office/drawing/2014/main" id="{A5431A1D-5DE7-5ECF-0B22-808A6071FC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Rectángulo redondeado 14">
                <a:extLst>
                  <a:ext uri="{FF2B5EF4-FFF2-40B4-BE49-F238E27FC236}">
                    <a16:creationId xmlns:a16="http://schemas.microsoft.com/office/drawing/2014/main" id="{76DCB48E-FE6A-CF36-A9AB-8F12FB39B586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13" name="Picture 2" descr="Regata">
              <a:extLst>
                <a:ext uri="{FF2B5EF4-FFF2-40B4-BE49-F238E27FC236}">
                  <a16:creationId xmlns:a16="http://schemas.microsoft.com/office/drawing/2014/main" id="{D4D08158-C05E-A7B4-3E7D-EF1371C7E9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14 Marcador de número de diapositiva">
            <a:extLst>
              <a:ext uri="{FF2B5EF4-FFF2-40B4-BE49-F238E27FC236}">
                <a16:creationId xmlns:a16="http://schemas.microsoft.com/office/drawing/2014/main" id="{07BD88E4-D014-104E-73C3-E55CF5767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3868412" y="1292387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2500298" y="2071678"/>
            <a:ext cx="4680917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  INTERESCUELAS 2022</a:t>
            </a: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312039"/>
              </p:ext>
            </p:extLst>
          </p:nvPr>
        </p:nvGraphicFramePr>
        <p:xfrm>
          <a:off x="1142976" y="2571744"/>
          <a:ext cx="7429552" cy="3980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3338">
                  <a:extLst>
                    <a:ext uri="{9D8B030D-6E8A-4147-A177-3AD203B41FA5}">
                      <a16:colId xmlns:a16="http://schemas.microsoft.com/office/drawing/2014/main" val="252793503"/>
                    </a:ext>
                  </a:extLst>
                </a:gridCol>
                <a:gridCol w="3786214">
                  <a:extLst>
                    <a:ext uri="{9D8B030D-6E8A-4147-A177-3AD203B41FA5}">
                      <a16:colId xmlns:a16="http://schemas.microsoft.com/office/drawing/2014/main" val="3982369317"/>
                    </a:ext>
                  </a:extLst>
                </a:gridCol>
              </a:tblGrid>
              <a:tr h="289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DEPORTE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ORGANIZA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91201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Tenis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60677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Básquetbol (v)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04263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Orientación Terrestre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Carabineros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246685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Judo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Investigaciones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57706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Tiro al Blanco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Militar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6433073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Fútbol 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17702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Vóleibol 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365522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Esgrima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Investigaciones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38188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Pentatlón Militar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>
                          <a:solidFill>
                            <a:schemeClr val="bg1"/>
                          </a:solidFill>
                          <a:effectLst/>
                        </a:rPr>
                        <a:t>Escuela Militar</a:t>
                      </a:r>
                      <a:endParaRPr lang="es-CL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420067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Atletismo (v y d)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Escuela Naval (7,8</a:t>
                      </a:r>
                      <a:r>
                        <a:rPr lang="es-CL" sz="1800" b="1" baseline="0" dirty="0">
                          <a:solidFill>
                            <a:srgbClr val="FFFF00"/>
                          </a:solidFill>
                          <a:effectLst/>
                        </a:rPr>
                        <a:t> y 9 de Oct.)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35240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Natación (v y d)</a:t>
                      </a: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Escuela Naval (27 Ago.)</a:t>
                      </a: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792545"/>
                  </a:ext>
                </a:extLst>
              </a:tr>
            </a:tbl>
          </a:graphicData>
        </a:graphic>
      </p:graphicFrame>
      <p:sp>
        <p:nvSpPr>
          <p:cNvPr id="3" name="Text Box 18">
            <a:extLst>
              <a:ext uri="{FF2B5EF4-FFF2-40B4-BE49-F238E27FC236}">
                <a16:creationId xmlns:a16="http://schemas.microsoft.com/office/drawing/2014/main" id="{05FF5F0D-1CD6-5207-4640-C9952C19A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339" y="116632"/>
            <a:ext cx="5487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FÍSICO - DEPORTIVO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D7458AA-EC31-2764-B29B-068266DF5FAE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8860B477-CA06-AD06-ACF5-727A2D45AB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8" name="Picture 6" descr="Armada de Chile | Astilleros ASMAR">
                <a:extLst>
                  <a:ext uri="{FF2B5EF4-FFF2-40B4-BE49-F238E27FC236}">
                    <a16:creationId xmlns:a16="http://schemas.microsoft.com/office/drawing/2014/main" id="{611282B6-9CF5-0FDE-C1C9-735CD81325F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21F7659C-49C9-65D5-1797-A6CC9BE6C90B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7" name="Picture 2" descr="Regata">
              <a:extLst>
                <a:ext uri="{FF2B5EF4-FFF2-40B4-BE49-F238E27FC236}">
                  <a16:creationId xmlns:a16="http://schemas.microsoft.com/office/drawing/2014/main" id="{49B03F8E-3655-DBCA-E71F-5098EA73ED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37AFF7D6-4C19-CF66-F164-1C6359907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570139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1857364"/>
            <a:ext cx="821537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lvl="1" indent="-628650" algn="just">
              <a:buFont typeface="+mj-lt"/>
              <a:buAutoNum type="alphaLcParenR"/>
              <a:tabLst>
                <a:tab pos="531813" algn="l"/>
              </a:tabLst>
            </a:pPr>
            <a:r>
              <a:rPr lang="es-CL" sz="2200" dirty="0"/>
              <a:t>Disminuir la cantidad de horas interferidas por infanterías, conferencias y ceremonias; la pérdida es de 7 semanas de las 17 programadas aproximadamente.</a:t>
            </a:r>
          </a:p>
          <a:p>
            <a:pPr marL="723900" lvl="1" indent="-628650" algn="just">
              <a:buFont typeface="+mj-lt"/>
              <a:buAutoNum type="alphaLcParenR"/>
            </a:pPr>
            <a:endParaRPr lang="es-CL" sz="2200" dirty="0"/>
          </a:p>
          <a:p>
            <a:pPr marL="723900" lvl="1" indent="-628650" algn="just">
              <a:buFont typeface="+mj-lt"/>
              <a:buAutoNum type="alphaLcParenR"/>
            </a:pPr>
            <a:r>
              <a:rPr lang="es-CL" sz="2200" dirty="0"/>
              <a:t>Es importante considerar que las horas perdidas de educación física no se pueden recuperar ya que no existen bloques horarios para ello.</a:t>
            </a:r>
          </a:p>
          <a:p>
            <a:pPr marL="355600" indent="-355600" algn="just"/>
            <a:endParaRPr lang="es-CL" sz="2000" dirty="0">
              <a:cs typeface="Arial" pitchFamily="34" charset="0"/>
            </a:endParaRP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9CF4D748-0DF7-3B0B-24AB-ABB4FFD07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339" y="116632"/>
            <a:ext cx="5487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FÍSICO - DEPORTIVO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DE53CA10-A7E1-D487-6DBC-1E37575E910B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78BB7F42-6B4A-AE3B-7401-47296F17F2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787A7E85-657A-2EF7-7290-BDEBD8C9CFF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1A32CF64-B49C-29E2-79D8-DE8C4BE705CE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53307D44-0588-58D6-65F4-20A119510F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E0DDE9AB-4F0C-D221-3412-6A43D22B2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27107" y="1988840"/>
            <a:ext cx="38897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9525" indent="-9525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1 Imagen"/>
          <p:cNvPicPr>
            <a:picLocks noChangeAspect="1"/>
          </p:cNvPicPr>
          <p:nvPr/>
        </p:nvPicPr>
        <p:blipFill>
          <a:blip r:embed="rId2" cstate="print"/>
          <a:srcRect t="16953"/>
          <a:stretch>
            <a:fillRect/>
          </a:stretch>
        </p:blipFill>
        <p:spPr bwMode="auto">
          <a:xfrm>
            <a:off x="2700838" y="2708920"/>
            <a:ext cx="3742323" cy="207170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14 Marcador de número de diapositiva">
            <a:extLst>
              <a:ext uri="{FF2B5EF4-FFF2-40B4-BE49-F238E27FC236}">
                <a16:creationId xmlns:a16="http://schemas.microsoft.com/office/drawing/2014/main" id="{B2FE415E-DD6D-C206-65FB-7456BC32B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2285992"/>
            <a:ext cx="8001056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525" algn="just"/>
            <a:r>
              <a:rPr lang="es-CL" sz="2200" dirty="0">
                <a:cs typeface="Arial" pitchFamily="34" charset="0"/>
              </a:rPr>
              <a:t>Entregar al Cadete Naval los conocimientos y habilidades de Cultura General y Social, Naval y Marítima, que le permitan alcanzar un nivel de desarrollo cultural que asegure su mejor desempeño como Oficial de la Armada de Chile.</a:t>
            </a:r>
          </a:p>
          <a:p>
            <a:pPr marL="722313" indent="-366713" algn="just"/>
            <a:endParaRPr lang="es-CL" sz="2200" dirty="0">
              <a:cs typeface="Arial" pitchFamily="34" charset="0"/>
            </a:endParaRPr>
          </a:p>
          <a:p>
            <a:pPr marL="719138" indent="-363538" algn="just"/>
            <a:endParaRPr lang="es-CL" sz="2400" dirty="0">
              <a:cs typeface="Arial" pitchFamily="34" charset="0"/>
            </a:endParaRP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99174237-937D-70C1-D70B-867A919AA2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842" y="11663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OBJETIVOS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CULTURAL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301457DD-59D0-F349-C59B-9F7E901C4BB9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92FECE59-3503-298E-AC31-FFDA53C6E8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9A1D6B92-9501-C10C-D75D-BBEE8923E4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E0DD4341-BCFC-2707-803A-AB0495B39C62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5452B76C-D2BA-E08A-7DDC-1750D95835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64DADD53-E9D5-E1D6-7A23-CF6A77D32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2071678"/>
            <a:ext cx="792961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7013" indent="-217488" algn="just">
              <a:buFont typeface="+mj-lt"/>
              <a:buAutoNum type="arabicPeriod"/>
            </a:pPr>
            <a:r>
              <a:rPr lang="es-CL" sz="2200" dirty="0">
                <a:cs typeface="Arial" pitchFamily="34" charset="0"/>
              </a:rPr>
              <a:t>Academias y eventos culturales.</a:t>
            </a:r>
          </a:p>
          <a:p>
            <a:pPr marL="227013" indent="-217488" algn="just">
              <a:buFont typeface="+mj-lt"/>
              <a:buAutoNum type="arabicPeriod"/>
            </a:pPr>
            <a:r>
              <a:rPr lang="es-CL" sz="2200" dirty="0">
                <a:cs typeface="Arial" pitchFamily="34" charset="0"/>
              </a:rPr>
              <a:t>Círculos Culturales (9 Círculos).</a:t>
            </a:r>
          </a:p>
          <a:p>
            <a:pPr marL="227013" indent="-217488" algn="just">
              <a:buFont typeface="+mj-lt"/>
              <a:buAutoNum type="arabicPeriod"/>
            </a:pPr>
            <a:r>
              <a:rPr lang="es-CL" sz="2200" dirty="0">
                <a:cs typeface="Arial" pitchFamily="34" charset="0"/>
              </a:rPr>
              <a:t>Asistencia a temporadas culturales, visitas a exposiciones, museos, etc. (durante un año lectivo normal).</a:t>
            </a:r>
          </a:p>
          <a:p>
            <a:pPr marL="227013" indent="-217488" algn="just">
              <a:buFont typeface="+mj-lt"/>
              <a:buAutoNum type="arabicPeriod"/>
            </a:pPr>
            <a:r>
              <a:rPr lang="es-CL" sz="2200" dirty="0">
                <a:cs typeface="Arial" pitchFamily="34" charset="0"/>
              </a:rPr>
              <a:t>Exposiciones, seminarios y/o  conferencias.</a:t>
            </a:r>
          </a:p>
          <a:p>
            <a:pPr marL="227013" indent="-217488" algn="just">
              <a:buFont typeface="+mj-lt"/>
              <a:buAutoNum type="arabicPeriod"/>
            </a:pPr>
            <a:r>
              <a:rPr lang="es-CL" sz="2200" dirty="0">
                <a:cs typeface="Arial" pitchFamily="34" charset="0"/>
              </a:rPr>
              <a:t>Concursos de investigación (pintura, historia, fotografía).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514CCEED-0D74-21AD-A6EB-6F4ACA39D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339" y="116632"/>
            <a:ext cx="5487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FÍSICO - DEPORTIVO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8B8A308F-51C9-6CDC-3CFC-240DD83080B6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9FA2DB06-4B25-D18A-B6DD-1165C17A8D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97B47E13-CD5B-8864-12AF-5AE3D87CC39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7AC8CD57-0336-A80B-E199-B588B5F86EFF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151F77D3-AD4D-0D93-F335-665401610A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D2C1DB7C-0808-9A01-5A37-96D13F345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4348" y="1714488"/>
            <a:ext cx="8215370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lphaLcParenR"/>
            </a:pPr>
            <a:r>
              <a:rPr lang="es-CL" sz="2200" dirty="0">
                <a:cs typeface="Arial" pitchFamily="34" charset="0"/>
              </a:rPr>
              <a:t>Clase Magistral.</a:t>
            </a:r>
          </a:p>
          <a:p>
            <a:pPr marL="457200" indent="-457200" algn="just"/>
            <a:endParaRPr lang="es-CL" sz="2200" dirty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2200" dirty="0">
                <a:cs typeface="Arial" pitchFamily="34" charset="0"/>
              </a:rPr>
              <a:t>Actividad Cultural del mes de mayo; presentación de la serie “Aldea”. 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2200" dirty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2200" dirty="0">
                <a:cs typeface="Arial" pitchFamily="34" charset="0"/>
              </a:rPr>
              <a:t>Academia Cultural del mes de octubre, como cierre de las actividades culturales del año. 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2200" dirty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ES_tradnl" sz="2200" dirty="0"/>
              <a:t>Actividades culturales fuera de la Escuela (ballet, concierto, ópera, etc.) para contribuir a la formación en este ámbito.</a:t>
            </a:r>
          </a:p>
          <a:p>
            <a:pPr marL="457200" indent="-457200" algn="just">
              <a:buFont typeface="+mj-lt"/>
              <a:buAutoNum type="alphaLcParenR"/>
            </a:pPr>
            <a:endParaRPr lang="es-ES_tradnl" sz="2200" dirty="0"/>
          </a:p>
          <a:p>
            <a:pPr marL="457200" indent="-457200" algn="just">
              <a:buFont typeface="+mj-lt"/>
              <a:buAutoNum type="alphaLcParenR"/>
            </a:pPr>
            <a:r>
              <a:rPr lang="es-ES_tradnl" sz="2200" dirty="0"/>
              <a:t>Respetar las horas planificadas para el buen desarrollo de los Círculos.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1900" dirty="0"/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285B7098-7D3C-C25D-6BA1-B7FB2DA4E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842" y="11663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CULTURAL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19D2FA4-0C9C-7832-5BC4-7730B2044C31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C325B991-BDC7-F812-1A12-A14D8B78E6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977ACFEB-FD97-2976-8D01-C78FC39D115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98E86D44-CFF9-56D8-CAF2-918CF46C3D01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0BC113B4-5116-130D-76AA-32E2AD1D1A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11F557B4-F91E-E73F-9F19-CA03C37D2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58366" y="2000837"/>
            <a:ext cx="38272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9525" indent="-9525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7170" name="Picture 2" descr="https://escuelanaval.cl/wp-content/uploads/2019/12/slide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94" y="2720917"/>
            <a:ext cx="3600411" cy="150017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14 Marcador de número de diapositiva">
            <a:extLst>
              <a:ext uri="{FF2B5EF4-FFF2-40B4-BE49-F238E27FC236}">
                <a16:creationId xmlns:a16="http://schemas.microsoft.com/office/drawing/2014/main" id="{F46DE53E-DCAA-6744-45D1-1D33CFFC7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/>
              <a:t>Contribuir a formar oficiales con los valores institucionales definidos en el perfil de egreso y en las normas institucionales.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C69969CB-774A-7796-1F92-F71830007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8102" y="116632"/>
            <a:ext cx="3727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OBJETIVOS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VALÓRICO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FEB7EE1-0C11-F891-BE64-CE9D6E6EE094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75A723DC-EAD8-9E02-9C65-91E912FE3E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CED63082-81EE-0D3A-71CC-3C575371B78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7091CD0B-D754-B5DF-2D4B-2A55A6A6116A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28B4AC29-7C04-F30D-4F99-142515D374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78CC8736-67EB-B26A-26DE-A80783846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348800"/>
            <a:ext cx="82809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" sz="2200" dirty="0"/>
              <a:t>Gestionar la aprobación por parte de la DEA, la malla  curricular del Modelo </a:t>
            </a:r>
            <a:r>
              <a:rPr lang="es-ES" sz="2200" dirty="0" err="1"/>
              <a:t>Valórico</a:t>
            </a:r>
            <a:r>
              <a:rPr lang="es-ES" sz="22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2200" dirty="0"/>
          </a:p>
          <a:p>
            <a:pPr marL="514350" indent="-514350" algn="just">
              <a:buFont typeface="+mj-lt"/>
              <a:buAutoNum type="arabicPeriod"/>
            </a:pPr>
            <a:r>
              <a:rPr lang="es-ES" sz="2200" dirty="0"/>
              <a:t>Creación método de evaluación para medir los logros de este modelo.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2200" dirty="0"/>
          </a:p>
          <a:p>
            <a:pPr marL="514350" indent="-514350" algn="just">
              <a:buFont typeface="+mj-lt"/>
              <a:buAutoNum type="arabicPeriod"/>
            </a:pPr>
            <a:r>
              <a:rPr lang="es-ES" sz="2200" dirty="0"/>
              <a:t>Actividades valóricas ejecutadas 2022: conferencias a cadetes primer año (La familia) y tercer año (comportamiento y uso de mesas), actividades de pastoral cuerpo cadetes.</a:t>
            </a:r>
          </a:p>
          <a:p>
            <a:pPr marL="514350" indent="-514350" algn="just"/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Retiro en Santuario de Lo Vásquez.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Catequesis Primera Comunión y Confirmación.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Actividades de ayuda social.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0A2CC821-B8E8-C29F-9B69-BE1D2D04B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7079" y="116632"/>
            <a:ext cx="50899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VALÓRICO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D663E6B1-FCB8-FA9A-AFB6-9CB18C18B974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8605B029-E305-B1F7-B9CF-41C81C11D2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3D3A544E-6FF6-AF08-C9CE-76EC3E579D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E0A117DA-107D-7AAB-46BF-5F5CE9A3907D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AF7B30A3-5A8C-EEC8-6DE6-A60D72E03F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C6533D48-BDB1-4336-B18F-306745530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/>
              <a:t>Modelo Transversal, que involucra el día a día del cadete.</a:t>
            </a:r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80E6DAA7-F156-4221-E4DC-4BC998FFF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8101" y="116632"/>
            <a:ext cx="3727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COMENTARIOS</a:t>
            </a:r>
          </a:p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MODELO VALÓRICO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A60C03F1-5B44-992B-C42F-E70DCE5B26DD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611670B2-6C39-5239-DD4B-D45AB082A8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BFD08FFC-E792-1080-4F6C-B4DBC21058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697B631F-5340-8631-5DF8-F5A3C688EF2C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CA419676-C565-4949-D9B8-BCABC6C50B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359E37D4-AA9C-34E0-51E4-11907C045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805316" y="2636912"/>
            <a:ext cx="15333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ES" altLang="es-CL" b="1" cap="all" dirty="0">
                <a:solidFill>
                  <a:srgbClr val="FFCC00"/>
                </a:solidFill>
              </a:rPr>
              <a:t>VARIOS</a:t>
            </a:r>
          </a:p>
        </p:txBody>
      </p:sp>
      <p:sp>
        <p:nvSpPr>
          <p:cNvPr id="3" name="14 Marcador de número de diapositiva">
            <a:extLst>
              <a:ext uri="{FF2B5EF4-FFF2-40B4-BE49-F238E27FC236}">
                <a16:creationId xmlns:a16="http://schemas.microsoft.com/office/drawing/2014/main" id="{31E67E1B-F00B-30C1-D3F5-3AA017E52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67544" y="1453159"/>
            <a:ext cx="807524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>
              <a:buFont typeface="Arial" pitchFamily="34" charset="0"/>
              <a:buChar char="•"/>
            </a:pPr>
            <a:r>
              <a:rPr lang="es-CL" sz="2000" dirty="0"/>
              <a:t>Se Dispone implementar Formación Naval en Escalafones IM-LT-AB. 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20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2000" dirty="0"/>
              <a:t>Cursos de IM, actualmente posee U.T. en Actividades Profesionales, Homologadas a los Módulos de Formación Naval, serán complementados con el Módulo de Argumentación (Debates y Oratoria) y Del Módulo  Profesional  (Ética).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20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MX" sz="2000" dirty="0"/>
              <a:t>Se contratan: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01 Profesor de tiro 8 Hrs.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Se incrementó en 6 Hrs. la actividad de Buceo.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Se incrementó en 2 Hrs. asignatura de Liderazgo.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Pendiente: 01 profesor de vela para Patrón de Bahía: 8 </a:t>
            </a:r>
            <a:r>
              <a:rPr lang="es-MX" sz="2000" dirty="0" err="1"/>
              <a:t>Hrs</a:t>
            </a:r>
            <a:r>
              <a:rPr lang="es-MX" sz="2000" dirty="0" smtClean="0"/>
              <a:t>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MX" sz="20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MX" sz="2000" dirty="0" smtClean="0"/>
              <a:t>Pendiente actualización Directiva DEA, para cálculos de antigüedades. Enviado </a:t>
            </a:r>
            <a:r>
              <a:rPr lang="es-MX" sz="2000" smtClean="0"/>
              <a:t>por mensaje.</a:t>
            </a:r>
            <a:endParaRPr lang="es-MX" sz="2000" dirty="0"/>
          </a:p>
          <a:p>
            <a:pPr marL="180975" lvl="1" indent="-180975" algn="just">
              <a:buFont typeface="Arial" pitchFamily="34" charset="0"/>
              <a:buChar char="•"/>
            </a:pPr>
            <a:endParaRPr lang="es-CL" sz="2000" b="1" dirty="0"/>
          </a:p>
        </p:txBody>
      </p:sp>
      <p:sp>
        <p:nvSpPr>
          <p:cNvPr id="3" name="Text Box 18">
            <a:extLst>
              <a:ext uri="{FF2B5EF4-FFF2-40B4-BE49-F238E27FC236}">
                <a16:creationId xmlns:a16="http://schemas.microsoft.com/office/drawing/2014/main" id="{B5177B1B-507B-CC61-2F5D-1C0D71AEB5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255" y="116632"/>
            <a:ext cx="36835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tabLst>
                <a:tab pos="4083050" algn="l"/>
              </a:tabLst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FORMACIÓN NAVAL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B560204C-54D7-EEC3-1283-154553991D7B}"/>
              </a:ext>
            </a:extLst>
          </p:cNvPr>
          <p:cNvGrpSpPr/>
          <p:nvPr/>
        </p:nvGrpSpPr>
        <p:grpSpPr>
          <a:xfrm>
            <a:off x="342900" y="116632"/>
            <a:ext cx="8458200" cy="1107381"/>
            <a:chOff x="342900" y="116632"/>
            <a:chExt cx="8458200" cy="1107381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B52439DA-8A43-420D-E1B0-86504A8504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000" y="116632"/>
              <a:ext cx="7649100" cy="1107381"/>
              <a:chOff x="1819019" y="-53445"/>
              <a:chExt cx="9647766" cy="1405203"/>
            </a:xfrm>
          </p:grpSpPr>
          <p:pic>
            <p:nvPicPr>
              <p:cNvPr id="9" name="Picture 6" descr="Armada de Chile | Astilleros ASMAR">
                <a:extLst>
                  <a:ext uri="{FF2B5EF4-FFF2-40B4-BE49-F238E27FC236}">
                    <a16:creationId xmlns:a16="http://schemas.microsoft.com/office/drawing/2014/main" id="{75DB41A9-746D-92A5-FA01-3FE0008E585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44911" y="-53445"/>
                <a:ext cx="1021874" cy="1311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ángulo redondeado 9">
                <a:extLst>
                  <a:ext uri="{FF2B5EF4-FFF2-40B4-BE49-F238E27FC236}">
                    <a16:creationId xmlns:a16="http://schemas.microsoft.com/office/drawing/2014/main" id="{B592A8F7-803B-D78F-C8B0-C52BE093994E}"/>
                  </a:ext>
                </a:extLst>
              </p:cNvPr>
              <p:cNvSpPr/>
              <p:nvPr/>
            </p:nvSpPr>
            <p:spPr>
              <a:xfrm>
                <a:off x="1819019" y="1214712"/>
                <a:ext cx="8627253" cy="137046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lumMod val="70515"/>
                    </a:srgbClr>
                  </a:gs>
                  <a:gs pos="73000">
                    <a:srgbClr val="FFCC00"/>
                  </a:gs>
                  <a:gs pos="83000">
                    <a:srgbClr val="FFFF00">
                      <a:lumMod val="53000"/>
                    </a:srgbClr>
                  </a:gs>
                  <a:gs pos="100000">
                    <a:srgbClr val="FFFF00">
                      <a:lumMod val="83615"/>
                    </a:srgbClr>
                  </a:gs>
                </a:gsLst>
                <a:lin ang="5400000" scaled="1"/>
                <a:tileRect/>
              </a:gradFill>
              <a:ln w="15875"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pic>
          <p:nvPicPr>
            <p:cNvPr id="8" name="Picture 2" descr="Regata">
              <a:extLst>
                <a:ext uri="{FF2B5EF4-FFF2-40B4-BE49-F238E27FC236}">
                  <a16:creationId xmlns:a16="http://schemas.microsoft.com/office/drawing/2014/main" id="{4A1C3F92-9D32-666C-D8BC-630A1E58D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900" y="188640"/>
              <a:ext cx="809625" cy="912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4 Marcador de número de diapositiva">
            <a:extLst>
              <a:ext uri="{FF2B5EF4-FFF2-40B4-BE49-F238E27FC236}">
                <a16:creationId xmlns:a16="http://schemas.microsoft.com/office/drawing/2014/main" id="{B71E6309-FA9C-C6D7-A4FF-DA128AFD6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75856" y="3284984"/>
            <a:ext cx="26773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>
                <a:solidFill>
                  <a:srgbClr val="FFCC00"/>
                </a:solidFill>
              </a:rPr>
              <a:t>CONSULTAS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4" name="14 Marcador de número de diapositiva">
            <a:extLst>
              <a:ext uri="{FF2B5EF4-FFF2-40B4-BE49-F238E27FC236}">
                <a16:creationId xmlns:a16="http://schemas.microsoft.com/office/drawing/2014/main" id="{07B383A4-8773-A193-534E-6C9A2A44C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76456" y="6503243"/>
            <a:ext cx="467544" cy="354757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2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4_Diseño predeterminado">
  <a:themeElements>
    <a:clrScheme name="4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26720</TotalTime>
  <Words>2463</Words>
  <Application>Microsoft Office PowerPoint</Application>
  <PresentationFormat>Presentación en pantalla (4:3)</PresentationFormat>
  <Paragraphs>573</Paragraphs>
  <Slides>40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40</vt:i4>
      </vt:variant>
    </vt:vector>
  </HeadingPairs>
  <TitlesOfParts>
    <vt:vector size="52" baseType="lpstr">
      <vt:lpstr>ＭＳ Ｐゴシック</vt:lpstr>
      <vt:lpstr>Arial</vt:lpstr>
      <vt:lpstr>Calibri</vt:lpstr>
      <vt:lpstr>Latha</vt:lpstr>
      <vt:lpstr>Tahoma</vt:lpstr>
      <vt:lpstr>Times New Roman</vt:lpstr>
      <vt:lpstr>Verdana</vt:lpstr>
      <vt:lpstr>Diseño predeterminado</vt:lpstr>
      <vt:lpstr>21_Diseño predeterminado</vt:lpstr>
      <vt:lpstr>22_Diseño predeterminado</vt:lpstr>
      <vt:lpstr>24_Diseño predeterminado</vt:lpstr>
      <vt:lpstr>19_Diseño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Gonzalo Pedreros Alonso</cp:lastModifiedBy>
  <cp:revision>677</cp:revision>
  <cp:lastPrinted>2017-01-23T18:41:00Z</cp:lastPrinted>
  <dcterms:created xsi:type="dcterms:W3CDTF">2007-01-23T15:47:52Z</dcterms:created>
  <dcterms:modified xsi:type="dcterms:W3CDTF">2022-08-30T11:52:25Z</dcterms:modified>
</cp:coreProperties>
</file>