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2" r:id="rId4"/>
    <p:sldId id="362" r:id="rId5"/>
    <p:sldId id="364" r:id="rId6"/>
    <p:sldId id="365" r:id="rId7"/>
    <p:sldId id="366" r:id="rId8"/>
    <p:sldId id="367" r:id="rId9"/>
    <p:sldId id="369" r:id="rId10"/>
    <p:sldId id="370" r:id="rId11"/>
    <p:sldId id="371" r:id="rId12"/>
    <p:sldId id="372" r:id="rId13"/>
    <p:sldId id="374" r:id="rId14"/>
    <p:sldId id="375" r:id="rId15"/>
    <p:sldId id="376" r:id="rId16"/>
    <p:sldId id="368" r:id="rId17"/>
    <p:sldId id="335" r:id="rId18"/>
    <p:sldId id="308" r:id="rId19"/>
    <p:sldId id="379" r:id="rId20"/>
    <p:sldId id="378" r:id="rId21"/>
    <p:sldId id="380" r:id="rId22"/>
    <p:sldId id="381" r:id="rId23"/>
    <p:sldId id="382" r:id="rId24"/>
    <p:sldId id="383" r:id="rId25"/>
    <p:sldId id="384" r:id="rId26"/>
    <p:sldId id="377" r:id="rId27"/>
    <p:sldId id="385" r:id="rId28"/>
    <p:sldId id="373" r:id="rId29"/>
    <p:sldId id="340" r:id="rId3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n Rodriguez Ortega" initials="NRO" lastIdx="4" clrIdx="0">
    <p:extLst>
      <p:ext uri="{19B8F6BF-5375-455C-9EA6-DF929625EA0E}">
        <p15:presenceInfo xmlns:p15="http://schemas.microsoft.com/office/powerpoint/2012/main" userId="S-1-5-21-1729689340-1663247860-3356130868-84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7663" autoAdjust="0"/>
  </p:normalViewPr>
  <p:slideViewPr>
    <p:cSldViewPr>
      <p:cViewPr varScale="1">
        <p:scale>
          <a:sx n="81" d="100"/>
          <a:sy n="81" d="100"/>
        </p:scale>
        <p:origin x="16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0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15-04-2020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/>
          <a:lstStyle/>
          <a:p>
            <a:r>
              <a:rPr lang="es-CL" dirty="0" smtClean="0"/>
              <a:t>Unida temática dos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62200" y="1214422"/>
            <a:ext cx="6477000" cy="2071702"/>
          </a:xfrm>
        </p:spPr>
        <p:txBody>
          <a:bodyPr>
            <a:normAutofit/>
          </a:bodyPr>
          <a:lstStyle/>
          <a:p>
            <a:r>
              <a:rPr lang="es-CL" dirty="0" smtClean="0"/>
              <a:t>El impuesto al </a:t>
            </a:r>
            <a:r>
              <a:rPr lang="es-CL" smtClean="0"/>
              <a:t>valor agregado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Unidad temática dos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 V. 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u="sng" dirty="0" smtClean="0"/>
              <a:t>¿Qué   es el IVA?</a:t>
            </a:r>
          </a:p>
          <a:p>
            <a:r>
              <a:rPr lang="es-CL" sz="2400" dirty="0" smtClean="0"/>
              <a:t>El 31 de diciembre  del año 1974 fue publicado en el Diario Oficial, el Decreto Ley n° 825, que vino a modificar radicalmente el sistema de tributación que hasta ese entonces regulaba las compras y ventas.</a:t>
            </a:r>
          </a:p>
          <a:p>
            <a:r>
              <a:rPr lang="es-CL" sz="2400" dirty="0" smtClean="0"/>
              <a:t>Hasta esa fecha las sucesivas transferencias de un determinado bien se encontraban afectas al Impuesto de Compra-Venta, aplicándose diferentes tasas según las características del bien ( de uso o consumo habitual, suntuarios, etc.); y según la característica de la empresa que efectuaba la venta, a saber minorista o bien mayorista.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5040560"/>
          </a:xfrm>
        </p:spPr>
        <p:txBody>
          <a:bodyPr>
            <a:normAutofit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2°:</a:t>
            </a:r>
          </a:p>
          <a:p>
            <a:pPr marL="0" indent="0">
              <a:buNone/>
            </a:pPr>
            <a:r>
              <a:rPr lang="es-CL" sz="2400" b="1" u="sng" dirty="0" smtClean="0"/>
              <a:t>1°:</a:t>
            </a:r>
            <a:endParaRPr lang="es-CL" sz="2400" b="1" u="sng" dirty="0"/>
          </a:p>
          <a:p>
            <a:pPr marL="0" indent="0">
              <a:buNone/>
            </a:pPr>
            <a:r>
              <a:rPr lang="es-CL" sz="2400" dirty="0" smtClean="0"/>
              <a:t> Se entenderá por </a:t>
            </a:r>
            <a:r>
              <a:rPr lang="es-CL" sz="2400" b="1" dirty="0" smtClean="0">
                <a:solidFill>
                  <a:srgbClr val="FF0000"/>
                </a:solidFill>
              </a:rPr>
              <a:t>venta</a:t>
            </a:r>
            <a:r>
              <a:rPr lang="es-CL" sz="2400" dirty="0" smtClean="0"/>
              <a:t> toda convención independiente de la designación que le dan las partes, que sirva para transferir a título oneroso el dominio de bienes corporales muebles, de un cuota de dominio sobre referidos bienes o de derechos reales constituidos  sobre ellos , como, asimismo todo  acto o contrato que conduzca al mismo fin o que le  presente ley equipare al concepto de venta.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33536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4752528"/>
          </a:xfrm>
        </p:spPr>
        <p:txBody>
          <a:bodyPr>
            <a:normAutofit fontScale="92500"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/>
              <a:t> </a:t>
            </a:r>
            <a:r>
              <a:rPr lang="es-CL" sz="2400" b="1" u="sng" dirty="0" smtClean="0"/>
              <a:t>2°:</a:t>
            </a:r>
          </a:p>
          <a:p>
            <a:r>
              <a:rPr lang="es-CL" sz="2400" dirty="0" smtClean="0"/>
              <a:t>  Por </a:t>
            </a:r>
            <a:r>
              <a:rPr lang="es-CL" sz="2400" b="1" dirty="0" smtClean="0">
                <a:solidFill>
                  <a:srgbClr val="FF0000"/>
                </a:solidFill>
              </a:rPr>
              <a:t>servicio</a:t>
            </a:r>
            <a:r>
              <a:rPr lang="es-CL" sz="2400" dirty="0" smtClean="0"/>
              <a:t>  se conceptualiza la acción o prestación que una persona realiza para otra  y por l cual percibe un interés, prima, comisión o cualquier otra forma de remuneración, siempre que provenga del ejercicio de las actividades comprendidas  en los números 3 y 4 del artículo 20. de la Ley de  Impuesto a la Renta( se refiere  fundamentalmente a industria , comercio , minería, otras actividades extractivas, corredores , agentes de aduana , embarcadores , entre otros 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50454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Activos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3°:</a:t>
            </a:r>
          </a:p>
          <a:p>
            <a:r>
              <a:rPr lang="es-CL" sz="2400" dirty="0" smtClean="0"/>
              <a:t>Por </a:t>
            </a:r>
            <a:r>
              <a:rPr lang="es-CL" sz="2400" b="1" dirty="0" smtClean="0">
                <a:solidFill>
                  <a:srgbClr val="FF0000"/>
                </a:solidFill>
              </a:rPr>
              <a:t>vendedor </a:t>
            </a:r>
            <a:r>
              <a:rPr lang="es-CL" sz="2400" dirty="0" smtClean="0"/>
              <a:t>  se conceptualiza a cualquier persona natural o jurídica, incluyendo las comunidades y las sociedades de hecho de hecho, que se dedique en forma habitual ala venta de bienes corporales muebles, sean ellos de su propia producción o bien adquiridos de terceros. Corresponderá al S.I.I. , calificar, a su juicio exclusivo, la existencia de habitualidad.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6838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3°:</a:t>
            </a:r>
          </a:p>
          <a:p>
            <a:r>
              <a:rPr lang="es-CL" sz="2400" dirty="0" smtClean="0"/>
              <a:t>Se considerará también vendedor a aquel productor o fabricante que proceda a vender materias primas o bien insumos que , por cualquier causa, no utilice en sus procesos productivos.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46106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4°:</a:t>
            </a:r>
          </a:p>
          <a:p>
            <a:r>
              <a:rPr lang="es-CL" sz="2400" dirty="0" smtClean="0"/>
              <a:t>Se entiende por  </a:t>
            </a:r>
            <a:r>
              <a:rPr lang="es-CL" sz="2400" b="1" dirty="0" smtClean="0">
                <a:solidFill>
                  <a:srgbClr val="FF0000"/>
                </a:solidFill>
              </a:rPr>
              <a:t>prestador de servicios </a:t>
            </a:r>
            <a:r>
              <a:rPr lang="es-CL" sz="2400" dirty="0" smtClean="0"/>
              <a:t>a cualquier persona, ya se natural o jurídica. Incluyendo las comunidades y sociedades de hecho, que realicen ventas, que presten servicios o bien efectúen cualquier otra operación gravada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1667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 5°:</a:t>
            </a:r>
          </a:p>
          <a:p>
            <a:r>
              <a:rPr lang="es-CL" sz="2400" dirty="0" smtClean="0"/>
              <a:t>Se entiende por </a:t>
            </a:r>
            <a:r>
              <a:rPr lang="es-CL" sz="2400" b="1" dirty="0" smtClean="0">
                <a:solidFill>
                  <a:srgbClr val="FF0000"/>
                </a:solidFill>
              </a:rPr>
              <a:t>período tributario</a:t>
            </a:r>
            <a:r>
              <a:rPr lang="es-CL" sz="2400" dirty="0" smtClean="0">
                <a:solidFill>
                  <a:srgbClr val="FF0000"/>
                </a:solidFill>
              </a:rPr>
              <a:t>, </a:t>
            </a:r>
            <a:r>
              <a:rPr lang="es-CL" sz="2400" dirty="0" smtClean="0"/>
              <a:t>un mes de calendario.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328172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3°:</a:t>
            </a:r>
          </a:p>
          <a:p>
            <a:r>
              <a:rPr lang="es-CL" sz="2400" dirty="0" smtClean="0"/>
              <a:t> Son contribuyentes , para los efectos de la presente ley, las personas naturales o jurídicas, incluyendo las comunidades y las sociedades de hecho, que realicen ventas, que presten servicios o bien efectúen cualquier otra operación gravada.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42068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Articulo 10°:</a:t>
            </a:r>
          </a:p>
          <a:p>
            <a:r>
              <a:rPr lang="es-CL" sz="2400" dirty="0" smtClean="0"/>
              <a:t> El impuesto establecido en el presente título se devengará:</a:t>
            </a:r>
          </a:p>
          <a:p>
            <a:r>
              <a:rPr lang="es-CL" sz="2400" dirty="0" smtClean="0"/>
              <a:t>A.- En las ventas de los bienes corporales muebles  y prestaciones de servicios en la correspondiente fecha de la emisión de la boleta o factura. 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164608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Artículo 20°:</a:t>
            </a:r>
          </a:p>
          <a:p>
            <a:r>
              <a:rPr lang="es-CL" sz="2400" dirty="0" smtClean="0"/>
              <a:t> En lo particular constituye débito fiscal mensual, la suma total de los impuestos recargados en las ventas  y servicios efectuados durante el período tributario correspondiente. </a:t>
            </a:r>
          </a:p>
          <a:p>
            <a:r>
              <a:rPr lang="es-CL" sz="2400" dirty="0" smtClean="0"/>
              <a:t>“ El impuesto a pagarse, se determinará estableciendo la diferencia entre el débito fiscal y el crédito fiscal”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59109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u="sng" dirty="0" smtClean="0"/>
              <a:t>¿Qué   es el IVA?</a:t>
            </a:r>
          </a:p>
          <a:p>
            <a:pPr marL="0" indent="0">
              <a:buNone/>
            </a:pPr>
            <a:r>
              <a:rPr lang="es-CL" sz="2400" dirty="0" smtClean="0"/>
              <a:t>Para efectos de mejor entendimiento se citan a continuación algunas de las principales definiciones y disposiciones del aludido Decreto Ley n° 825, a saber:</a:t>
            </a:r>
          </a:p>
          <a:p>
            <a:pPr marL="0" indent="0">
              <a:buNone/>
            </a:pPr>
            <a:r>
              <a:rPr lang="es-CL" sz="2400" b="1" u="sng" dirty="0" smtClean="0"/>
              <a:t>Artículo 23°:</a:t>
            </a:r>
          </a:p>
          <a:p>
            <a:r>
              <a:rPr lang="es-CL" sz="2400" dirty="0" smtClean="0"/>
              <a:t>Los contribuyentes afectos al pago del Tributo del presente título, tendrán derecho a un crédito fiscal contra el débito fiscal determinado por el mismo periodo tributario, el que se establecerá en  conformidad  a las siguientes normas, a saber:</a:t>
            </a:r>
          </a:p>
          <a:p>
            <a:r>
              <a:rPr lang="es-CL" sz="2400" dirty="0" smtClean="0"/>
              <a:t>1° Referido crédito  será equivalente al impuesto de este Título recargado en las facturas que acrediten sus adquisiciones  o la utilización de los servicios o en el caso de importaciones, el pagado por la internación de las especies al territorio nacional, respecto del mismo período.</a:t>
            </a:r>
            <a:endParaRPr lang="es-CL" sz="2400" dirty="0"/>
          </a:p>
        </p:txBody>
      </p:sp>
    </p:spTree>
    <p:extLst>
      <p:ext uri="{BB962C8B-B14F-4D97-AF65-F5344CB8AC3E}">
        <p14:creationId xmlns:p14="http://schemas.microsoft.com/office/powerpoint/2010/main" val="216480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1371600" y="1219200"/>
            <a:ext cx="54102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914400"/>
            <a:ext cx="0" cy="16764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90600" y="1219200"/>
            <a:ext cx="2438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MCD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CF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438400" y="2133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CAJA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200400" y="1219200"/>
            <a:ext cx="129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200.000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38.000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4724400" y="2133600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238.000</a:t>
            </a: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066800" y="3505200"/>
            <a:ext cx="53340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4572000" y="3352800"/>
            <a:ext cx="0" cy="15240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1143000" y="3657600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CAJA</a:t>
            </a: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2286000" y="4191000"/>
            <a:ext cx="1447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VTS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DF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724400" y="4191000"/>
            <a:ext cx="1219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250.000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47.500</a:t>
            </a: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3352800" y="36576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297.500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85800" y="5334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-1-</a:t>
            </a:r>
          </a:p>
        </p:txBody>
      </p:sp>
      <p:sp>
        <p:nvSpPr>
          <p:cNvPr id="28687" name="Text Box 15"/>
          <p:cNvSpPr txBox="1">
            <a:spLocks noChangeArrowheads="1"/>
          </p:cNvSpPr>
          <p:nvPr/>
        </p:nvSpPr>
        <p:spPr bwMode="auto">
          <a:xfrm>
            <a:off x="762000" y="29718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>
                <a:latin typeface="Times New Roman" panose="02020603050405020304" pitchFamily="18" charset="0"/>
              </a:rPr>
              <a:t>-2-</a:t>
            </a: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6516688" y="1773238"/>
            <a:ext cx="2165350" cy="641350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Compras</a:t>
            </a:r>
          </a:p>
        </p:txBody>
      </p:sp>
      <p:sp>
        <p:nvSpPr>
          <p:cNvPr id="47121" name="Rectangle 17"/>
          <p:cNvSpPr>
            <a:spLocks noChangeArrowheads="1"/>
          </p:cNvSpPr>
          <p:nvPr/>
        </p:nvSpPr>
        <p:spPr bwMode="auto">
          <a:xfrm>
            <a:off x="6948488" y="4005263"/>
            <a:ext cx="1428750" cy="641350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Venta</a:t>
            </a:r>
          </a:p>
        </p:txBody>
      </p:sp>
    </p:spTree>
    <p:extLst>
      <p:ext uri="{BB962C8B-B14F-4D97-AF65-F5344CB8AC3E}">
        <p14:creationId xmlns:p14="http://schemas.microsoft.com/office/powerpoint/2010/main" val="2766709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2"/>
          <p:cNvSpPr>
            <a:spLocks noChangeShapeType="1"/>
          </p:cNvSpPr>
          <p:nvPr/>
        </p:nvSpPr>
        <p:spPr bwMode="auto">
          <a:xfrm>
            <a:off x="1371600" y="1219200"/>
            <a:ext cx="54102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5" name="Line 3"/>
          <p:cNvSpPr>
            <a:spLocks noChangeShapeType="1"/>
          </p:cNvSpPr>
          <p:nvPr/>
        </p:nvSpPr>
        <p:spPr bwMode="auto">
          <a:xfrm>
            <a:off x="4572000" y="914400"/>
            <a:ext cx="0" cy="16764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990600" y="1219200"/>
            <a:ext cx="3581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CF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200400" y="1219200"/>
            <a:ext cx="1295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38.000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s-ES_tradnl" altLang="es-CL" sz="24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s-ES_tradnl" altLang="es-CL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9500</a:t>
            </a:r>
            <a:endParaRPr lang="es-ES_tradnl" altLang="es-CL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1066800" y="3505200"/>
            <a:ext cx="53340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1" name="Line 9"/>
          <p:cNvSpPr>
            <a:spLocks noChangeShapeType="1"/>
          </p:cNvSpPr>
          <p:nvPr/>
        </p:nvSpPr>
        <p:spPr bwMode="auto">
          <a:xfrm>
            <a:off x="4572000" y="3352800"/>
            <a:ext cx="0" cy="152400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5220072" y="3657600"/>
            <a:ext cx="36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 </a:t>
            </a:r>
            <a:r>
              <a:rPr lang="es-ES_tradnl" altLang="es-CL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9500 </a:t>
            </a:r>
            <a:r>
              <a:rPr lang="es-ES_tradnl" altLang="es-CL" sz="2400" dirty="0" smtClean="0">
                <a:latin typeface="Times New Roman" panose="02020603050405020304" pitchFamily="18" charset="0"/>
              </a:rPr>
              <a:t>                    CAJA                           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6406952" y="1193794"/>
            <a:ext cx="220364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IVA DF</a:t>
            </a: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4849491" y="1205023"/>
            <a:ext cx="1219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endParaRPr lang="es-ES_tradnl" altLang="es-CL" sz="2400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>
                <a:latin typeface="Times New Roman" panose="02020603050405020304" pitchFamily="18" charset="0"/>
              </a:rPr>
              <a:t>  </a:t>
            </a:r>
            <a:r>
              <a:rPr lang="es-ES_tradnl" altLang="es-CL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47.500</a:t>
            </a:r>
          </a:p>
        </p:txBody>
      </p:sp>
      <p:sp>
        <p:nvSpPr>
          <p:cNvPr id="28686" name="Text Box 14"/>
          <p:cNvSpPr txBox="1">
            <a:spLocks noChangeArrowheads="1"/>
          </p:cNvSpPr>
          <p:nvPr/>
        </p:nvSpPr>
        <p:spPr bwMode="auto">
          <a:xfrm>
            <a:off x="685800" y="533400"/>
            <a:ext cx="609600" cy="469900"/>
          </a:xfrm>
          <a:prstGeom prst="rect">
            <a:avLst/>
          </a:prstGeom>
          <a:noFill/>
          <a:ln w="12700" cap="rnd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-3-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2286000" y="217954"/>
            <a:ext cx="3929345" cy="646331"/>
          </a:xfrm>
          <a:prstGeom prst="rect">
            <a:avLst/>
          </a:prstGeom>
          <a:noFill/>
          <a:ln w="28575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EL IVA A PAGAR </a:t>
            </a:r>
            <a:endParaRPr lang="es-CL" sz="36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990600" y="3810000"/>
            <a:ext cx="34373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s-ES_tradnl" altLang="es-CL" sz="2400" dirty="0" smtClean="0">
                <a:latin typeface="Times New Roman" panose="02020603050405020304" pitchFamily="18" charset="0"/>
              </a:rPr>
              <a:t>                          </a:t>
            </a:r>
            <a:endParaRPr lang="es-ES_tradnl" altLang="es-CL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092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591294"/>
            <a:ext cx="8153400" cy="4504706"/>
          </a:xfrm>
        </p:spPr>
        <p:txBody>
          <a:bodyPr>
            <a:normAutofit/>
          </a:bodyPr>
          <a:lstStyle/>
          <a:p>
            <a:endParaRPr lang="es-CL" sz="24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7" y="1453083"/>
            <a:ext cx="3888432" cy="4781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60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Uno: </a:t>
            </a:r>
            <a:r>
              <a:rPr lang="es-CL" sz="2400" dirty="0" smtClean="0"/>
              <a:t>Un artesano fabrica objetos de greda. Para confeccionarlos solo emplea elementos naturales y su habilidad manual . Vende a un comerciante mayorista una partida de $ 2000.000, es una venta habitual  de bienes corporales muebles, venta por lo tanto afecta al 19% de IVA.</a:t>
            </a:r>
          </a:p>
        </p:txBody>
      </p:sp>
    </p:spTree>
    <p:extLst>
      <p:ext uri="{BB962C8B-B14F-4D97-AF65-F5344CB8AC3E}">
        <p14:creationId xmlns:p14="http://schemas.microsoft.com/office/powerpoint/2010/main" val="341057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UNO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artesano al mayorista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286433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$ 2.000.000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</a:t>
                      </a: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DEBITO FISCAL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s-CL" baseline="0" dirty="0" smtClean="0"/>
                        <a:t>QUE EL ARTESANO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 380.000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2.380.000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29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DOS: </a:t>
            </a:r>
            <a:r>
              <a:rPr lang="es-CL" sz="2400" dirty="0" smtClean="0"/>
              <a:t>El comerciante mayorista tiene la oportunidad  de vender a un comerciante minorista la partida completa , que el había adquirido , en la suma  de  $ 2500.000 más IVA</a:t>
            </a:r>
          </a:p>
        </p:txBody>
      </p:sp>
    </p:spTree>
    <p:extLst>
      <p:ext uri="{BB962C8B-B14F-4D97-AF65-F5344CB8AC3E}">
        <p14:creationId xmlns:p14="http://schemas.microsoft.com/office/powerpoint/2010/main" val="34827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768246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$ 2500.000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DEBITO FISCAL</a:t>
                      </a:r>
                      <a:r>
                        <a:rPr lang="es-CL" baseline="0" dirty="0" smtClean="0"/>
                        <a:t> QUE EL MAYORISTA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 475.000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2.975.000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932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Pero debe considerarse , lo siguiente en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004995"/>
              </p:ext>
            </p:extLst>
          </p:nvPr>
        </p:nvGraphicFramePr>
        <p:xfrm>
          <a:off x="1115616" y="2060847"/>
          <a:ext cx="6264696" cy="417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ingresar a tesorería producto de la venta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$ 475.000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MENOS</a:t>
                      </a:r>
                      <a:r>
                        <a:rPr lang="es-CL" baseline="0" dirty="0" smtClean="0"/>
                        <a:t> VALOR DE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CRÉDITO FISCAL </a:t>
                      </a:r>
                      <a:r>
                        <a:rPr lang="es-CL" baseline="0" dirty="0" smtClean="0"/>
                        <a:t>ORIGINADO POR EL IVA PAGADO POR EL MAYORISTA AL COMPRAR AL ARTESANO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 380.000( C.F,)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DIFERENCIA</a:t>
                      </a:r>
                      <a:r>
                        <a:rPr lang="es-CL" baseline="0" dirty="0" smtClean="0"/>
                        <a:t> A INGRESAR A TESORERÍA POR MAYORISTA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95.000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928" y="530425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091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u="sng" dirty="0" smtClean="0"/>
              <a:t>¿Cómo funciona  la mecánica del IVA?</a:t>
            </a:r>
          </a:p>
          <a:p>
            <a:endParaRPr lang="es-CL" u="sng" dirty="0" smtClean="0"/>
          </a:p>
          <a:p>
            <a:r>
              <a:rPr lang="es-CL" sz="2400" dirty="0" smtClean="0"/>
              <a:t>Con el fin de entender  cabalmente el funcionamiento del impuesto, a continuación,  desarrollaremos un simple ejercicio en tres etapas, que nos permitirá aclarar la mecánica de funcionamiento, a saber:</a:t>
            </a:r>
          </a:p>
          <a:p>
            <a:r>
              <a:rPr lang="es-CL" sz="2400" b="1" u="sng" dirty="0" smtClean="0"/>
              <a:t>Paso TRES: </a:t>
            </a:r>
            <a:r>
              <a:rPr lang="es-CL" sz="2400" dirty="0" smtClean="0"/>
              <a:t>El minorista es muy eficiente y logra vender la totalidad de la partida  , que el había adquirido al mayorista  , en la suma  de  $ 3500.000 más IVA.</a:t>
            </a:r>
          </a:p>
        </p:txBody>
      </p:sp>
    </p:spTree>
    <p:extLst>
      <p:ext uri="{BB962C8B-B14F-4D97-AF65-F5344CB8AC3E}">
        <p14:creationId xmlns:p14="http://schemas.microsoft.com/office/powerpoint/2010/main" val="7328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637948"/>
              </p:ext>
            </p:extLst>
          </p:nvPr>
        </p:nvGraphicFramePr>
        <p:xfrm>
          <a:off x="1115616" y="2060847"/>
          <a:ext cx="6264696" cy="450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</a:t>
                      </a:r>
                      <a:r>
                        <a:rPr lang="es-CL" baseline="0" dirty="0" smtClean="0"/>
                        <a:t> DE LOS ARTICULOS VENDIDOS( NETO)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$ 3500.000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DEL IVA  QUE CONSTITUYE  EL DEBITO FISCAL</a:t>
                      </a:r>
                      <a:r>
                        <a:rPr lang="es-CL" baseline="0" dirty="0" smtClean="0"/>
                        <a:t> QUE EL MAYORISTA DEBE  INTEGRAR A TESORERÍA MEDIANTE EL CORRESPONDIENTE FORMULARIO 22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    665.000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VALOR TOTAL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4.165.000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172" y="5603744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064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PASO DOS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Pero debe considerarse , lo siguiente en La venta del mayorista al minorista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994005"/>
              </p:ext>
            </p:extLst>
          </p:nvPr>
        </p:nvGraphicFramePr>
        <p:xfrm>
          <a:off x="1115616" y="2060847"/>
          <a:ext cx="6264696" cy="41725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972108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ingresar a tesorería producto de la venta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$ 665.000</a:t>
                      </a:r>
                      <a:endParaRPr lang="es-CL" dirty="0"/>
                    </a:p>
                  </a:txBody>
                  <a:tcPr/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MENOS</a:t>
                      </a:r>
                      <a:r>
                        <a:rPr lang="es-CL" baseline="0" dirty="0" smtClean="0"/>
                        <a:t> VALOR DE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CRÉDITO FISCAL </a:t>
                      </a:r>
                      <a:r>
                        <a:rPr lang="es-CL" baseline="0" dirty="0" smtClean="0"/>
                        <a:t>ORIGINADO POR EL IVA PAGADO POR EL MINORISTA AL COMPRAR AL MAYORISTA.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endParaRPr lang="es-CL" dirty="0" smtClean="0"/>
                    </a:p>
                    <a:p>
                      <a:r>
                        <a:rPr lang="es-CL" b="1" dirty="0" smtClean="0">
                          <a:solidFill>
                            <a:schemeClr val="bg1"/>
                          </a:solidFill>
                        </a:rPr>
                        <a:t>$  475.000( C.F,)</a:t>
                      </a:r>
                      <a:endParaRPr lang="es-CL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72108">
                <a:tc>
                  <a:txBody>
                    <a:bodyPr/>
                    <a:lstStyle/>
                    <a:p>
                      <a:r>
                        <a:rPr lang="es-CL" dirty="0" smtClean="0"/>
                        <a:t>DIFERENCIA</a:t>
                      </a:r>
                      <a:r>
                        <a:rPr lang="es-CL" baseline="0" dirty="0" smtClean="0"/>
                        <a:t> A INGRESAR A TESORERÍA POR MINORISTA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190..000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23928" y="2276872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23928" y="3944120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23928" y="530425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012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Mecánica del IVA  </a:t>
            </a:r>
            <a:endParaRPr lang="es-CL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"/>
          </p:nvPr>
        </p:nvSpPr>
        <p:spPr>
          <a:xfrm>
            <a:off x="612648" y="908720"/>
            <a:ext cx="8153400" cy="5187280"/>
          </a:xfrm>
        </p:spPr>
        <p:txBody>
          <a:bodyPr/>
          <a:lstStyle/>
          <a:p>
            <a:endParaRPr lang="es-CL" dirty="0"/>
          </a:p>
          <a:p>
            <a:r>
              <a:rPr lang="es-CL" sz="1600" dirty="0"/>
              <a:t> </a:t>
            </a:r>
            <a:r>
              <a:rPr lang="es-CL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Resumen  : 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  Si procedemos a sumar el total de </a:t>
            </a:r>
            <a:r>
              <a:rPr lang="es-C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lVA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, que fue ingresado a </a:t>
            </a:r>
            <a:r>
              <a:rPr lang="es-C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tesoreria</a:t>
            </a:r>
            <a:r>
              <a:rPr 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luego de las tres etapas , tenemos que </a:t>
            </a:r>
            <a:endParaRPr lang="es-CL" sz="16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953579"/>
              </p:ext>
            </p:extLst>
          </p:nvPr>
        </p:nvGraphicFramePr>
        <p:xfrm>
          <a:off x="1115616" y="1983189"/>
          <a:ext cx="6264696" cy="5067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8759"/>
                <a:gridCol w="2138759"/>
                <a:gridCol w="1987178"/>
              </a:tblGrid>
              <a:tr h="1164683"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de  IVA ingresada a tesorería por artesano </a:t>
                      </a:r>
                      <a:endParaRPr lang="es-CL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$ 380.000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2652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="1" baseline="0" dirty="0" smtClean="0">
                          <a:solidFill>
                            <a:schemeClr val="tx1"/>
                          </a:solidFill>
                        </a:rPr>
                        <a:t> de  IVA ingresada a tesorería por mayorista </a:t>
                      </a:r>
                      <a:endParaRPr lang="es-CL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</a:t>
                      </a:r>
                      <a:r>
                        <a:rPr lang="es-CL" b="1" baseline="0" dirty="0" smtClean="0">
                          <a:solidFill>
                            <a:srgbClr val="FF0000"/>
                          </a:solidFill>
                        </a:rPr>
                        <a:t>  95.000</a:t>
                      </a:r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.</a:t>
                      </a:r>
                    </a:p>
                    <a:p>
                      <a:endParaRPr lang="es-CL" dirty="0" smtClean="0"/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1098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>
                          <a:solidFill>
                            <a:schemeClr val="tx1"/>
                          </a:solidFill>
                        </a:rPr>
                        <a:t>Cantidad</a:t>
                      </a:r>
                      <a:r>
                        <a:rPr lang="es-CL" baseline="0" dirty="0" smtClean="0">
                          <a:solidFill>
                            <a:schemeClr val="tx1"/>
                          </a:solidFill>
                        </a:rPr>
                        <a:t>  IVA ingresada a tesorería por minorista</a:t>
                      </a:r>
                      <a:endParaRPr lang="es-CL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b="1" dirty="0" smtClean="0">
                        <a:solidFill>
                          <a:schemeClr val="bg1"/>
                        </a:solidFill>
                      </a:endParaRPr>
                    </a:p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 190.000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952451">
                <a:tc>
                  <a:txBody>
                    <a:bodyPr/>
                    <a:lstStyle/>
                    <a:p>
                      <a:r>
                        <a:rPr lang="es-CL" dirty="0" smtClean="0"/>
                        <a:t>Total:</a:t>
                      </a:r>
                      <a:r>
                        <a:rPr lang="es-CL" baseline="0" dirty="0" smtClean="0"/>
                        <a:t> </a:t>
                      </a:r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$ 665.000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6" name="Flecha derecha 5"/>
          <p:cNvSpPr/>
          <p:nvPr/>
        </p:nvSpPr>
        <p:spPr>
          <a:xfrm>
            <a:off x="3995936" y="2205851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Flecha derecha 6"/>
          <p:cNvSpPr/>
          <p:nvPr/>
        </p:nvSpPr>
        <p:spPr>
          <a:xfrm>
            <a:off x="3995936" y="3458091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Flecha derecha 7"/>
          <p:cNvSpPr/>
          <p:nvPr/>
        </p:nvSpPr>
        <p:spPr>
          <a:xfrm>
            <a:off x="3955065" y="4941168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Flecha derecha 8"/>
          <p:cNvSpPr/>
          <p:nvPr/>
        </p:nvSpPr>
        <p:spPr>
          <a:xfrm>
            <a:off x="3941784" y="6178265"/>
            <a:ext cx="978408" cy="48463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433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 resumen es posible concluir que la cifra acumulada durante las tres etapas, lo que cada uno pago a tesorería de impuesto, equivale exactamente al 19% del correspondiente ultimo precio de venta aplicado por el minorista a la partida. En otras palabras, el impuesto que se fue generando en las sucesivas etapas, no excede en su monto l 19% del último precio.</a:t>
            </a:r>
          </a:p>
        </p:txBody>
      </p:sp>
    </p:spTree>
    <p:extLst>
      <p:ext uri="{BB962C8B-B14F-4D97-AF65-F5344CB8AC3E}">
        <p14:creationId xmlns:p14="http://schemas.microsoft.com/office/powerpoint/2010/main" val="129858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Por eso se postula que se trata de un impuesto tipo cascada , el 19% se aplica a la utilidad o margen obtenido por cada uno de los que intervienen en las diferentes etapas.</a:t>
            </a:r>
          </a:p>
          <a:p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 puede finalizar afirmando que  el registro contable del IVA , debe ser analizado bajo la perspectiva de las operaciones de compra ( Crédito fiscal ) y por otra parte las correspondientes operaciones de venta ( Débito fiscal)</a:t>
            </a:r>
          </a:p>
        </p:txBody>
      </p:sp>
    </p:spTree>
    <p:extLst>
      <p:ext uri="{BB962C8B-B14F-4D97-AF65-F5344CB8AC3E}">
        <p14:creationId xmlns:p14="http://schemas.microsoft.com/office/powerpoint/2010/main" val="4631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I.V.A.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u="sng" dirty="0"/>
              <a:t> </a:t>
            </a:r>
            <a:r>
              <a:rPr lang="es-CL" u="sng" dirty="0" smtClean="0"/>
              <a:t>Ejercicio propuesto;</a:t>
            </a:r>
          </a:p>
          <a:p>
            <a:pPr marL="0" indent="0">
              <a:buNone/>
            </a:pP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Al vender o prestar un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servicio </a:t>
            </a:r>
            <a:endParaRPr lang="es-C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5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La Contabilidad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de Activos 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es-CL" u="sng" dirty="0" smtClean="0"/>
          </a:p>
          <a:p>
            <a:endParaRPr lang="es-CL" u="sng" dirty="0"/>
          </a:p>
          <a:p>
            <a:endParaRPr lang="es-CL" u="sng" dirty="0" smtClean="0"/>
          </a:p>
          <a:p>
            <a:r>
              <a:rPr lang="es-CL" dirty="0"/>
              <a:t> </a:t>
            </a:r>
            <a:r>
              <a:rPr lang="es-CL" dirty="0" smtClean="0"/>
              <a:t>                           </a:t>
            </a:r>
            <a:r>
              <a:rPr lang="es-CL" u="sng" dirty="0"/>
              <a:t> FIN</a:t>
            </a:r>
            <a:endParaRPr lang="es-CL" u="sng" dirty="0" smtClean="0"/>
          </a:p>
        </p:txBody>
      </p:sp>
    </p:spTree>
    <p:extLst>
      <p:ext uri="{BB962C8B-B14F-4D97-AF65-F5344CB8AC3E}">
        <p14:creationId xmlns:p14="http://schemas.microsoft.com/office/powerpoint/2010/main" val="1947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1605</TotalTime>
  <Words>1875</Words>
  <Application>Microsoft Office PowerPoint</Application>
  <PresentationFormat>Presentación en pantalla (4:3)</PresentationFormat>
  <Paragraphs>201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Times New Roman</vt:lpstr>
      <vt:lpstr>Tw Cen MT</vt:lpstr>
      <vt:lpstr>Wingdings</vt:lpstr>
      <vt:lpstr>Wingdings 2</vt:lpstr>
      <vt:lpstr>Intermedio</vt:lpstr>
      <vt:lpstr>Unida temática dos</vt:lpstr>
      <vt:lpstr>El impuesto al valor agregado</vt:lpstr>
      <vt:lpstr>La Contabilidad de I. V. A. </vt:lpstr>
      <vt:lpstr>La Contabilidad de I.V.A. </vt:lpstr>
      <vt:lpstr>La Contabilidad de I.V.A. </vt:lpstr>
      <vt:lpstr>La Contabilidad de Activos </vt:lpstr>
      <vt:lpstr>La Contabilidad de I..V.A. </vt:lpstr>
      <vt:lpstr>La Contabilidad de I.V.A </vt:lpstr>
      <vt:lpstr>La Contabilidad de I.V.A </vt:lpstr>
      <vt:lpstr>La Contabilidad de I.V.A. </vt:lpstr>
      <vt:lpstr>La Contabilidad de I.V.A. </vt:lpstr>
      <vt:lpstr>La Contabilidad de I.V.A. </vt:lpstr>
      <vt:lpstr>La Contabilidad de I.V.A. </vt:lpstr>
      <vt:lpstr>Presentación de PowerPoint</vt:lpstr>
      <vt:lpstr>Presentación de PowerPoint</vt:lpstr>
      <vt:lpstr>La Contabilidad de I.V.A </vt:lpstr>
      <vt:lpstr>La Contabilidad de I.V.A. </vt:lpstr>
      <vt:lpstr>Mecánica del IVA  </vt:lpstr>
      <vt:lpstr>La Contabilidad de I.V.A. </vt:lpstr>
      <vt:lpstr>Mecánica del IVA  </vt:lpstr>
      <vt:lpstr>Mecánica del IVA  </vt:lpstr>
      <vt:lpstr>La Contabilidad de I.V.A. </vt:lpstr>
      <vt:lpstr>Mecánica del IVA  </vt:lpstr>
      <vt:lpstr>Mecánica del IVA  </vt:lpstr>
      <vt:lpstr>Mecánica del IVA  </vt:lpstr>
      <vt:lpstr>La Contabilidad de I.V.A. </vt:lpstr>
      <vt:lpstr>La Contabilidad de I.V.A. </vt:lpstr>
      <vt:lpstr>La Contabilidad de I.V.A. </vt:lpstr>
      <vt:lpstr>La Contabilidad de Activos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 tematica dos</dc:title>
  <dc:creator>casa</dc:creator>
  <cp:lastModifiedBy>Norman Rodriguez Ortega</cp:lastModifiedBy>
  <cp:revision>232</cp:revision>
  <dcterms:created xsi:type="dcterms:W3CDTF">2020-01-11T16:23:14Z</dcterms:created>
  <dcterms:modified xsi:type="dcterms:W3CDTF">2020-04-15T18:49:08Z</dcterms:modified>
</cp:coreProperties>
</file>