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3" r:id="rId6"/>
    <p:sldId id="264" r:id="rId7"/>
    <p:sldId id="262" r:id="rId8"/>
    <p:sldId id="268" r:id="rId9"/>
    <p:sldId id="266" r:id="rId10"/>
    <p:sldId id="267" r:id="rId1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30"/>
  </p:normalViewPr>
  <p:slideViewPr>
    <p:cSldViewPr snapToGrid="0" snapToObjects="1">
      <p:cViewPr varScale="1">
        <p:scale>
          <a:sx n="70" d="100"/>
          <a:sy n="70" d="100"/>
        </p:scale>
        <p:origin x="636"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89631-D2DA-804D-9E7A-8E347307986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EB8C61D-E5E9-714F-9035-A979DC4987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0FD3300-273D-0B48-9FF4-A7200E0C1E45}"/>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5" name="Marcador de pie de página 4">
            <a:extLst>
              <a:ext uri="{FF2B5EF4-FFF2-40B4-BE49-F238E27FC236}">
                <a16:creationId xmlns:a16="http://schemas.microsoft.com/office/drawing/2014/main" id="{EAAC14AE-3D85-FB40-82BD-90F668E1AC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0567CFF-A0B0-4941-83DC-2F75F708C79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561546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4A5D29-51A5-8C4A-B98E-9268EEF9B40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E90C885-18E3-704C-83D1-DAEACA82031D}"/>
              </a:ext>
            </a:extLst>
          </p:cNvPr>
          <p:cNvSpPr>
            <a:spLocks noGrp="1"/>
          </p:cNvSpPr>
          <p:nvPr>
            <p:ph idx="1"/>
          </p:nvPr>
        </p:nvSpPr>
        <p:spPr/>
        <p:txBody>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45C0B3DA-C572-2E40-8A3C-E5576E3DD1BA}"/>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5" name="Marcador de pie de página 4">
            <a:extLst>
              <a:ext uri="{FF2B5EF4-FFF2-40B4-BE49-F238E27FC236}">
                <a16:creationId xmlns:a16="http://schemas.microsoft.com/office/drawing/2014/main" id="{CAF64961-FE3A-4140-AD4B-0D315CC2C9B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54B6C60-18EC-134C-B3F0-A8B9ADF8784F}"/>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180736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858EFD-0800-8442-88F6-E7DA84A8C6D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70D85D18-6E7A-B74A-B201-2872B66EDF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B896293A-A436-0E42-B8F0-36A8737E75E1}"/>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5" name="Marcador de pie de página 4">
            <a:extLst>
              <a:ext uri="{FF2B5EF4-FFF2-40B4-BE49-F238E27FC236}">
                <a16:creationId xmlns:a16="http://schemas.microsoft.com/office/drawing/2014/main" id="{61D7C2CE-F416-9248-918C-27921C851CC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021EF51-5B55-F040-9A98-B29DAACFBDEE}"/>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0409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99B10E-BA72-C241-8B88-D3258AC3C21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F15914-DB17-194D-8413-4042563A4030}"/>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A23FC101-4F64-754F-9BEC-7F59BDCF37CB}"/>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E607A50D-79AC-5D47-96F7-A23BE534AFD9}"/>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6" name="Marcador de pie de página 5">
            <a:extLst>
              <a:ext uri="{FF2B5EF4-FFF2-40B4-BE49-F238E27FC236}">
                <a16:creationId xmlns:a16="http://schemas.microsoft.com/office/drawing/2014/main" id="{9DF1B119-4315-1F46-A8FF-B081E4C74D7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0060113-1E50-C248-965E-0556FD0ACFE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85990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8A8C4-BDC3-A949-AE6A-280E640975B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2B00EA2E-5888-F344-9B14-B1DE10F5E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CC442B65-8FFE-9746-9FDD-CD12C862E4B6}"/>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CL"/>
          </a:p>
        </p:txBody>
      </p:sp>
      <p:sp>
        <p:nvSpPr>
          <p:cNvPr id="5" name="Marcador de texto 4">
            <a:extLst>
              <a:ext uri="{FF2B5EF4-FFF2-40B4-BE49-F238E27FC236}">
                <a16:creationId xmlns:a16="http://schemas.microsoft.com/office/drawing/2014/main" id="{C0B1038D-6523-954F-AFA2-25BE57D2FA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6" name="Marcador de contenido 5">
            <a:extLst>
              <a:ext uri="{FF2B5EF4-FFF2-40B4-BE49-F238E27FC236}">
                <a16:creationId xmlns:a16="http://schemas.microsoft.com/office/drawing/2014/main" id="{76405EE0-034E-CB49-9EC7-FC566E267307}"/>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CL"/>
          </a:p>
        </p:txBody>
      </p:sp>
      <p:sp>
        <p:nvSpPr>
          <p:cNvPr id="7" name="Marcador de fecha 6">
            <a:extLst>
              <a:ext uri="{FF2B5EF4-FFF2-40B4-BE49-F238E27FC236}">
                <a16:creationId xmlns:a16="http://schemas.microsoft.com/office/drawing/2014/main" id="{D730BC58-9AEF-9C4D-9874-4D174E5E9823}"/>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8" name="Marcador de pie de página 7">
            <a:extLst>
              <a:ext uri="{FF2B5EF4-FFF2-40B4-BE49-F238E27FC236}">
                <a16:creationId xmlns:a16="http://schemas.microsoft.com/office/drawing/2014/main" id="{1C54B161-CB58-714E-9178-71689B651B59}"/>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24391E5-D168-C94E-8CD2-DE82B13298F6}"/>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055997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23B7BD-7489-9B4B-AC3B-8DBD5B47BCA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E970B11-7908-0F42-A10D-51E8C922D160}"/>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4" name="Marcador de pie de página 3">
            <a:extLst>
              <a:ext uri="{FF2B5EF4-FFF2-40B4-BE49-F238E27FC236}">
                <a16:creationId xmlns:a16="http://schemas.microsoft.com/office/drawing/2014/main" id="{314CF30B-A3AE-D84F-8060-CA5CC3BEAEA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2EA2D4D0-3443-7540-8A00-6B024480D602}"/>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96017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EEC4BEC-01E9-274B-A911-70C78C98E52A}"/>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3" name="Marcador de pie de página 2">
            <a:extLst>
              <a:ext uri="{FF2B5EF4-FFF2-40B4-BE49-F238E27FC236}">
                <a16:creationId xmlns:a16="http://schemas.microsoft.com/office/drawing/2014/main" id="{2D19A91E-1C94-9F41-B912-81546525061C}"/>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550AD27C-C924-7C4D-952B-0A7DD1053781}"/>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66267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917BCC-EE89-464B-85A7-D1F49FF73CC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38CDCD6-C997-A244-B5F9-60A35B65F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CL"/>
          </a:p>
        </p:txBody>
      </p:sp>
      <p:sp>
        <p:nvSpPr>
          <p:cNvPr id="4" name="Marcador de texto 3">
            <a:extLst>
              <a:ext uri="{FF2B5EF4-FFF2-40B4-BE49-F238E27FC236}">
                <a16:creationId xmlns:a16="http://schemas.microsoft.com/office/drawing/2014/main" id="{AE473AB6-DEA6-A54B-9A02-6D4DB482B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910E5540-F98D-AC47-9F28-21855D84B289}"/>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6" name="Marcador de pie de página 5">
            <a:extLst>
              <a:ext uri="{FF2B5EF4-FFF2-40B4-BE49-F238E27FC236}">
                <a16:creationId xmlns:a16="http://schemas.microsoft.com/office/drawing/2014/main" id="{1384AB9C-18DC-9346-B815-105854D2458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98FF841-4F03-B74C-AC6E-E19A5D8160B0}"/>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4277602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ADBD4-D43F-1D46-902C-A7898A3D1BF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EBB890-7C12-B942-A243-8FDE9154CB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EBF5DDB9-CF0D-3E4B-8715-0B20DD229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572D5784-32E6-9D46-AE9A-027FE2D4C10C}"/>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6" name="Marcador de pie de página 5">
            <a:extLst>
              <a:ext uri="{FF2B5EF4-FFF2-40B4-BE49-F238E27FC236}">
                <a16:creationId xmlns:a16="http://schemas.microsoft.com/office/drawing/2014/main" id="{B9F18357-A1EB-9A4A-B14C-7BF87EEDC9C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6DD24A0-9D36-DC48-8B91-4ED965148B7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44935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4915EB-4890-9E43-8B99-552ACE5FE45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445D1E31-F1D7-0B4B-9209-3A8BD77780A0}"/>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C8A2E619-3835-8F48-AA9E-F0E415C0EC75}"/>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5" name="Marcador de pie de página 4">
            <a:extLst>
              <a:ext uri="{FF2B5EF4-FFF2-40B4-BE49-F238E27FC236}">
                <a16:creationId xmlns:a16="http://schemas.microsoft.com/office/drawing/2014/main" id="{4982E628-BD9E-1840-BE67-9F9FAC1E7EA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D533312-8CC4-7A47-A685-0F06C4BD302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57060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C0FDE8-E4CC-4247-88DA-557DFDC43B0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D47F2D1-1448-2043-9D4B-C8D5996EDC9B}"/>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09681E0D-B895-224E-84D4-C39EA173DF22}"/>
              </a:ext>
            </a:extLst>
          </p:cNvPr>
          <p:cNvSpPr>
            <a:spLocks noGrp="1"/>
          </p:cNvSpPr>
          <p:nvPr>
            <p:ph type="dt" sz="half" idx="10"/>
          </p:nvPr>
        </p:nvSpPr>
        <p:spPr/>
        <p:txBody>
          <a:bodyPr/>
          <a:lstStyle/>
          <a:p>
            <a:fld id="{D4EEA773-1C9E-A647-B992-8BB016B01CB3}" type="datetimeFigureOut">
              <a:rPr lang="es-CL" smtClean="0"/>
              <a:t>25-02-2022</a:t>
            </a:fld>
            <a:endParaRPr lang="es-CL"/>
          </a:p>
        </p:txBody>
      </p:sp>
      <p:sp>
        <p:nvSpPr>
          <p:cNvPr id="5" name="Marcador de pie de página 4">
            <a:extLst>
              <a:ext uri="{FF2B5EF4-FFF2-40B4-BE49-F238E27FC236}">
                <a16:creationId xmlns:a16="http://schemas.microsoft.com/office/drawing/2014/main" id="{21E5FCFF-1228-4644-A51C-949EB9F30E8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14A9BE1-0060-F747-B371-BD46BC4025AD}"/>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14498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7F9FD04-7B17-E14B-9DB6-F32CE51DAA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F771698-9A86-A942-B99C-B5468C64A4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DD7CD347-3927-1A45-934A-B35EDC103D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EA773-1C9E-A647-B992-8BB016B01CB3}" type="datetimeFigureOut">
              <a:rPr lang="es-CL" smtClean="0"/>
              <a:t>25-02-2022</a:t>
            </a:fld>
            <a:endParaRPr lang="es-CL"/>
          </a:p>
        </p:txBody>
      </p:sp>
      <p:sp>
        <p:nvSpPr>
          <p:cNvPr id="5" name="Marcador de pie de página 4">
            <a:extLst>
              <a:ext uri="{FF2B5EF4-FFF2-40B4-BE49-F238E27FC236}">
                <a16:creationId xmlns:a16="http://schemas.microsoft.com/office/drawing/2014/main" id="{9A56816B-B6D3-7148-A5C9-80BE223258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F9FFA8E-9CC9-0C4C-8C61-931186EEF8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4DA73-E767-2F43-BC1D-CC830B07FEFA}" type="slidenum">
              <a:rPr lang="es-CL" smtClean="0"/>
              <a:t>‹Nº›</a:t>
            </a:fld>
            <a:endParaRPr lang="es-CL"/>
          </a:p>
        </p:txBody>
      </p:sp>
    </p:spTree>
    <p:extLst>
      <p:ext uri="{BB962C8B-B14F-4D97-AF65-F5344CB8AC3E}">
        <p14:creationId xmlns:p14="http://schemas.microsoft.com/office/powerpoint/2010/main" val="2192088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tiff"/><Relationship Id="rId4" Type="http://schemas.openxmlformats.org/officeDocument/2006/relationships/image" Target="../media/image5.tif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tiff"/><Relationship Id="rId4" Type="http://schemas.openxmlformats.org/officeDocument/2006/relationships/image" Target="../media/image5.tiff"/></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124857" y="898902"/>
            <a:ext cx="9942286" cy="2387600"/>
          </a:xfrm>
        </p:spPr>
        <p:txBody>
          <a:bodyPr anchor="ctr">
            <a:normAutofit/>
          </a:bodyPr>
          <a:lstStyle/>
          <a:p>
            <a:r>
              <a:rPr lang="es-CL" sz="4900" b="1" dirty="0"/>
              <a:t>“DEFINICIONES GENERALES</a:t>
            </a:r>
            <a:r>
              <a:rPr lang="es-CL" b="1" dirty="0"/>
              <a:t>”</a:t>
            </a: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3" name="Subtítulo 2"/>
          <p:cNvSpPr>
            <a:spLocks noGrp="1"/>
          </p:cNvSpPr>
          <p:nvPr>
            <p:ph type="subTitle" idx="1"/>
          </p:nvPr>
        </p:nvSpPr>
        <p:spPr/>
        <p:txBody>
          <a:bodyPr/>
          <a:lstStyle/>
          <a:p>
            <a:endParaRPr lang="en-US" dirty="0"/>
          </a:p>
        </p:txBody>
      </p:sp>
      <p:pic>
        <p:nvPicPr>
          <p:cNvPr id="11"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
        <p:nvSpPr>
          <p:cNvPr id="12"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INTELIGENCIA IM</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3" name="Proceso alternativo 5">
            <a:extLst>
              <a:ext uri="{FF2B5EF4-FFF2-40B4-BE49-F238E27FC236}">
                <a16:creationId xmlns:a16="http://schemas.microsoft.com/office/drawing/2014/main" id="{78562406-F1B7-8541-929F-D750EC4CEAD3}"/>
              </a:ext>
            </a:extLst>
          </p:cNvPr>
          <p:cNvSpPr/>
          <p:nvPr/>
        </p:nvSpPr>
        <p:spPr>
          <a:xfrm>
            <a:off x="1513987" y="770623"/>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30315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p:txBody>
          <a:bodyPr/>
          <a:lstStyle/>
          <a:p>
            <a:pPr marL="1206500" lvl="1" indent="-463550" algn="just">
              <a:buFont typeface="+mj-lt"/>
              <a:buAutoNum type="arabicPeriod"/>
            </a:pPr>
            <a:r>
              <a:rPr lang="es-CL" dirty="0" smtClean="0"/>
              <a:t>Corresponden </a:t>
            </a:r>
            <a:r>
              <a:rPr lang="es-CL" dirty="0"/>
              <a:t>a la traducción de una selección de la terminología usada en la OTAN y que está contenida en la publicación </a:t>
            </a:r>
            <a:r>
              <a:rPr lang="es-CL" b="1" dirty="0"/>
              <a:t>NATO Glossary of Terms and Definitions.</a:t>
            </a:r>
          </a:p>
          <a:p>
            <a:pPr marL="1206500" lvl="1" indent="-463550" algn="just">
              <a:buFont typeface="+mj-lt"/>
              <a:buAutoNum type="arabicPeriod"/>
            </a:pPr>
            <a:r>
              <a:rPr lang="es-CL" dirty="0"/>
              <a:t>Manual de Planificación Operacional de las Fuerzas Armadas (DNC 5 - 10).</a:t>
            </a:r>
            <a:r>
              <a:rPr lang="es-CL" b="1" dirty="0"/>
              <a:t> </a:t>
            </a:r>
            <a:endParaRPr lang="es-CL" dirty="0"/>
          </a:p>
          <a:p>
            <a:pPr marL="1028700" lvl="1" indent="-571500">
              <a:buFont typeface="+mj-lt"/>
              <a:buAutoNum type="arabicPeriod"/>
            </a:pPr>
            <a:endParaRPr lang="es-CL" dirty="0"/>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smtClean="0"/>
              <a:t>INTRODUCCIÓN</a:t>
            </a:r>
            <a:endParaRPr lang="es-CL"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1467332" y="1015579"/>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1" name="CuadroTexto 10">
            <a:extLst>
              <a:ext uri="{FF2B5EF4-FFF2-40B4-BE49-F238E27FC236}">
                <a16:creationId xmlns:a16="http://schemas.microsoft.com/office/drawing/2014/main" id="{F50BBE47-9B6E-4B4C-B309-10FCA01638F8}"/>
              </a:ext>
            </a:extLst>
          </p:cNvPr>
          <p:cNvSpPr txBox="1"/>
          <p:nvPr/>
        </p:nvSpPr>
        <p:spPr>
          <a:xfrm>
            <a:off x="1933869" y="4590440"/>
            <a:ext cx="9577953" cy="369332"/>
          </a:xfrm>
          <a:prstGeom prst="rect">
            <a:avLst/>
          </a:prstGeom>
          <a:noFill/>
        </p:spPr>
        <p:txBody>
          <a:bodyPr wrap="square" rtlCol="0">
            <a:spAutoFit/>
          </a:bodyPr>
          <a:lstStyle/>
          <a:p>
            <a:r>
              <a:rPr lang="es-CL" dirty="0"/>
              <a:t>“</a:t>
            </a:r>
            <a:r>
              <a:rPr lang="es-CL" i="1" dirty="0"/>
              <a:t>Lo contenido es esencial para que puedan entender lo que estudiaremos en las siguientes U.T.”</a:t>
            </a:r>
            <a:endParaRPr lang="es-CL" dirty="0"/>
          </a:p>
        </p:txBody>
      </p:sp>
      <p:pic>
        <p:nvPicPr>
          <p:cNvPr id="12"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4801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p:txBody>
          <a:bodyPr/>
          <a:lstStyle/>
          <a:p>
            <a:pPr marL="533400" lvl="1" indent="-476250" algn="just">
              <a:buFont typeface="+mj-lt"/>
              <a:buAutoNum type="arabicPeriod"/>
            </a:pPr>
            <a:r>
              <a:rPr lang="es-CL" dirty="0"/>
              <a:t>NATO Glossary of Terms and Definitions.</a:t>
            </a:r>
          </a:p>
          <a:p>
            <a:pPr marL="533400" lvl="1" indent="-476250" algn="just">
              <a:buFont typeface="+mj-lt"/>
              <a:buAutoNum type="arabicPeriod"/>
            </a:pPr>
            <a:endParaRPr lang="es-CL" dirty="0"/>
          </a:p>
          <a:p>
            <a:pPr marL="533400" lvl="1" indent="-476250" algn="just">
              <a:buFont typeface="+mj-lt"/>
              <a:buAutoNum type="arabicPeriod"/>
            </a:pPr>
            <a:r>
              <a:rPr lang="es-CL" dirty="0"/>
              <a:t>Manual de Planificación Operacional de las Fuerzas Armadas (DNC 5 - 10).</a:t>
            </a:r>
            <a:r>
              <a:rPr lang="es-CL" b="1" dirty="0"/>
              <a:t> </a:t>
            </a:r>
            <a:endParaRPr lang="es-CL" dirty="0"/>
          </a:p>
          <a:p>
            <a:pPr marL="1028700" lvl="1" indent="-571500">
              <a:buFont typeface="+mj-lt"/>
              <a:buAutoNum type="arabicPeriod"/>
            </a:pPr>
            <a:endParaRPr lang="es-CL" dirty="0"/>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TEMARIO</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467332" y="1015579"/>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2" name="Imagen 11">
            <a:extLst>
              <a:ext uri="{FF2B5EF4-FFF2-40B4-BE49-F238E27FC236}">
                <a16:creationId xmlns:a16="http://schemas.microsoft.com/office/drawing/2014/main" id="{31084142-6120-4442-B0F2-DDACC6C9BF63}"/>
              </a:ext>
            </a:extLst>
          </p:cNvPr>
          <p:cNvPicPr>
            <a:picLocks noChangeAspect="1"/>
          </p:cNvPicPr>
          <p:nvPr/>
        </p:nvPicPr>
        <p:blipFill>
          <a:blip r:embed="rId3"/>
          <a:stretch>
            <a:fillRect/>
          </a:stretch>
        </p:blipFill>
        <p:spPr>
          <a:xfrm>
            <a:off x="1467332" y="3315827"/>
            <a:ext cx="3800929" cy="2210125"/>
          </a:xfrm>
          <a:prstGeom prst="rect">
            <a:avLst/>
          </a:prstGeom>
          <a:ln>
            <a:noFill/>
          </a:ln>
          <a:effectLst>
            <a:softEdge rad="112500"/>
          </a:effectLst>
        </p:spPr>
      </p:pic>
      <p:pic>
        <p:nvPicPr>
          <p:cNvPr id="13" name="Imagen 12">
            <a:extLst>
              <a:ext uri="{FF2B5EF4-FFF2-40B4-BE49-F238E27FC236}">
                <a16:creationId xmlns:a16="http://schemas.microsoft.com/office/drawing/2014/main" id="{D282D227-193D-FB4E-90D9-3568F2796C19}"/>
              </a:ext>
            </a:extLst>
          </p:cNvPr>
          <p:cNvPicPr>
            <a:picLocks noChangeAspect="1"/>
          </p:cNvPicPr>
          <p:nvPr/>
        </p:nvPicPr>
        <p:blipFill>
          <a:blip r:embed="rId4"/>
          <a:stretch>
            <a:fillRect/>
          </a:stretch>
        </p:blipFill>
        <p:spPr>
          <a:xfrm>
            <a:off x="5897393" y="3315827"/>
            <a:ext cx="1985806" cy="2210125"/>
          </a:xfrm>
          <a:prstGeom prst="rect">
            <a:avLst/>
          </a:prstGeom>
          <a:ln>
            <a:noFill/>
          </a:ln>
          <a:effectLst>
            <a:softEdge rad="112500"/>
          </a:effectLst>
        </p:spPr>
      </p:pic>
      <p:pic>
        <p:nvPicPr>
          <p:cNvPr id="14" name="Imagen 13">
            <a:extLst>
              <a:ext uri="{FF2B5EF4-FFF2-40B4-BE49-F238E27FC236}">
                <a16:creationId xmlns:a16="http://schemas.microsoft.com/office/drawing/2014/main" id="{8E3364A8-3510-8947-B987-62EB6EDF6036}"/>
              </a:ext>
            </a:extLst>
          </p:cNvPr>
          <p:cNvPicPr>
            <a:picLocks noChangeAspect="1"/>
          </p:cNvPicPr>
          <p:nvPr/>
        </p:nvPicPr>
        <p:blipFill>
          <a:blip r:embed="rId5"/>
          <a:stretch>
            <a:fillRect/>
          </a:stretch>
        </p:blipFill>
        <p:spPr>
          <a:xfrm>
            <a:off x="8427294" y="3254219"/>
            <a:ext cx="3107871" cy="2333339"/>
          </a:xfrm>
          <a:prstGeom prst="rect">
            <a:avLst/>
          </a:prstGeom>
          <a:ln>
            <a:noFill/>
          </a:ln>
          <a:effectLst>
            <a:softEdge rad="112500"/>
          </a:effectLst>
        </p:spPr>
      </p:pic>
      <p:pic>
        <p:nvPicPr>
          <p:cNvPr id="15"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459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a:xfrm>
            <a:off x="506160" y="1437532"/>
            <a:ext cx="11076355" cy="4351338"/>
          </a:xfrm>
        </p:spPr>
        <p:txBody>
          <a:bodyPr>
            <a:normAutofit lnSpcReduction="10000"/>
          </a:bodyPr>
          <a:lstStyle/>
          <a:p>
            <a:pPr marL="57150" lvl="1" indent="0" algn="just">
              <a:buNone/>
            </a:pPr>
            <a:endParaRPr lang="es-CL" sz="400" dirty="0"/>
          </a:p>
          <a:p>
            <a:pPr marL="619125" lvl="1" indent="-619125" algn="just">
              <a:buFont typeface="+mj-lt"/>
              <a:buAutoNum type="arabicPeriod"/>
            </a:pPr>
            <a:r>
              <a:rPr lang="es-CL" sz="1600" b="1" dirty="0"/>
              <a:t>ANÁLISIS: </a:t>
            </a:r>
            <a:r>
              <a:rPr lang="es-CL" sz="1600" dirty="0"/>
              <a:t>Actividad dentro de la fase de producción del ciclo de inteligencia, en la cual la información es sometida a revisión, con el propósito de identificar hechos o datos significativos para su subsiguiente interpretación. </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APRECIACIÓN DE LA SITUACIÓN: </a:t>
            </a:r>
            <a:r>
              <a:rPr lang="es-CL" sz="1600" dirty="0"/>
              <a:t>Proceso lógico de razonamiento, mediante el cual se consideran todas las circunstancias que afectan la situación y se arriba a una decisión relativa al curso de acción a adoptar para cumplir una misión o alcanzar los objetivos. </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ÁREA OBJETIVO: </a:t>
            </a:r>
            <a:r>
              <a:rPr lang="es-CL" sz="1600" dirty="0"/>
              <a:t>Área geográfica definida, dentro de la cual se ubica un objetivo a ser capturado o alcanzado por las fuerzas militares. Es definida por la autoridad competente, para fines de mando y control. </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ÁREA DE OPERACIONES: </a:t>
            </a:r>
            <a:r>
              <a:rPr lang="es-CL" sz="1600" dirty="0"/>
              <a:t>Área operacional delimitada por el comandante de una fuerza conjunta para las fuerzas terrestres y navales. Un área de operaciones no necesariamente abarca toda el área operacional del comandante de la fuerza conjunta, pero debiera ser lo suficientemente amplia para que los comandantes de componentes puedan cumplir su misión y proteger sus fuerzas. </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ÁREA DE RESPONSABILIDAD: </a:t>
            </a:r>
            <a:r>
              <a:rPr lang="es-CL" sz="1600" dirty="0"/>
              <a:t>Es el área geográfica, dentro de la cual un comandante tiene autoridad para planificar y conducir operaciones. </a:t>
            </a:r>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NATO GLOSSARY OF TERMS AND DEFINITIONS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207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a:xfrm>
            <a:off x="506160" y="1437532"/>
            <a:ext cx="11076355" cy="4351338"/>
          </a:xfrm>
        </p:spPr>
        <p:txBody>
          <a:bodyPr>
            <a:normAutofit fontScale="25000" lnSpcReduction="20000"/>
          </a:bodyPr>
          <a:lstStyle/>
          <a:p>
            <a:pPr marL="57150" lvl="1" indent="0" algn="just">
              <a:buNone/>
            </a:pPr>
            <a:endParaRPr lang="es-CL" dirty="0"/>
          </a:p>
          <a:p>
            <a:pPr marL="635000" lvl="1" indent="-635000" algn="just">
              <a:buFont typeface="+mj-lt"/>
              <a:buAutoNum type="arabicPeriod" startAt="6"/>
            </a:pPr>
            <a:r>
              <a:rPr lang="es-CL" sz="6400" b="1" dirty="0"/>
              <a:t>ÁREA DE RESPONSABILIDAD: </a:t>
            </a:r>
            <a:r>
              <a:rPr lang="es-CL" sz="6400" dirty="0"/>
              <a:t>Es el área geográfica, dentro de la cual un comandante tiene autoridad para planificar y conducir operaciones. </a:t>
            </a:r>
          </a:p>
          <a:p>
            <a:pPr marL="619125" lvl="1" indent="-619125" algn="just">
              <a:buFont typeface="+mj-lt"/>
              <a:buAutoNum type="arabicPeriod" startAt="6"/>
            </a:pPr>
            <a:endParaRPr lang="es-CL" sz="6400" dirty="0"/>
          </a:p>
          <a:p>
            <a:pPr marL="619125" lvl="1" indent="-619125" algn="just">
              <a:buFont typeface="+mj-lt"/>
              <a:buAutoNum type="arabicPeriod" startAt="6"/>
            </a:pPr>
            <a:r>
              <a:rPr lang="es-CL" sz="6400" b="1" dirty="0"/>
              <a:t>PLAN DE BUSQUEDA DE INFORMACIÓN: </a:t>
            </a:r>
            <a:r>
              <a:rPr lang="es-CL" sz="6400" dirty="0"/>
              <a:t>Plan para satisfacer los requerimientos de inteligencia y convertir tales requerimientos en órdenes y pedidos a las agencias y medios apropiados, con el propósito de obtener las informaciones desde todas las fuentes disponibles. </a:t>
            </a:r>
          </a:p>
          <a:p>
            <a:pPr marL="619125" lvl="1" indent="-619125" algn="just">
              <a:buFont typeface="+mj-lt"/>
              <a:buAutoNum type="arabicPeriod" startAt="6"/>
            </a:pPr>
            <a:endParaRPr lang="es-CL" sz="6400" dirty="0"/>
          </a:p>
          <a:p>
            <a:pPr marL="619125" lvl="1" indent="-619125" algn="just">
              <a:buFont typeface="+mj-lt"/>
              <a:buAutoNum type="arabicPeriod" startAt="6"/>
            </a:pPr>
            <a:r>
              <a:rPr lang="es-CL" sz="6400" b="1" dirty="0"/>
              <a:t>CENTRO DE GRAVEDAD: </a:t>
            </a:r>
            <a:r>
              <a:rPr lang="es-CL" sz="6400" dirty="0"/>
              <a:t>Es la fuente del poder que proporciona fortaleza moral o física, libertad de acción y voluntad para actuar. </a:t>
            </a:r>
          </a:p>
          <a:p>
            <a:pPr marL="619125" lvl="1" indent="-619125" algn="just">
              <a:buFont typeface="+mj-lt"/>
              <a:buAutoNum type="arabicPeriod" startAt="6"/>
            </a:pPr>
            <a:endParaRPr lang="es-CL" sz="6400" dirty="0"/>
          </a:p>
          <a:p>
            <a:pPr marL="619125" lvl="1" indent="-619125" algn="just">
              <a:buFont typeface="+mj-lt"/>
              <a:buAutoNum type="arabicPeriod" startAt="6"/>
            </a:pPr>
            <a:r>
              <a:rPr lang="es-CL" sz="6400" b="1" dirty="0"/>
              <a:t>DECISIÓN: </a:t>
            </a:r>
            <a:r>
              <a:rPr lang="es-CL" sz="6400" dirty="0"/>
              <a:t>En una apreciación de la situación, es la expresión clara y concisa de la línea de acción que intentará seguir el comandante, como la más favorable para el cumplimiento exitoso de la misión asignada. </a:t>
            </a:r>
          </a:p>
          <a:p>
            <a:pPr marL="619125" lvl="1" indent="-619125" algn="just">
              <a:buFont typeface="+mj-lt"/>
              <a:buAutoNum type="arabicPeriod" startAt="6"/>
            </a:pPr>
            <a:endParaRPr lang="es-CL" sz="6400" dirty="0"/>
          </a:p>
          <a:p>
            <a:pPr marL="619125" lvl="1" indent="-619125" algn="just">
              <a:buFont typeface="+mj-lt"/>
              <a:buAutoNum type="arabicPeriod" startAt="6"/>
            </a:pPr>
            <a:r>
              <a:rPr lang="es-CL" sz="6400" b="1" dirty="0"/>
              <a:t>ESTADO FINAL DESEADO: </a:t>
            </a:r>
            <a:r>
              <a:rPr lang="es-CL" sz="6400" dirty="0"/>
              <a:t>Es la situación política y/o militar que debe existir cuando la operación se de por finalizada en términos favorables y el conflicto haya sido resuelto o superado. Existe un Estado Final Deseado Político, un Estado Final Deseado Estratégico y un Estado Final Deseado Operacional. </a:t>
            </a:r>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NATO GLOSSARY OF TERMS AND DEFINITIONS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263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a:xfrm>
            <a:off x="506160" y="1437532"/>
            <a:ext cx="11076355" cy="4351338"/>
          </a:xfrm>
        </p:spPr>
        <p:txBody>
          <a:bodyPr>
            <a:normAutofit fontScale="25000" lnSpcReduction="20000"/>
          </a:bodyPr>
          <a:lstStyle/>
          <a:p>
            <a:pPr marL="57150" lvl="1" indent="0" algn="just">
              <a:buNone/>
            </a:pPr>
            <a:endParaRPr lang="es-CL" dirty="0"/>
          </a:p>
          <a:p>
            <a:pPr marL="635000" lvl="1" indent="-635000" algn="just">
              <a:buFont typeface="+mj-lt"/>
              <a:buAutoNum type="arabicPeriod" startAt="11"/>
            </a:pPr>
            <a:r>
              <a:rPr lang="es-CL" sz="6400" b="1" dirty="0"/>
              <a:t>INDICADOR: </a:t>
            </a:r>
            <a:r>
              <a:rPr lang="es-CL" sz="6400" dirty="0"/>
              <a:t>Cualquier actividad, acción, actitud o circunstancia potencial, que al ser constatada confirma la ocurrencia de un suceso, o existencia de algo que constituye una interrogante y que ha sido planteada como Elemento Esencial de Información (EEI). </a:t>
            </a:r>
          </a:p>
          <a:p>
            <a:pPr marL="619125" lvl="1" indent="-619125" algn="just">
              <a:buFont typeface="+mj-lt"/>
              <a:buAutoNum type="arabicPeriod" startAt="11"/>
            </a:pPr>
            <a:endParaRPr lang="es-CL" sz="6400" dirty="0"/>
          </a:p>
          <a:p>
            <a:pPr marL="619125" lvl="1" indent="-619125" algn="just">
              <a:buFont typeface="+mj-lt"/>
              <a:buAutoNum type="arabicPeriod" startAt="11"/>
            </a:pPr>
            <a:r>
              <a:rPr lang="es-CL" sz="6400" b="1" dirty="0"/>
              <a:t>INDICATIVO: </a:t>
            </a:r>
            <a:r>
              <a:rPr lang="es-CL" sz="6400" dirty="0"/>
              <a:t>Es la existencia comprobada de lo que ha sido planteado como indicador. </a:t>
            </a:r>
          </a:p>
          <a:p>
            <a:pPr marL="619125" lvl="1" indent="-619125" algn="just">
              <a:buFont typeface="+mj-lt"/>
              <a:buAutoNum type="arabicPeriod" startAt="11"/>
            </a:pPr>
            <a:endParaRPr lang="es-CL" sz="6400" dirty="0"/>
          </a:p>
          <a:p>
            <a:pPr marL="619125" lvl="1" indent="-619125" algn="just">
              <a:buFont typeface="+mj-lt"/>
              <a:buAutoNum type="arabicPeriod" startAt="11"/>
            </a:pPr>
            <a:r>
              <a:rPr lang="es-CL" sz="6400" b="1" dirty="0"/>
              <a:t>INTELIGENCIA: </a:t>
            </a:r>
            <a:r>
              <a:rPr lang="es-CL" sz="6400" dirty="0"/>
              <a:t>Producto resultante de la recolección, procesamiento, integración, análisis, evaluación e interpretación de información disponible sobre un sujeto de interés. 2. Producto resultante del procesamiento de información concerniente a naciones extranjeras, fuerzas y elementos hostiles o potencialmente hostiles, o áreas de operaciones actuales o potenciales. El término se aplica también a la actividad de la que deriva el producto o a la organización comprometida en tal actividad. </a:t>
            </a:r>
          </a:p>
          <a:p>
            <a:pPr marL="619125" lvl="1" indent="-619125" algn="just">
              <a:buFont typeface="+mj-lt"/>
              <a:buAutoNum type="arabicPeriod" startAt="11"/>
            </a:pPr>
            <a:endParaRPr lang="es-CL" sz="6400" dirty="0"/>
          </a:p>
          <a:p>
            <a:pPr marL="619125" lvl="1" indent="-619125" algn="just">
              <a:buFont typeface="+mj-lt"/>
              <a:buAutoNum type="arabicPeriod" startAt="11"/>
            </a:pPr>
            <a:r>
              <a:rPr lang="es-CL" sz="6400" b="1" dirty="0"/>
              <a:t>INTELIGENCIA TÁCTICA: </a:t>
            </a:r>
            <a:r>
              <a:rPr lang="es-CL" sz="6400" dirty="0"/>
              <a:t>Inteligencia que se requiere para la planificación y conducción de operaciones tácticas. </a:t>
            </a:r>
          </a:p>
          <a:p>
            <a:pPr marL="619125" lvl="1" indent="-619125" algn="just">
              <a:buFont typeface="+mj-lt"/>
              <a:buAutoNum type="arabicPeriod" startAt="11"/>
            </a:pPr>
            <a:endParaRPr lang="es-CL" sz="6400" dirty="0"/>
          </a:p>
          <a:p>
            <a:pPr marL="619125" lvl="1" indent="-619125" algn="just">
              <a:buFont typeface="+mj-lt"/>
              <a:buAutoNum type="arabicPeriod" startAt="11"/>
            </a:pPr>
            <a:r>
              <a:rPr lang="es-CL" sz="6400" b="1" dirty="0"/>
              <a:t>INTERPRETACIÓN: </a:t>
            </a:r>
            <a:r>
              <a:rPr lang="es-CL" sz="6400" dirty="0"/>
              <a:t>La actividad final de la fase de procesamiento del Ciclo de inteligencia, en la cual se juzga la significación de la información y / o inteligencia, en relación con el actual cuerpo de conocimiento ya adquirido. </a:t>
            </a:r>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NATO GLOSSARY OF TERMS AND DEFINITIONS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8912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a:xfrm>
            <a:off x="506160" y="1437532"/>
            <a:ext cx="11076355" cy="4351338"/>
          </a:xfrm>
        </p:spPr>
        <p:txBody>
          <a:bodyPr>
            <a:normAutofit/>
          </a:bodyPr>
          <a:lstStyle/>
          <a:p>
            <a:pPr marL="619125" lvl="1" indent="-619125" algn="just">
              <a:buFont typeface="+mj-lt"/>
              <a:buAutoNum type="arabicPeriod" startAt="16"/>
            </a:pPr>
            <a:r>
              <a:rPr lang="es-CL" sz="1600" b="1" dirty="0"/>
              <a:t>PUNTO DECISIVO: </a:t>
            </a:r>
            <a:r>
              <a:rPr lang="es-CL" sz="1600" dirty="0"/>
              <a:t>Lugar geográfico, evento clave, factor crítico o función que – cuando se actúa sobre él – permite al comandante obtener ventaja sobre el adversario o contribuir materialmente para lograr el éxito. </a:t>
            </a:r>
          </a:p>
          <a:p>
            <a:pPr marL="619125" lvl="1" indent="-619125" algn="just">
              <a:buFont typeface="+mj-lt"/>
              <a:buAutoNum type="arabicPeriod" startAt="16"/>
            </a:pPr>
            <a:endParaRPr lang="es-CL" sz="1600" dirty="0"/>
          </a:p>
          <a:p>
            <a:pPr marL="619125" lvl="1" indent="-619125" algn="just">
              <a:buFont typeface="+mj-lt"/>
              <a:buAutoNum type="arabicPeriod" startAt="16"/>
            </a:pPr>
            <a:r>
              <a:rPr lang="es-CL" sz="1600" b="1" dirty="0"/>
              <a:t>CCIR: </a:t>
            </a:r>
            <a:r>
              <a:rPr lang="es-CL" sz="1600" dirty="0"/>
              <a:t>Es una necesidad información del comandante, que este ha determinado como esencial para facilitar la oportuna toma de decisiones. Los dos elementos clave que se derivan de esto son: (1) los requerimientos de información sobre las fuerzas propias y (2) los requerimientos prioritarios de inteligencia. </a:t>
            </a:r>
          </a:p>
          <a:p>
            <a:pPr marL="619125" lvl="1" indent="-619125" algn="just">
              <a:buFont typeface="+mj-lt"/>
              <a:buAutoNum type="arabicPeriod" startAt="16"/>
            </a:pPr>
            <a:endParaRPr lang="es-CL" sz="1600" dirty="0"/>
          </a:p>
          <a:p>
            <a:pPr marL="619125" lvl="1" indent="-619125" algn="just">
              <a:buFont typeface="+mj-lt"/>
              <a:buAutoNum type="arabicPeriod" startAt="16"/>
            </a:pPr>
            <a:r>
              <a:rPr lang="es-CL" sz="1600" b="1" dirty="0"/>
              <a:t>SEGURIDAD TÁCTICA: </a:t>
            </a:r>
            <a:r>
              <a:rPr lang="es-CL" sz="1600" dirty="0"/>
              <a:t>Medidas necesarias para negar información al enemigo y para asegurar que la fuerza conserve su libertad de acción y esté prevenida o protegida contra un encuentro inesperado con el enemigo o un ataque. </a:t>
            </a:r>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NATO GLOSSARY OF TERMS AND DEFINITIONS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276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p:txBody>
          <a:bodyPr/>
          <a:lstStyle/>
          <a:p>
            <a:pPr marL="533400" lvl="1" indent="-476250" algn="just">
              <a:buFont typeface="+mj-lt"/>
              <a:buAutoNum type="arabicPeriod"/>
            </a:pPr>
            <a:r>
              <a:rPr lang="es-CL" dirty="0"/>
              <a:t>NATO Glossary of Terms and Definitions.</a:t>
            </a:r>
          </a:p>
          <a:p>
            <a:pPr marL="533400" lvl="1" indent="-476250" algn="just">
              <a:buFont typeface="+mj-lt"/>
              <a:buAutoNum type="arabicPeriod"/>
            </a:pPr>
            <a:endParaRPr lang="es-CL" dirty="0"/>
          </a:p>
          <a:p>
            <a:pPr marL="533400" lvl="1" indent="-476250" algn="just">
              <a:buFont typeface="+mj-lt"/>
              <a:buAutoNum type="arabicPeriod"/>
            </a:pPr>
            <a:r>
              <a:rPr lang="es-CL" dirty="0"/>
              <a:t>Manual de Planificación Operacional de las Fuerzas Armadas (DNC 5 - 10).</a:t>
            </a:r>
            <a:r>
              <a:rPr lang="es-CL" b="1" dirty="0"/>
              <a:t> </a:t>
            </a:r>
            <a:endParaRPr lang="es-CL" dirty="0"/>
          </a:p>
          <a:p>
            <a:pPr marL="1028700" lvl="1" indent="-571500">
              <a:buFont typeface="+mj-lt"/>
              <a:buAutoNum type="arabicPeriod"/>
            </a:pPr>
            <a:endParaRPr lang="es-CL" dirty="0"/>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TEMARIO</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467332" y="1015579"/>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2" name="Imagen 11">
            <a:extLst>
              <a:ext uri="{FF2B5EF4-FFF2-40B4-BE49-F238E27FC236}">
                <a16:creationId xmlns:a16="http://schemas.microsoft.com/office/drawing/2014/main" id="{31084142-6120-4442-B0F2-DDACC6C9BF63}"/>
              </a:ext>
            </a:extLst>
          </p:cNvPr>
          <p:cNvPicPr>
            <a:picLocks noChangeAspect="1"/>
          </p:cNvPicPr>
          <p:nvPr/>
        </p:nvPicPr>
        <p:blipFill>
          <a:blip r:embed="rId3"/>
          <a:stretch>
            <a:fillRect/>
          </a:stretch>
        </p:blipFill>
        <p:spPr>
          <a:xfrm>
            <a:off x="1467332" y="3315827"/>
            <a:ext cx="3800929" cy="2210125"/>
          </a:xfrm>
          <a:prstGeom prst="rect">
            <a:avLst/>
          </a:prstGeom>
          <a:ln>
            <a:noFill/>
          </a:ln>
          <a:effectLst>
            <a:softEdge rad="112500"/>
          </a:effectLst>
        </p:spPr>
      </p:pic>
      <p:pic>
        <p:nvPicPr>
          <p:cNvPr id="13" name="Imagen 12">
            <a:extLst>
              <a:ext uri="{FF2B5EF4-FFF2-40B4-BE49-F238E27FC236}">
                <a16:creationId xmlns:a16="http://schemas.microsoft.com/office/drawing/2014/main" id="{D282D227-193D-FB4E-90D9-3568F2796C19}"/>
              </a:ext>
            </a:extLst>
          </p:cNvPr>
          <p:cNvPicPr>
            <a:picLocks noChangeAspect="1"/>
          </p:cNvPicPr>
          <p:nvPr/>
        </p:nvPicPr>
        <p:blipFill>
          <a:blip r:embed="rId4"/>
          <a:stretch>
            <a:fillRect/>
          </a:stretch>
        </p:blipFill>
        <p:spPr>
          <a:xfrm>
            <a:off x="5897393" y="3315827"/>
            <a:ext cx="1985806" cy="2210125"/>
          </a:xfrm>
          <a:prstGeom prst="rect">
            <a:avLst/>
          </a:prstGeom>
          <a:ln>
            <a:noFill/>
          </a:ln>
          <a:effectLst>
            <a:softEdge rad="112500"/>
          </a:effectLst>
        </p:spPr>
      </p:pic>
      <p:pic>
        <p:nvPicPr>
          <p:cNvPr id="14" name="Imagen 13">
            <a:extLst>
              <a:ext uri="{FF2B5EF4-FFF2-40B4-BE49-F238E27FC236}">
                <a16:creationId xmlns:a16="http://schemas.microsoft.com/office/drawing/2014/main" id="{8E3364A8-3510-8947-B987-62EB6EDF6036}"/>
              </a:ext>
            </a:extLst>
          </p:cNvPr>
          <p:cNvPicPr>
            <a:picLocks noChangeAspect="1"/>
          </p:cNvPicPr>
          <p:nvPr/>
        </p:nvPicPr>
        <p:blipFill>
          <a:blip r:embed="rId5"/>
          <a:stretch>
            <a:fillRect/>
          </a:stretch>
        </p:blipFill>
        <p:spPr>
          <a:xfrm>
            <a:off x="8427294" y="3254219"/>
            <a:ext cx="3107871" cy="2333339"/>
          </a:xfrm>
          <a:prstGeom prst="rect">
            <a:avLst/>
          </a:prstGeom>
          <a:ln>
            <a:noFill/>
          </a:ln>
          <a:effectLst>
            <a:softEdge rad="112500"/>
          </a:effectLst>
        </p:spPr>
      </p:pic>
      <p:pic>
        <p:nvPicPr>
          <p:cNvPr id="15"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436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normAutofit/>
          </a:bodyPr>
          <a:lstStyle/>
          <a:p>
            <a:pPr algn="ctr"/>
            <a:r>
              <a:rPr lang="es-CL" sz="2000" b="1" dirty="0"/>
              <a:t>MANUAL DE PLANIFICACIÓN OPERACIONAL DE LAS FUERZAS ARMADAS (DNC 5 - 10).</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467332" y="1015579"/>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1" name="Marcador de contenido 2">
            <a:extLst>
              <a:ext uri="{FF2B5EF4-FFF2-40B4-BE49-F238E27FC236}">
                <a16:creationId xmlns:a16="http://schemas.microsoft.com/office/drawing/2014/main" id="{B36A21E8-0B34-164D-8D6E-50D5A2D4404B}"/>
              </a:ext>
            </a:extLst>
          </p:cNvPr>
          <p:cNvSpPr>
            <a:spLocks noGrp="1"/>
          </p:cNvSpPr>
          <p:nvPr>
            <p:ph idx="1"/>
          </p:nvPr>
        </p:nvSpPr>
        <p:spPr>
          <a:xfrm>
            <a:off x="506160" y="1437532"/>
            <a:ext cx="11076355" cy="4351338"/>
          </a:xfrm>
        </p:spPr>
        <p:txBody>
          <a:bodyPr>
            <a:normAutofit/>
          </a:bodyPr>
          <a:lstStyle/>
          <a:p>
            <a:pPr marL="619125" lvl="1" indent="-619125" algn="just">
              <a:buFont typeface="+mj-lt"/>
              <a:buAutoNum type="arabicPeriod"/>
            </a:pPr>
            <a:r>
              <a:rPr lang="es-CL" sz="1600" b="1" dirty="0"/>
              <a:t>APRECIACIÓN DE INTELIGENCIA: </a:t>
            </a:r>
            <a:r>
              <a:rPr lang="es-CL" sz="1600" dirty="0"/>
              <a:t>Es un estudio sistemático y continuo del probable adversario y de las características del área de operaciones prevista o potencial. Sus fines son el conocimiento y comprensión de las fuerzas, doctrinas, tácticas y probables cursos de acción del adversario, junto a las características físicas y ambientales del área de operaciones. </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CENTRO DE GRAVEDAD: </a:t>
            </a:r>
            <a:r>
              <a:rPr lang="es-CL" sz="1600" dirty="0"/>
              <a:t>Características o capacidades, de las cuales el adversario deriva su libertad de acción, potencia física o voluntad de lucha. El C.G. de la fuerza es aquel aspecto de la capacidad general, que al ser atacado, destruido, eliminado o neutralizado, conduce a la inevitable derrota o al deseo de pedir la paz por medio de negociaciones. </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ESFUERZO DE BUSQUEDA: </a:t>
            </a:r>
            <a:r>
              <a:rPr lang="es-CL" sz="1600" dirty="0"/>
              <a:t>Acciones realizadas por los medios de búsqueda, para obtener las informaciones definidas como necesarias para desarrollar la producción de la inteligencia requerida por los usuarios.  </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OBJETIVO: </a:t>
            </a:r>
            <a:r>
              <a:rPr lang="es-CL" sz="1600" dirty="0"/>
              <a:t>Propósito conceptual de una o más acciones.</a:t>
            </a:r>
          </a:p>
          <a:p>
            <a:pPr marL="619125" lvl="1" indent="-619125" algn="just">
              <a:buFont typeface="+mj-lt"/>
              <a:buAutoNum type="arabicPeriod"/>
            </a:pPr>
            <a:endParaRPr lang="es-CL" sz="1600" dirty="0"/>
          </a:p>
          <a:p>
            <a:pPr marL="619125" lvl="1" indent="-619125" algn="just">
              <a:buFont typeface="+mj-lt"/>
              <a:buAutoNum type="arabicPeriod"/>
            </a:pPr>
            <a:r>
              <a:rPr lang="es-CL" sz="1600" b="1" dirty="0"/>
              <a:t>TARGETING:</a:t>
            </a:r>
            <a:r>
              <a:rPr lang="es-CL" sz="1600" dirty="0"/>
              <a:t> Proceso a través del cual se seleccionan objetivos para ser atacados y cuyo daño (efecto deseado), se define de acuerdo a una determinada tarea, capacidades, postura de la fuerza, doctrina aeroespacial, planes, concepto de las operaciones e inteligencia de blancos. </a:t>
            </a:r>
          </a:p>
          <a:p>
            <a:pPr marL="619125" lvl="1" indent="-619125" algn="just">
              <a:buFont typeface="+mj-lt"/>
              <a:buAutoNum type="arabicPeriod"/>
            </a:pPr>
            <a:endParaRPr lang="es-CL" sz="1600" dirty="0"/>
          </a:p>
        </p:txBody>
      </p:sp>
      <p:pic>
        <p:nvPicPr>
          <p:cNvPr id="12"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8054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1B595F-C3DD-3D44-94F8-C0AAD283F2C4}"/>
              </a:ext>
            </a:extLst>
          </p:cNvPr>
          <p:cNvSpPr>
            <a:spLocks noGrp="1"/>
          </p:cNvSpPr>
          <p:nvPr>
            <p:ph type="title"/>
          </p:nvPr>
        </p:nvSpPr>
        <p:spPr>
          <a:xfrm>
            <a:off x="939800" y="1526356"/>
            <a:ext cx="10515600" cy="1325563"/>
          </a:xfrm>
        </p:spPr>
        <p:txBody>
          <a:bodyPr/>
          <a:lstStyle/>
          <a:p>
            <a:pPr algn="ctr"/>
            <a:r>
              <a:rPr lang="es-CL" dirty="0"/>
              <a:t>TÉRMINO DE LA PRESENTACIÓN</a:t>
            </a:r>
          </a:p>
        </p:txBody>
      </p:sp>
      <p:grpSp>
        <p:nvGrpSpPr>
          <p:cNvPr id="4" name="Grupo 3">
            <a:extLst>
              <a:ext uri="{FF2B5EF4-FFF2-40B4-BE49-F238E27FC236}">
                <a16:creationId xmlns:a16="http://schemas.microsoft.com/office/drawing/2014/main" id="{11FDCE0E-D52E-D542-ACA5-B4E3E8276FC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850AC716-D3AC-494F-BF64-A8E74082F561}"/>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7B0AD15A-579D-4F41-824A-4652A7C83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B3AF4F8E-BF29-3240-946B-92048BB1EF01}"/>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9" name="Imagen 8">
            <a:extLst>
              <a:ext uri="{FF2B5EF4-FFF2-40B4-BE49-F238E27FC236}">
                <a16:creationId xmlns:a16="http://schemas.microsoft.com/office/drawing/2014/main" id="{754BADE1-7D24-FB42-9081-718852E5DB4D}"/>
              </a:ext>
            </a:extLst>
          </p:cNvPr>
          <p:cNvPicPr>
            <a:picLocks noChangeAspect="1"/>
          </p:cNvPicPr>
          <p:nvPr/>
        </p:nvPicPr>
        <p:blipFill>
          <a:blip r:embed="rId3"/>
          <a:stretch>
            <a:fillRect/>
          </a:stretch>
        </p:blipFill>
        <p:spPr>
          <a:xfrm>
            <a:off x="4517118" y="2838812"/>
            <a:ext cx="3360964" cy="2484923"/>
          </a:xfrm>
          <a:prstGeom prst="rect">
            <a:avLst/>
          </a:prstGeom>
        </p:spPr>
      </p:pic>
      <p:pic>
        <p:nvPicPr>
          <p:cNvPr id="10"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0904560" y="-227629"/>
            <a:ext cx="1335155" cy="1309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86057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499</Words>
  <Application>Microsoft Office PowerPoint</Application>
  <PresentationFormat>Panorámica</PresentationFormat>
  <Paragraphs>84</Paragraphs>
  <Slides>10</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10</vt:i4>
      </vt:variant>
    </vt:vector>
  </HeadingPairs>
  <TitlesOfParts>
    <vt:vector size="17" baseType="lpstr">
      <vt:lpstr>ＭＳ Ｐゴシック</vt:lpstr>
      <vt:lpstr>Arial</vt:lpstr>
      <vt:lpstr>Arial Black</vt:lpstr>
      <vt:lpstr>Calibri</vt:lpstr>
      <vt:lpstr>Calibri Light</vt:lpstr>
      <vt:lpstr>DejaVu Sans</vt:lpstr>
      <vt:lpstr>Tema de Office</vt:lpstr>
      <vt:lpstr>“DEFINICIONES GENERALES”</vt:lpstr>
      <vt:lpstr>INTRODUCCIÓN</vt:lpstr>
      <vt:lpstr>TEMARIO</vt:lpstr>
      <vt:lpstr>NATO GLOSSARY OF TERMS AND DEFINITIONS</vt:lpstr>
      <vt:lpstr>NATO GLOSSARY OF TERMS AND DEFINITIONS</vt:lpstr>
      <vt:lpstr>NATO GLOSSARY OF TERMS AND DEFINITIONS</vt:lpstr>
      <vt:lpstr>NATO GLOSSARY OF TERMS AND DEFINITIONS</vt:lpstr>
      <vt:lpstr>TEMARIO</vt:lpstr>
      <vt:lpstr>MANUAL DE PLANIFICACIÓN OPERACIONAL DE LAS FUERZAS ARMADAS (DNC 5 - 10).</vt:lpstr>
      <vt:lpstr>TÉRMINO DE LA PRESENTACIÓN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1  “DEFINICIONES GENERALES”</dc:title>
  <dc:creator>Juan Carlos Uribe Aranda</dc:creator>
  <cp:lastModifiedBy>C10 Oficial 7ª División T1° Javier Reinike Larraín</cp:lastModifiedBy>
  <cp:revision>11</cp:revision>
  <dcterms:created xsi:type="dcterms:W3CDTF">2020-06-15T15:57:52Z</dcterms:created>
  <dcterms:modified xsi:type="dcterms:W3CDTF">2022-02-25T12:35:55Z</dcterms:modified>
</cp:coreProperties>
</file>