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4" r:id="rId11"/>
    <p:sldId id="265" r:id="rId12"/>
    <p:sldId id="266" r:id="rId13"/>
    <p:sldId id="268" r:id="rId14"/>
    <p:sldId id="269" r:id="rId15"/>
    <p:sldId id="270" r:id="rId16"/>
    <p:sldId id="272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2" r:id="rId27"/>
    <p:sldId id="283" r:id="rId28"/>
    <p:sldId id="284" r:id="rId29"/>
    <p:sldId id="285" r:id="rId3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7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27-04-2023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92357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27-04-2023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2951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27-04-2023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85551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27-04-2023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55621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27-04-2023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20566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27-04-2023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33096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27-04-2023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44096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27-04-2023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21859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27-04-2023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77006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27-04-2023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4488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27-04-2023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18971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0513D-0D3F-4851-B958-72220C939866}" type="datetimeFigureOut">
              <a:rPr lang="es-CL" smtClean="0"/>
              <a:t>27-04-2023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6640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hyperlink" Target="../../EJECUTIVO/UT%202%20ARMAS/Misiles%20VIDEOS/Rusia%20prueba%20con%20&#233;xito%20su%20misil%20hipers&#243;nico%20Zircon%20_%20AFP.mp4" TargetMode="Externa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20.png"/><Relationship Id="rId4" Type="http://schemas.openxmlformats.org/officeDocument/2006/relationships/image" Target="../media/image2.png"/><Relationship Id="rId9" Type="http://schemas.openxmlformats.org/officeDocument/2006/relationships/image" Target="../media/image2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../../EJECUTIVO/UT%202%20ARMAS/Misiles%20VIDEOS/This%20is%20America's%20BGM-71%20TOW%20Anti-Tank%20Missile.mp4" TargetMode="External"/><Relationship Id="rId3" Type="http://schemas.openxmlformats.org/officeDocument/2006/relationships/image" Target="../media/image4.png"/><Relationship Id="rId7" Type="http://schemas.microsoft.com/office/2007/relationships/hdphoto" Target="../media/hdphoto4.wdp"/><Relationship Id="rId12" Type="http://schemas.microsoft.com/office/2007/relationships/hdphoto" Target="../media/hdphoto5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26.png"/><Relationship Id="rId5" Type="http://schemas.openxmlformats.org/officeDocument/2006/relationships/image" Target="../media/image23.png"/><Relationship Id="rId10" Type="http://schemas.openxmlformats.org/officeDocument/2006/relationships/hyperlink" Target="http://youtu.be/t-akbhcsjmg?t=41s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32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33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hyperlink" Target="../../../../Mid_lib/ES300/MISSILE.EX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38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0.png"/><Relationship Id="rId3" Type="http://schemas.openxmlformats.org/officeDocument/2006/relationships/image" Target="../media/image4.png"/><Relationship Id="rId7" Type="http://schemas.openxmlformats.org/officeDocument/2006/relationships/hyperlink" Target="../../../../Mid_lib/ES300/MISSILE.EX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38.pn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png"/><Relationship Id="rId3" Type="http://schemas.openxmlformats.org/officeDocument/2006/relationships/image" Target="../media/image4.png"/><Relationship Id="rId7" Type="http://schemas.openxmlformats.org/officeDocument/2006/relationships/image" Target="../media/image200.png"/><Relationship Id="rId12" Type="http://schemas.openxmlformats.org/officeDocument/2006/relationships/image" Target="../media/image3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11" Type="http://schemas.openxmlformats.org/officeDocument/2006/relationships/image" Target="../media/image29.png"/><Relationship Id="rId5" Type="http://schemas.openxmlformats.org/officeDocument/2006/relationships/hyperlink" Target="../../../../Mid_lib/ES300/MISSILE.EXE" TargetMode="External"/><Relationship Id="rId10" Type="http://schemas.microsoft.com/office/2007/relationships/hdphoto" Target="../media/hdphoto6.wdp"/><Relationship Id="rId4" Type="http://schemas.openxmlformats.org/officeDocument/2006/relationships/image" Target="../media/image2.png"/><Relationship Id="rId9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4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9111" y="1469817"/>
            <a:ext cx="9389881" cy="490240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6" name="CuadroTexto 15"/>
          <p:cNvSpPr txBox="1"/>
          <p:nvPr/>
        </p:nvSpPr>
        <p:spPr>
          <a:xfrm>
            <a:off x="3620218" y="2649572"/>
            <a:ext cx="52471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“Guiado &amp; Trayectorias de Vuelo de Misiles”</a:t>
            </a:r>
            <a:endParaRPr lang="es-CL" sz="36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476" y="4179505"/>
            <a:ext cx="712595" cy="71259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5"/>
          <a:srcRect b="15443"/>
          <a:stretch/>
        </p:blipFill>
        <p:spPr>
          <a:xfrm>
            <a:off x="5207346" y="279562"/>
            <a:ext cx="1757365" cy="6944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4" name="Grupo 13"/>
          <p:cNvGrpSpPr/>
          <p:nvPr/>
        </p:nvGrpSpPr>
        <p:grpSpPr>
          <a:xfrm>
            <a:off x="4743860" y="5095272"/>
            <a:ext cx="2557463" cy="1069783"/>
            <a:chOff x="769241" y="-215264"/>
            <a:chExt cx="1213026" cy="1353563"/>
          </a:xfrm>
        </p:grpSpPr>
        <p:pic>
          <p:nvPicPr>
            <p:cNvPr id="6" name="Imagen 5"/>
            <p:cNvPicPr>
              <a:picLocks noChangeAspect="1"/>
            </p:cNvPicPr>
            <p:nvPr/>
          </p:nvPicPr>
          <p:blipFill rotWithShape="1">
            <a:blip r:embed="rId6"/>
            <a:srcRect l="25341"/>
            <a:stretch/>
          </p:blipFill>
          <p:spPr>
            <a:xfrm>
              <a:off x="769241" y="-215264"/>
              <a:ext cx="1213026" cy="1353563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7" name="CuadroTexto 6"/>
            <p:cNvSpPr txBox="1"/>
            <p:nvPr/>
          </p:nvSpPr>
          <p:spPr>
            <a:xfrm>
              <a:off x="893098" y="-164932"/>
              <a:ext cx="1042586" cy="4673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>
                  <a:solidFill>
                    <a:schemeClr val="bg1"/>
                  </a:solidFill>
                  <a:latin typeface="Britannic Bold" panose="020B0903060703020204" pitchFamily="34" charset="0"/>
                </a:rPr>
                <a:t>Sistemas de Armas</a:t>
              </a:r>
              <a:endParaRPr lang="es-CL" dirty="0">
                <a:solidFill>
                  <a:schemeClr val="bg1"/>
                </a:solidFill>
                <a:latin typeface="Britannic Bold" panose="020B0903060703020204" pitchFamily="34" charset="0"/>
              </a:endParaRPr>
            </a:p>
          </p:txBody>
        </p:sp>
        <p:sp>
          <p:nvSpPr>
            <p:cNvPr id="9" name="CuadroTexto 8"/>
            <p:cNvSpPr txBox="1"/>
            <p:nvPr/>
          </p:nvSpPr>
          <p:spPr>
            <a:xfrm>
              <a:off x="1141838" y="276851"/>
              <a:ext cx="467831" cy="4673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>
                  <a:solidFill>
                    <a:schemeClr val="bg1"/>
                  </a:solidFill>
                  <a:latin typeface="Britannic Bold" panose="020B0903060703020204" pitchFamily="34" charset="0"/>
                </a:rPr>
                <a:t>U.A. 2</a:t>
              </a:r>
              <a:endParaRPr lang="es-CL" b="1" dirty="0">
                <a:solidFill>
                  <a:schemeClr val="bg1"/>
                </a:solidFill>
                <a:latin typeface="Britannic Bold" panose="020B0903060703020204" pitchFamily="34" charset="0"/>
              </a:endParaRPr>
            </a:p>
          </p:txBody>
        </p:sp>
        <p:cxnSp>
          <p:nvCxnSpPr>
            <p:cNvPr id="11" name="Conector recto 10"/>
            <p:cNvCxnSpPr/>
            <p:nvPr/>
          </p:nvCxnSpPr>
          <p:spPr>
            <a:xfrm>
              <a:off x="871671" y="947917"/>
              <a:ext cx="1042586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cto 11"/>
            <p:cNvCxnSpPr/>
            <p:nvPr/>
          </p:nvCxnSpPr>
          <p:spPr>
            <a:xfrm>
              <a:off x="871671" y="868333"/>
              <a:ext cx="1042586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718827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grpSp>
        <p:nvGrpSpPr>
          <p:cNvPr id="17" name="Grupo 16"/>
          <p:cNvGrpSpPr/>
          <p:nvPr/>
        </p:nvGrpSpPr>
        <p:grpSpPr>
          <a:xfrm>
            <a:off x="569763" y="2252675"/>
            <a:ext cx="5761521" cy="2988071"/>
            <a:chOff x="89209" y="885836"/>
            <a:chExt cx="4787590" cy="5648167"/>
          </a:xfrm>
          <a:solidFill>
            <a:srgbClr val="002060">
              <a:alpha val="50000"/>
            </a:srgbClr>
          </a:solidFill>
        </p:grpSpPr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3" cstate="print">
              <a:lum contrast="-31000"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9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CuadroTexto 19"/>
          <p:cNvSpPr txBox="1"/>
          <p:nvPr/>
        </p:nvSpPr>
        <p:spPr>
          <a:xfrm>
            <a:off x="1036390" y="3244774"/>
            <a:ext cx="45172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algn="ctr">
              <a:spcBef>
                <a:spcPct val="50000"/>
              </a:spcBef>
            </a:pPr>
            <a:r>
              <a:rPr lang="es-MX" sz="48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Resultados de aprendizaje</a:t>
            </a:r>
            <a:endParaRPr lang="es-ES_tradnl" sz="4400" dirty="0">
              <a:solidFill>
                <a:schemeClr val="bg1"/>
              </a:solidFill>
            </a:endParaRPr>
          </a:p>
        </p:txBody>
      </p:sp>
      <p:sp>
        <p:nvSpPr>
          <p:cNvPr id="23" name="TextBox 17"/>
          <p:cNvSpPr txBox="1"/>
          <p:nvPr/>
        </p:nvSpPr>
        <p:spPr>
          <a:xfrm>
            <a:off x="6715886" y="2108285"/>
            <a:ext cx="5178669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176213" indent="-176213" algn="r">
              <a:buFont typeface="Arial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</a:rPr>
              <a:t>Identificar y describir las características de las (3) fases de guiado de un misil.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0335" y="5464070"/>
            <a:ext cx="1983961" cy="101439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57340" y="5430106"/>
            <a:ext cx="1916380" cy="103703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7" name="TextBox 17"/>
          <p:cNvSpPr txBox="1"/>
          <p:nvPr/>
        </p:nvSpPr>
        <p:spPr>
          <a:xfrm>
            <a:off x="6715886" y="3071484"/>
            <a:ext cx="5178669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176213" indent="-176213" algn="r">
              <a:buFont typeface="Arial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</a:rPr>
              <a:t>Identificar y describir las categorías de guiado de un misil y sus respectivas sub-categorías.</a:t>
            </a:r>
          </a:p>
        </p:txBody>
      </p:sp>
      <p:sp>
        <p:nvSpPr>
          <p:cNvPr id="28" name="TextBox 17"/>
          <p:cNvSpPr txBox="1"/>
          <p:nvPr/>
        </p:nvSpPr>
        <p:spPr>
          <a:xfrm>
            <a:off x="6619524" y="4006137"/>
            <a:ext cx="5275031" cy="107721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182563" indent="-182563" algn="r" defTabSz="179388">
              <a:buFont typeface="Arial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</a:rPr>
              <a:t>     Identificar y describir las diferentes lógicas	</a:t>
            </a:r>
            <a:r>
              <a:rPr lang="en-US" sz="2400" b="1" dirty="0">
                <a:solidFill>
                  <a:srgbClr val="7030A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 </a:t>
            </a:r>
            <a:r>
              <a:rPr lang="en-US" sz="2000" dirty="0">
                <a:solidFill>
                  <a:srgbClr val="002060"/>
                </a:solidFill>
              </a:rPr>
              <a:t>y distinguir sus ventajas y desventajas.</a:t>
            </a:r>
            <a:endParaRPr lang="en-US" sz="2800" dirty="0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6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" name="Rectángulo 13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5" name="Conector recto 1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1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7845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7" name="TextBox 8"/>
          <p:cNvSpPr txBox="1"/>
          <p:nvPr/>
        </p:nvSpPr>
        <p:spPr>
          <a:xfrm>
            <a:off x="2385804" y="737445"/>
            <a:ext cx="48470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¿POR QUÉ SE INCORPORA EL </a:t>
            </a:r>
          </a:p>
          <a:p>
            <a:pPr algn="r"/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A UN ARMA?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4" name="Conector recto 13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2" name="Grupo 1"/>
          <p:cNvGrpSpPr/>
          <p:nvPr/>
        </p:nvGrpSpPr>
        <p:grpSpPr>
          <a:xfrm>
            <a:off x="3086852" y="1980395"/>
            <a:ext cx="4420243" cy="856986"/>
            <a:chOff x="544865" y="3595374"/>
            <a:chExt cx="4420243" cy="856986"/>
          </a:xfrm>
        </p:grpSpPr>
        <p:pic>
          <p:nvPicPr>
            <p:cNvPr id="11" name="Picture 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44865" y="3595374"/>
              <a:ext cx="4420242" cy="856986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ffectLst/>
          </p:spPr>
        </p:pic>
        <p:sp>
          <p:nvSpPr>
            <p:cNvPr id="13" name="Rectángulo 12"/>
            <p:cNvSpPr/>
            <p:nvPr/>
          </p:nvSpPr>
          <p:spPr>
            <a:xfrm>
              <a:off x="623844" y="3691191"/>
              <a:ext cx="434126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rgbClr val="002060"/>
                  </a:solidFill>
                </a:rPr>
                <a:t>Las armas guiadas proveen una significativa mejora en </a:t>
              </a:r>
              <a:r>
                <a:rPr lang="en-US" b="1" dirty="0">
                  <a:solidFill>
                    <a:srgbClr val="002060"/>
                  </a:solidFill>
                  <a:latin typeface="Stencil" panose="040409050D0802020404" pitchFamily="82" charset="0"/>
                  <a:ea typeface="Open Sans" panose="020B0606030504020204" pitchFamily="34" charset="0"/>
                  <a:cs typeface="Calibri" panose="020F0502020204030204" pitchFamily="34" charset="0"/>
                </a:rPr>
                <a:t>exactitud</a:t>
              </a:r>
              <a:r>
                <a:rPr lang="en-US" dirty="0">
                  <a:solidFill>
                    <a:srgbClr val="002060"/>
                  </a:solidFill>
                </a:rPr>
                <a:t> y </a:t>
              </a:r>
              <a:r>
                <a:rPr lang="en-US" b="1" dirty="0">
                  <a:solidFill>
                    <a:srgbClr val="002060"/>
                  </a:solidFill>
                  <a:latin typeface="Stencil" panose="040409050D0802020404" pitchFamily="82" charset="0"/>
                  <a:ea typeface="Open Sans" panose="020B0606030504020204" pitchFamily="34" charset="0"/>
                  <a:cs typeface="Calibri" panose="020F0502020204030204" pitchFamily="34" charset="0"/>
                </a:rPr>
                <a:t>letalidad</a:t>
              </a:r>
              <a:r>
                <a:rPr lang="en-US" dirty="0">
                  <a:solidFill>
                    <a:srgbClr val="002060"/>
                  </a:solidFill>
                </a:rPr>
                <a:t>.</a:t>
              </a:r>
              <a:endParaRPr lang="es-CL" sz="2000" dirty="0"/>
            </a:p>
          </p:txBody>
        </p:sp>
      </p:grpSp>
      <p:pic>
        <p:nvPicPr>
          <p:cNvPr id="21" name="Imagen 2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78644" y="3290600"/>
            <a:ext cx="8238146" cy="324598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6" name="CuadroTexto 25"/>
          <p:cNvSpPr txBox="1"/>
          <p:nvPr/>
        </p:nvSpPr>
        <p:spPr>
          <a:xfrm>
            <a:off x="2942024" y="3467018"/>
            <a:ext cx="6028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Clave para el control de guiado es saber……</a:t>
            </a:r>
            <a:endParaRPr lang="es-CL" sz="24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28" name="Rectángulo redondeado 27"/>
          <p:cNvSpPr/>
          <p:nvPr/>
        </p:nvSpPr>
        <p:spPr>
          <a:xfrm>
            <a:off x="2493799" y="4208293"/>
            <a:ext cx="2264250" cy="501663"/>
          </a:xfrm>
          <a:prstGeom prst="roundRect">
            <a:avLst>
              <a:gd name="adj" fmla="val 1711"/>
            </a:avLst>
          </a:prstGeom>
          <a:solidFill>
            <a:srgbClr val="C00000">
              <a:alpha val="0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Qué hace el </a:t>
            </a:r>
            <a:r>
              <a:rPr lang="es-ES" b="1" dirty="0">
                <a:solidFill>
                  <a:schemeClr val="bg1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Blanco</a:t>
            </a:r>
            <a:endParaRPr lang="es-CL" b="1" dirty="0">
              <a:solidFill>
                <a:schemeClr val="bg1"/>
              </a:solidFill>
              <a:latin typeface="Stencil" panose="040409050D0802020404" pitchFamily="82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sp>
        <p:nvSpPr>
          <p:cNvPr id="29" name="Rectángulo redondeado 28"/>
          <p:cNvSpPr/>
          <p:nvPr/>
        </p:nvSpPr>
        <p:spPr>
          <a:xfrm>
            <a:off x="6195701" y="4191479"/>
            <a:ext cx="2440714" cy="501663"/>
          </a:xfrm>
          <a:prstGeom prst="roundRect">
            <a:avLst>
              <a:gd name="adj" fmla="val 1711"/>
            </a:avLst>
          </a:prstGeom>
          <a:solidFill>
            <a:srgbClr val="C00000">
              <a:alpha val="0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Qué hace </a:t>
            </a:r>
            <a:r>
              <a:rPr lang="es-ES" b="1" dirty="0">
                <a:solidFill>
                  <a:schemeClr val="bg1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SU ARMA</a:t>
            </a:r>
            <a:endParaRPr lang="es-CL" b="1" dirty="0">
              <a:solidFill>
                <a:schemeClr val="bg1"/>
              </a:solidFill>
              <a:latin typeface="Stencil" panose="040409050D0802020404" pitchFamily="82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sp>
        <p:nvSpPr>
          <p:cNvPr id="30" name="CuadroTexto 29"/>
          <p:cNvSpPr txBox="1"/>
          <p:nvPr/>
        </p:nvSpPr>
        <p:spPr>
          <a:xfrm>
            <a:off x="1866068" y="4840419"/>
            <a:ext cx="5589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Para completar esto debemos…</a:t>
            </a:r>
            <a:endParaRPr lang="es-CL" sz="24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31" name="TextBox 17"/>
          <p:cNvSpPr txBox="1"/>
          <p:nvPr/>
        </p:nvSpPr>
        <p:spPr>
          <a:xfrm>
            <a:off x="4451135" y="5410478"/>
            <a:ext cx="4318926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r>
              <a:rPr lang="en-US" b="1" dirty="0">
                <a:solidFill>
                  <a:schemeClr val="bg1"/>
                </a:solidFill>
                <a:latin typeface="High Tower Text" panose="02040502050506030303" pitchFamily="18" charset="0"/>
              </a:rPr>
              <a:t>Traquear el </a:t>
            </a:r>
            <a:r>
              <a:rPr lang="en-US" b="1" dirty="0">
                <a:solidFill>
                  <a:schemeClr val="bg1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BLANCO</a:t>
            </a:r>
          </a:p>
          <a:p>
            <a:pPr marL="342900" indent="-342900" algn="just">
              <a:buAutoNum type="arabicPeriod"/>
            </a:pPr>
            <a:r>
              <a:rPr lang="en-US" b="1" dirty="0">
                <a:solidFill>
                  <a:schemeClr val="bg1"/>
                </a:solidFill>
                <a:latin typeface="High Tower Text" panose="02040502050506030303" pitchFamily="18" charset="0"/>
              </a:rPr>
              <a:t>Traquear el </a:t>
            </a:r>
            <a:r>
              <a:rPr lang="en-US" b="1" dirty="0">
                <a:solidFill>
                  <a:schemeClr val="bg1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ARMA</a:t>
            </a:r>
          </a:p>
          <a:p>
            <a:pPr marL="342900" indent="-342900" algn="just">
              <a:buAutoNum type="arabicPeriod"/>
            </a:pPr>
            <a:r>
              <a:rPr lang="en-US" b="1" dirty="0">
                <a:solidFill>
                  <a:schemeClr val="bg1"/>
                </a:solidFill>
                <a:latin typeface="High Tower Text" panose="02040502050506030303" pitchFamily="18" charset="0"/>
              </a:rPr>
              <a:t>Controlar el </a:t>
            </a:r>
            <a:r>
              <a:rPr lang="en-US" b="1" dirty="0">
                <a:solidFill>
                  <a:schemeClr val="bg1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ARMA</a:t>
            </a:r>
          </a:p>
        </p:txBody>
      </p:sp>
    </p:spTree>
    <p:extLst>
      <p:ext uri="{BB962C8B-B14F-4D97-AF65-F5344CB8AC3E}">
        <p14:creationId xmlns:p14="http://schemas.microsoft.com/office/powerpoint/2010/main" val="2340832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 animBg="1"/>
      <p:bldP spid="29" grpId="0" animBg="1"/>
      <p:bldP spid="30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12" name="Grupo 11"/>
          <p:cNvGrpSpPr/>
          <p:nvPr/>
        </p:nvGrpSpPr>
        <p:grpSpPr>
          <a:xfrm>
            <a:off x="3105683" y="1931349"/>
            <a:ext cx="6169025" cy="4621213"/>
            <a:chOff x="3105683" y="1931349"/>
            <a:chExt cx="6169025" cy="4621213"/>
          </a:xfrm>
        </p:grpSpPr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5683" y="1931349"/>
              <a:ext cx="6169025" cy="4621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Rectángulo 1"/>
            <p:cNvSpPr/>
            <p:nvPr/>
          </p:nvSpPr>
          <p:spPr>
            <a:xfrm>
              <a:off x="6272613" y="5272755"/>
              <a:ext cx="3002095" cy="1213503"/>
            </a:xfrm>
            <a:prstGeom prst="rect">
              <a:avLst/>
            </a:prstGeom>
            <a:noFill/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2188253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579" y="1931349"/>
            <a:ext cx="6323874" cy="4645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000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549" y="1931349"/>
            <a:ext cx="6291263" cy="462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7716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552" y="1948783"/>
            <a:ext cx="6291263" cy="462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5949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003" y="1931691"/>
            <a:ext cx="6291263" cy="462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8823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551" y="1921694"/>
            <a:ext cx="6291263" cy="462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01180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550" y="1922803"/>
            <a:ext cx="6291263" cy="474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0070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004" y="1923145"/>
            <a:ext cx="6291263" cy="474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8414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7">
            <a:hlinkClick r:id="rId5" action="ppaction://hlinkfile"/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7" t="16320" r="11905" b="18857"/>
          <a:stretch/>
        </p:blipFill>
        <p:spPr bwMode="auto">
          <a:xfrm>
            <a:off x="3946396" y="3317154"/>
            <a:ext cx="6513409" cy="33845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12" name="Group 2"/>
          <p:cNvGrpSpPr>
            <a:grpSpLocks/>
          </p:cNvGrpSpPr>
          <p:nvPr/>
        </p:nvGrpSpPr>
        <p:grpSpPr bwMode="auto">
          <a:xfrm>
            <a:off x="2170673" y="5496791"/>
            <a:ext cx="941388" cy="1209675"/>
            <a:chOff x="112" y="3554"/>
            <a:chExt cx="593" cy="762"/>
          </a:xfrm>
        </p:grpSpPr>
        <p:grpSp>
          <p:nvGrpSpPr>
            <p:cNvPr id="13" name="Group 3"/>
            <p:cNvGrpSpPr>
              <a:grpSpLocks/>
            </p:cNvGrpSpPr>
            <p:nvPr/>
          </p:nvGrpSpPr>
          <p:grpSpPr bwMode="auto">
            <a:xfrm>
              <a:off x="112" y="4008"/>
              <a:ext cx="593" cy="308"/>
              <a:chOff x="112" y="4008"/>
              <a:chExt cx="593" cy="308"/>
            </a:xfrm>
          </p:grpSpPr>
          <p:sp>
            <p:nvSpPr>
              <p:cNvPr id="36" name="Freeform 4"/>
              <p:cNvSpPr>
                <a:spLocks/>
              </p:cNvSpPr>
              <p:nvPr/>
            </p:nvSpPr>
            <p:spPr bwMode="auto">
              <a:xfrm>
                <a:off x="112" y="4008"/>
                <a:ext cx="585" cy="280"/>
              </a:xfrm>
              <a:custGeom>
                <a:avLst/>
                <a:gdLst>
                  <a:gd name="T0" fmla="*/ 0 w 585"/>
                  <a:gd name="T1" fmla="*/ 279 h 280"/>
                  <a:gd name="T2" fmla="*/ 0 w 585"/>
                  <a:gd name="T3" fmla="*/ 182 h 280"/>
                  <a:gd name="T4" fmla="*/ 584 w 585"/>
                  <a:gd name="T5" fmla="*/ 0 h 280"/>
                  <a:gd name="T6" fmla="*/ 584 w 585"/>
                  <a:gd name="T7" fmla="*/ 97 h 280"/>
                  <a:gd name="T8" fmla="*/ 0 w 585"/>
                  <a:gd name="T9" fmla="*/ 279 h 2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85" h="280">
                    <a:moveTo>
                      <a:pt x="0" y="279"/>
                    </a:moveTo>
                    <a:lnTo>
                      <a:pt x="0" y="182"/>
                    </a:lnTo>
                    <a:lnTo>
                      <a:pt x="584" y="0"/>
                    </a:lnTo>
                    <a:lnTo>
                      <a:pt x="584" y="97"/>
                    </a:lnTo>
                    <a:lnTo>
                      <a:pt x="0" y="279"/>
                    </a:lnTo>
                  </a:path>
                </a:pathLst>
              </a:custGeom>
              <a:solidFill>
                <a:srgbClr val="000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" name="Freeform 5"/>
              <p:cNvSpPr>
                <a:spLocks/>
              </p:cNvSpPr>
              <p:nvPr/>
            </p:nvSpPr>
            <p:spPr bwMode="auto">
              <a:xfrm>
                <a:off x="116" y="4061"/>
                <a:ext cx="589" cy="255"/>
              </a:xfrm>
              <a:custGeom>
                <a:avLst/>
                <a:gdLst>
                  <a:gd name="T0" fmla="*/ 562 w 589"/>
                  <a:gd name="T1" fmla="*/ 65 h 255"/>
                  <a:gd name="T2" fmla="*/ 571 w 589"/>
                  <a:gd name="T3" fmla="*/ 59 h 255"/>
                  <a:gd name="T4" fmla="*/ 578 w 589"/>
                  <a:gd name="T5" fmla="*/ 52 h 255"/>
                  <a:gd name="T6" fmla="*/ 584 w 589"/>
                  <a:gd name="T7" fmla="*/ 46 h 255"/>
                  <a:gd name="T8" fmla="*/ 587 w 589"/>
                  <a:gd name="T9" fmla="*/ 40 h 255"/>
                  <a:gd name="T10" fmla="*/ 588 w 589"/>
                  <a:gd name="T11" fmla="*/ 35 h 255"/>
                  <a:gd name="T12" fmla="*/ 588 w 589"/>
                  <a:gd name="T13" fmla="*/ 31 h 255"/>
                  <a:gd name="T14" fmla="*/ 585 w 589"/>
                  <a:gd name="T15" fmla="*/ 27 h 255"/>
                  <a:gd name="T16" fmla="*/ 580 w 589"/>
                  <a:gd name="T17" fmla="*/ 25 h 255"/>
                  <a:gd name="T18" fmla="*/ 574 w 589"/>
                  <a:gd name="T19" fmla="*/ 23 h 255"/>
                  <a:gd name="T20" fmla="*/ 366 w 589"/>
                  <a:gd name="T21" fmla="*/ 0 h 255"/>
                  <a:gd name="T22" fmla="*/ 357 w 589"/>
                  <a:gd name="T23" fmla="*/ 0 h 255"/>
                  <a:gd name="T24" fmla="*/ 347 w 589"/>
                  <a:gd name="T25" fmla="*/ 1 h 255"/>
                  <a:gd name="T26" fmla="*/ 335 w 589"/>
                  <a:gd name="T27" fmla="*/ 4 h 255"/>
                  <a:gd name="T28" fmla="*/ 323 w 589"/>
                  <a:gd name="T29" fmla="*/ 7 h 255"/>
                  <a:gd name="T30" fmla="*/ 311 w 589"/>
                  <a:gd name="T31" fmla="*/ 11 h 255"/>
                  <a:gd name="T32" fmla="*/ 298 w 589"/>
                  <a:gd name="T33" fmla="*/ 16 h 255"/>
                  <a:gd name="T34" fmla="*/ 286 w 589"/>
                  <a:gd name="T35" fmla="*/ 22 h 255"/>
                  <a:gd name="T36" fmla="*/ 274 w 589"/>
                  <a:gd name="T37" fmla="*/ 28 h 255"/>
                  <a:gd name="T38" fmla="*/ 263 w 589"/>
                  <a:gd name="T39" fmla="*/ 35 h 255"/>
                  <a:gd name="T40" fmla="*/ 26 w 589"/>
                  <a:gd name="T41" fmla="*/ 188 h 255"/>
                  <a:gd name="T42" fmla="*/ 18 w 589"/>
                  <a:gd name="T43" fmla="*/ 195 h 255"/>
                  <a:gd name="T44" fmla="*/ 10 w 589"/>
                  <a:gd name="T45" fmla="*/ 201 h 255"/>
                  <a:gd name="T46" fmla="*/ 5 w 589"/>
                  <a:gd name="T47" fmla="*/ 208 h 255"/>
                  <a:gd name="T48" fmla="*/ 2 w 589"/>
                  <a:gd name="T49" fmla="*/ 213 h 255"/>
                  <a:gd name="T50" fmla="*/ 0 w 589"/>
                  <a:gd name="T51" fmla="*/ 219 h 255"/>
                  <a:gd name="T52" fmla="*/ 1 w 589"/>
                  <a:gd name="T53" fmla="*/ 223 h 255"/>
                  <a:gd name="T54" fmla="*/ 4 w 589"/>
                  <a:gd name="T55" fmla="*/ 226 h 255"/>
                  <a:gd name="T56" fmla="*/ 8 w 589"/>
                  <a:gd name="T57" fmla="*/ 229 h 255"/>
                  <a:gd name="T58" fmla="*/ 15 w 589"/>
                  <a:gd name="T59" fmla="*/ 230 h 255"/>
                  <a:gd name="T60" fmla="*/ 223 w 589"/>
                  <a:gd name="T61" fmla="*/ 254 h 255"/>
                  <a:gd name="T62" fmla="*/ 232 w 589"/>
                  <a:gd name="T63" fmla="*/ 253 h 255"/>
                  <a:gd name="T64" fmla="*/ 242 w 589"/>
                  <a:gd name="T65" fmla="*/ 252 h 255"/>
                  <a:gd name="T66" fmla="*/ 254 w 589"/>
                  <a:gd name="T67" fmla="*/ 250 h 255"/>
                  <a:gd name="T68" fmla="*/ 266 w 589"/>
                  <a:gd name="T69" fmla="*/ 247 h 255"/>
                  <a:gd name="T70" fmla="*/ 278 w 589"/>
                  <a:gd name="T71" fmla="*/ 242 h 255"/>
                  <a:gd name="T72" fmla="*/ 291 w 589"/>
                  <a:gd name="T73" fmla="*/ 237 h 255"/>
                  <a:gd name="T74" fmla="*/ 303 w 589"/>
                  <a:gd name="T75" fmla="*/ 231 h 255"/>
                  <a:gd name="T76" fmla="*/ 314 w 589"/>
                  <a:gd name="T77" fmla="*/ 225 h 255"/>
                  <a:gd name="T78" fmla="*/ 325 w 589"/>
                  <a:gd name="T79" fmla="*/ 219 h 255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589" h="255">
                    <a:moveTo>
                      <a:pt x="557" y="69"/>
                    </a:moveTo>
                    <a:lnTo>
                      <a:pt x="562" y="65"/>
                    </a:lnTo>
                    <a:lnTo>
                      <a:pt x="567" y="62"/>
                    </a:lnTo>
                    <a:lnTo>
                      <a:pt x="571" y="59"/>
                    </a:lnTo>
                    <a:lnTo>
                      <a:pt x="575" y="55"/>
                    </a:lnTo>
                    <a:lnTo>
                      <a:pt x="578" y="52"/>
                    </a:lnTo>
                    <a:lnTo>
                      <a:pt x="581" y="49"/>
                    </a:lnTo>
                    <a:lnTo>
                      <a:pt x="584" y="46"/>
                    </a:lnTo>
                    <a:lnTo>
                      <a:pt x="586" y="43"/>
                    </a:lnTo>
                    <a:lnTo>
                      <a:pt x="587" y="40"/>
                    </a:lnTo>
                    <a:lnTo>
                      <a:pt x="588" y="37"/>
                    </a:lnTo>
                    <a:lnTo>
                      <a:pt x="588" y="35"/>
                    </a:lnTo>
                    <a:lnTo>
                      <a:pt x="588" y="33"/>
                    </a:lnTo>
                    <a:lnTo>
                      <a:pt x="588" y="31"/>
                    </a:lnTo>
                    <a:lnTo>
                      <a:pt x="586" y="29"/>
                    </a:lnTo>
                    <a:lnTo>
                      <a:pt x="585" y="27"/>
                    </a:lnTo>
                    <a:lnTo>
                      <a:pt x="583" y="26"/>
                    </a:lnTo>
                    <a:lnTo>
                      <a:pt x="580" y="25"/>
                    </a:lnTo>
                    <a:lnTo>
                      <a:pt x="577" y="24"/>
                    </a:lnTo>
                    <a:lnTo>
                      <a:pt x="574" y="23"/>
                    </a:lnTo>
                    <a:lnTo>
                      <a:pt x="370" y="0"/>
                    </a:lnTo>
                    <a:lnTo>
                      <a:pt x="366" y="0"/>
                    </a:lnTo>
                    <a:lnTo>
                      <a:pt x="362" y="0"/>
                    </a:lnTo>
                    <a:lnTo>
                      <a:pt x="357" y="0"/>
                    </a:lnTo>
                    <a:lnTo>
                      <a:pt x="352" y="1"/>
                    </a:lnTo>
                    <a:lnTo>
                      <a:pt x="347" y="1"/>
                    </a:lnTo>
                    <a:lnTo>
                      <a:pt x="341" y="2"/>
                    </a:lnTo>
                    <a:lnTo>
                      <a:pt x="335" y="4"/>
                    </a:lnTo>
                    <a:lnTo>
                      <a:pt x="329" y="5"/>
                    </a:lnTo>
                    <a:lnTo>
                      <a:pt x="323" y="7"/>
                    </a:lnTo>
                    <a:lnTo>
                      <a:pt x="317" y="9"/>
                    </a:lnTo>
                    <a:lnTo>
                      <a:pt x="311" y="11"/>
                    </a:lnTo>
                    <a:lnTo>
                      <a:pt x="304" y="14"/>
                    </a:lnTo>
                    <a:lnTo>
                      <a:pt x="298" y="16"/>
                    </a:lnTo>
                    <a:lnTo>
                      <a:pt x="292" y="19"/>
                    </a:lnTo>
                    <a:lnTo>
                      <a:pt x="286" y="22"/>
                    </a:lnTo>
                    <a:lnTo>
                      <a:pt x="280" y="25"/>
                    </a:lnTo>
                    <a:lnTo>
                      <a:pt x="274" y="28"/>
                    </a:lnTo>
                    <a:lnTo>
                      <a:pt x="269" y="31"/>
                    </a:lnTo>
                    <a:lnTo>
                      <a:pt x="263" y="35"/>
                    </a:lnTo>
                    <a:lnTo>
                      <a:pt x="32" y="185"/>
                    </a:lnTo>
                    <a:lnTo>
                      <a:pt x="26" y="188"/>
                    </a:lnTo>
                    <a:lnTo>
                      <a:pt x="22" y="192"/>
                    </a:lnTo>
                    <a:lnTo>
                      <a:pt x="18" y="195"/>
                    </a:lnTo>
                    <a:lnTo>
                      <a:pt x="14" y="198"/>
                    </a:lnTo>
                    <a:lnTo>
                      <a:pt x="10" y="201"/>
                    </a:lnTo>
                    <a:lnTo>
                      <a:pt x="8" y="205"/>
                    </a:lnTo>
                    <a:lnTo>
                      <a:pt x="5" y="208"/>
                    </a:lnTo>
                    <a:lnTo>
                      <a:pt x="3" y="211"/>
                    </a:lnTo>
                    <a:lnTo>
                      <a:pt x="2" y="213"/>
                    </a:lnTo>
                    <a:lnTo>
                      <a:pt x="1" y="216"/>
                    </a:lnTo>
                    <a:lnTo>
                      <a:pt x="0" y="219"/>
                    </a:lnTo>
                    <a:lnTo>
                      <a:pt x="0" y="221"/>
                    </a:lnTo>
                    <a:lnTo>
                      <a:pt x="1" y="223"/>
                    </a:lnTo>
                    <a:lnTo>
                      <a:pt x="2" y="225"/>
                    </a:lnTo>
                    <a:lnTo>
                      <a:pt x="4" y="226"/>
                    </a:lnTo>
                    <a:lnTo>
                      <a:pt x="6" y="227"/>
                    </a:lnTo>
                    <a:lnTo>
                      <a:pt x="8" y="229"/>
                    </a:lnTo>
                    <a:lnTo>
                      <a:pt x="12" y="229"/>
                    </a:lnTo>
                    <a:lnTo>
                      <a:pt x="15" y="230"/>
                    </a:lnTo>
                    <a:lnTo>
                      <a:pt x="219" y="253"/>
                    </a:lnTo>
                    <a:lnTo>
                      <a:pt x="223" y="254"/>
                    </a:lnTo>
                    <a:lnTo>
                      <a:pt x="227" y="254"/>
                    </a:lnTo>
                    <a:lnTo>
                      <a:pt x="232" y="253"/>
                    </a:lnTo>
                    <a:lnTo>
                      <a:pt x="237" y="253"/>
                    </a:lnTo>
                    <a:lnTo>
                      <a:pt x="242" y="252"/>
                    </a:lnTo>
                    <a:lnTo>
                      <a:pt x="248" y="251"/>
                    </a:lnTo>
                    <a:lnTo>
                      <a:pt x="254" y="250"/>
                    </a:lnTo>
                    <a:lnTo>
                      <a:pt x="260" y="248"/>
                    </a:lnTo>
                    <a:lnTo>
                      <a:pt x="266" y="247"/>
                    </a:lnTo>
                    <a:lnTo>
                      <a:pt x="272" y="245"/>
                    </a:lnTo>
                    <a:lnTo>
                      <a:pt x="278" y="242"/>
                    </a:lnTo>
                    <a:lnTo>
                      <a:pt x="284" y="240"/>
                    </a:lnTo>
                    <a:lnTo>
                      <a:pt x="291" y="237"/>
                    </a:lnTo>
                    <a:lnTo>
                      <a:pt x="297" y="234"/>
                    </a:lnTo>
                    <a:lnTo>
                      <a:pt x="303" y="231"/>
                    </a:lnTo>
                    <a:lnTo>
                      <a:pt x="309" y="229"/>
                    </a:lnTo>
                    <a:lnTo>
                      <a:pt x="314" y="225"/>
                    </a:lnTo>
                    <a:lnTo>
                      <a:pt x="320" y="222"/>
                    </a:lnTo>
                    <a:lnTo>
                      <a:pt x="325" y="219"/>
                    </a:lnTo>
                    <a:lnTo>
                      <a:pt x="557" y="69"/>
                    </a:lnTo>
                  </a:path>
                </a:pathLst>
              </a:custGeom>
              <a:solidFill>
                <a:srgbClr val="000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14" y="3974"/>
              <a:ext cx="575" cy="239"/>
            </a:xfrm>
            <a:custGeom>
              <a:avLst/>
              <a:gdLst>
                <a:gd name="T0" fmla="*/ 548 w 575"/>
                <a:gd name="T1" fmla="*/ 58 h 239"/>
                <a:gd name="T2" fmla="*/ 557 w 575"/>
                <a:gd name="T3" fmla="*/ 52 h 239"/>
                <a:gd name="T4" fmla="*/ 564 w 575"/>
                <a:gd name="T5" fmla="*/ 46 h 239"/>
                <a:gd name="T6" fmla="*/ 569 w 575"/>
                <a:gd name="T7" fmla="*/ 40 h 239"/>
                <a:gd name="T8" fmla="*/ 572 w 575"/>
                <a:gd name="T9" fmla="*/ 35 h 239"/>
                <a:gd name="T10" fmla="*/ 574 w 575"/>
                <a:gd name="T11" fmla="*/ 30 h 239"/>
                <a:gd name="T12" fmla="*/ 573 w 575"/>
                <a:gd name="T13" fmla="*/ 26 h 239"/>
                <a:gd name="T14" fmla="*/ 570 w 575"/>
                <a:gd name="T15" fmla="*/ 23 h 239"/>
                <a:gd name="T16" fmla="*/ 566 w 575"/>
                <a:gd name="T17" fmla="*/ 21 h 239"/>
                <a:gd name="T18" fmla="*/ 560 w 575"/>
                <a:gd name="T19" fmla="*/ 20 h 239"/>
                <a:gd name="T20" fmla="*/ 357 w 575"/>
                <a:gd name="T21" fmla="*/ 0 h 239"/>
                <a:gd name="T22" fmla="*/ 348 w 575"/>
                <a:gd name="T23" fmla="*/ 0 h 239"/>
                <a:gd name="T24" fmla="*/ 338 w 575"/>
                <a:gd name="T25" fmla="*/ 2 h 239"/>
                <a:gd name="T26" fmla="*/ 327 w 575"/>
                <a:gd name="T27" fmla="*/ 4 h 239"/>
                <a:gd name="T28" fmla="*/ 315 w 575"/>
                <a:gd name="T29" fmla="*/ 7 h 239"/>
                <a:gd name="T30" fmla="*/ 303 w 575"/>
                <a:gd name="T31" fmla="*/ 11 h 239"/>
                <a:gd name="T32" fmla="*/ 291 w 575"/>
                <a:gd name="T33" fmla="*/ 16 h 239"/>
                <a:gd name="T34" fmla="*/ 279 w 575"/>
                <a:gd name="T35" fmla="*/ 22 h 239"/>
                <a:gd name="T36" fmla="*/ 267 w 575"/>
                <a:gd name="T37" fmla="*/ 28 h 239"/>
                <a:gd name="T38" fmla="*/ 257 w 575"/>
                <a:gd name="T39" fmla="*/ 34 h 239"/>
                <a:gd name="T40" fmla="*/ 26 w 575"/>
                <a:gd name="T41" fmla="*/ 180 h 239"/>
                <a:gd name="T42" fmla="*/ 17 w 575"/>
                <a:gd name="T43" fmla="*/ 186 h 239"/>
                <a:gd name="T44" fmla="*/ 10 w 575"/>
                <a:gd name="T45" fmla="*/ 192 h 239"/>
                <a:gd name="T46" fmla="*/ 5 w 575"/>
                <a:gd name="T47" fmla="*/ 198 h 239"/>
                <a:gd name="T48" fmla="*/ 2 w 575"/>
                <a:gd name="T49" fmla="*/ 203 h 239"/>
                <a:gd name="T50" fmla="*/ 0 w 575"/>
                <a:gd name="T51" fmla="*/ 208 h 239"/>
                <a:gd name="T52" fmla="*/ 1 w 575"/>
                <a:gd name="T53" fmla="*/ 212 h 239"/>
                <a:gd name="T54" fmla="*/ 4 w 575"/>
                <a:gd name="T55" fmla="*/ 215 h 239"/>
                <a:gd name="T56" fmla="*/ 8 w 575"/>
                <a:gd name="T57" fmla="*/ 218 h 239"/>
                <a:gd name="T58" fmla="*/ 14 w 575"/>
                <a:gd name="T59" fmla="*/ 219 h 239"/>
                <a:gd name="T60" fmla="*/ 217 w 575"/>
                <a:gd name="T61" fmla="*/ 238 h 239"/>
                <a:gd name="T62" fmla="*/ 226 w 575"/>
                <a:gd name="T63" fmla="*/ 238 h 239"/>
                <a:gd name="T64" fmla="*/ 236 w 575"/>
                <a:gd name="T65" fmla="*/ 236 h 239"/>
                <a:gd name="T66" fmla="*/ 247 w 575"/>
                <a:gd name="T67" fmla="*/ 234 h 239"/>
                <a:gd name="T68" fmla="*/ 259 w 575"/>
                <a:gd name="T69" fmla="*/ 231 h 239"/>
                <a:gd name="T70" fmla="*/ 271 w 575"/>
                <a:gd name="T71" fmla="*/ 227 h 239"/>
                <a:gd name="T72" fmla="*/ 283 w 575"/>
                <a:gd name="T73" fmla="*/ 222 h 239"/>
                <a:gd name="T74" fmla="*/ 295 w 575"/>
                <a:gd name="T75" fmla="*/ 217 h 239"/>
                <a:gd name="T76" fmla="*/ 307 w 575"/>
                <a:gd name="T77" fmla="*/ 211 h 239"/>
                <a:gd name="T78" fmla="*/ 317 w 575"/>
                <a:gd name="T79" fmla="*/ 205 h 23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575" h="239">
                  <a:moveTo>
                    <a:pt x="544" y="62"/>
                  </a:moveTo>
                  <a:lnTo>
                    <a:pt x="548" y="58"/>
                  </a:lnTo>
                  <a:lnTo>
                    <a:pt x="553" y="55"/>
                  </a:lnTo>
                  <a:lnTo>
                    <a:pt x="557" y="52"/>
                  </a:lnTo>
                  <a:lnTo>
                    <a:pt x="561" y="49"/>
                  </a:lnTo>
                  <a:lnTo>
                    <a:pt x="564" y="46"/>
                  </a:lnTo>
                  <a:lnTo>
                    <a:pt x="567" y="43"/>
                  </a:lnTo>
                  <a:lnTo>
                    <a:pt x="569" y="40"/>
                  </a:lnTo>
                  <a:lnTo>
                    <a:pt x="571" y="38"/>
                  </a:lnTo>
                  <a:lnTo>
                    <a:pt x="572" y="35"/>
                  </a:lnTo>
                  <a:lnTo>
                    <a:pt x="574" y="32"/>
                  </a:lnTo>
                  <a:lnTo>
                    <a:pt x="574" y="30"/>
                  </a:lnTo>
                  <a:lnTo>
                    <a:pt x="574" y="28"/>
                  </a:lnTo>
                  <a:lnTo>
                    <a:pt x="573" y="26"/>
                  </a:lnTo>
                  <a:lnTo>
                    <a:pt x="572" y="24"/>
                  </a:lnTo>
                  <a:lnTo>
                    <a:pt x="570" y="23"/>
                  </a:lnTo>
                  <a:lnTo>
                    <a:pt x="568" y="22"/>
                  </a:lnTo>
                  <a:lnTo>
                    <a:pt x="566" y="21"/>
                  </a:lnTo>
                  <a:lnTo>
                    <a:pt x="563" y="20"/>
                  </a:lnTo>
                  <a:lnTo>
                    <a:pt x="560" y="20"/>
                  </a:lnTo>
                  <a:lnTo>
                    <a:pt x="361" y="0"/>
                  </a:lnTo>
                  <a:lnTo>
                    <a:pt x="357" y="0"/>
                  </a:lnTo>
                  <a:lnTo>
                    <a:pt x="352" y="0"/>
                  </a:lnTo>
                  <a:lnTo>
                    <a:pt x="348" y="0"/>
                  </a:lnTo>
                  <a:lnTo>
                    <a:pt x="343" y="1"/>
                  </a:lnTo>
                  <a:lnTo>
                    <a:pt x="338" y="2"/>
                  </a:lnTo>
                  <a:lnTo>
                    <a:pt x="332" y="3"/>
                  </a:lnTo>
                  <a:lnTo>
                    <a:pt x="327" y="4"/>
                  </a:lnTo>
                  <a:lnTo>
                    <a:pt x="321" y="5"/>
                  </a:lnTo>
                  <a:lnTo>
                    <a:pt x="315" y="7"/>
                  </a:lnTo>
                  <a:lnTo>
                    <a:pt x="309" y="9"/>
                  </a:lnTo>
                  <a:lnTo>
                    <a:pt x="303" y="11"/>
                  </a:lnTo>
                  <a:lnTo>
                    <a:pt x="297" y="14"/>
                  </a:lnTo>
                  <a:lnTo>
                    <a:pt x="291" y="16"/>
                  </a:lnTo>
                  <a:lnTo>
                    <a:pt x="285" y="19"/>
                  </a:lnTo>
                  <a:lnTo>
                    <a:pt x="279" y="22"/>
                  </a:lnTo>
                  <a:lnTo>
                    <a:pt x="273" y="24"/>
                  </a:lnTo>
                  <a:lnTo>
                    <a:pt x="267" y="28"/>
                  </a:lnTo>
                  <a:lnTo>
                    <a:pt x="262" y="30"/>
                  </a:lnTo>
                  <a:lnTo>
                    <a:pt x="257" y="34"/>
                  </a:lnTo>
                  <a:lnTo>
                    <a:pt x="30" y="176"/>
                  </a:lnTo>
                  <a:lnTo>
                    <a:pt x="26" y="180"/>
                  </a:lnTo>
                  <a:lnTo>
                    <a:pt x="21" y="183"/>
                  </a:lnTo>
                  <a:lnTo>
                    <a:pt x="17" y="186"/>
                  </a:lnTo>
                  <a:lnTo>
                    <a:pt x="13" y="189"/>
                  </a:lnTo>
                  <a:lnTo>
                    <a:pt x="10" y="192"/>
                  </a:lnTo>
                  <a:lnTo>
                    <a:pt x="7" y="195"/>
                  </a:lnTo>
                  <a:lnTo>
                    <a:pt x="5" y="198"/>
                  </a:lnTo>
                  <a:lnTo>
                    <a:pt x="3" y="200"/>
                  </a:lnTo>
                  <a:lnTo>
                    <a:pt x="2" y="203"/>
                  </a:lnTo>
                  <a:lnTo>
                    <a:pt x="0" y="206"/>
                  </a:lnTo>
                  <a:lnTo>
                    <a:pt x="0" y="208"/>
                  </a:lnTo>
                  <a:lnTo>
                    <a:pt x="0" y="210"/>
                  </a:lnTo>
                  <a:lnTo>
                    <a:pt x="1" y="212"/>
                  </a:lnTo>
                  <a:lnTo>
                    <a:pt x="2" y="214"/>
                  </a:lnTo>
                  <a:lnTo>
                    <a:pt x="4" y="215"/>
                  </a:lnTo>
                  <a:lnTo>
                    <a:pt x="6" y="216"/>
                  </a:lnTo>
                  <a:lnTo>
                    <a:pt x="8" y="218"/>
                  </a:lnTo>
                  <a:lnTo>
                    <a:pt x="11" y="218"/>
                  </a:lnTo>
                  <a:lnTo>
                    <a:pt x="14" y="219"/>
                  </a:lnTo>
                  <a:lnTo>
                    <a:pt x="213" y="238"/>
                  </a:lnTo>
                  <a:lnTo>
                    <a:pt x="217" y="238"/>
                  </a:lnTo>
                  <a:lnTo>
                    <a:pt x="221" y="238"/>
                  </a:lnTo>
                  <a:lnTo>
                    <a:pt x="226" y="238"/>
                  </a:lnTo>
                  <a:lnTo>
                    <a:pt x="231" y="238"/>
                  </a:lnTo>
                  <a:lnTo>
                    <a:pt x="236" y="236"/>
                  </a:lnTo>
                  <a:lnTo>
                    <a:pt x="242" y="236"/>
                  </a:lnTo>
                  <a:lnTo>
                    <a:pt x="247" y="234"/>
                  </a:lnTo>
                  <a:lnTo>
                    <a:pt x="253" y="233"/>
                  </a:lnTo>
                  <a:lnTo>
                    <a:pt x="259" y="231"/>
                  </a:lnTo>
                  <a:lnTo>
                    <a:pt x="265" y="229"/>
                  </a:lnTo>
                  <a:lnTo>
                    <a:pt x="271" y="227"/>
                  </a:lnTo>
                  <a:lnTo>
                    <a:pt x="277" y="225"/>
                  </a:lnTo>
                  <a:lnTo>
                    <a:pt x="283" y="222"/>
                  </a:lnTo>
                  <a:lnTo>
                    <a:pt x="290" y="219"/>
                  </a:lnTo>
                  <a:lnTo>
                    <a:pt x="295" y="217"/>
                  </a:lnTo>
                  <a:lnTo>
                    <a:pt x="301" y="214"/>
                  </a:lnTo>
                  <a:lnTo>
                    <a:pt x="307" y="211"/>
                  </a:lnTo>
                  <a:lnTo>
                    <a:pt x="312" y="208"/>
                  </a:lnTo>
                  <a:lnTo>
                    <a:pt x="317" y="205"/>
                  </a:lnTo>
                  <a:lnTo>
                    <a:pt x="544" y="62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" name="Group 7"/>
            <p:cNvGrpSpPr>
              <a:grpSpLocks/>
            </p:cNvGrpSpPr>
            <p:nvPr/>
          </p:nvGrpSpPr>
          <p:grpSpPr bwMode="auto">
            <a:xfrm>
              <a:off x="201" y="3554"/>
              <a:ext cx="475" cy="556"/>
              <a:chOff x="201" y="3554"/>
              <a:chExt cx="475" cy="556"/>
            </a:xfrm>
          </p:grpSpPr>
          <p:grpSp>
            <p:nvGrpSpPr>
              <p:cNvPr id="22" name="Group 8"/>
              <p:cNvGrpSpPr>
                <a:grpSpLocks/>
              </p:cNvGrpSpPr>
              <p:nvPr/>
            </p:nvGrpSpPr>
            <p:grpSpPr bwMode="auto">
              <a:xfrm>
                <a:off x="313" y="3554"/>
                <a:ext cx="363" cy="495"/>
                <a:chOff x="313" y="3554"/>
                <a:chExt cx="363" cy="495"/>
              </a:xfrm>
            </p:grpSpPr>
            <p:sp>
              <p:nvSpPr>
                <p:cNvPr id="33" name="Freeform 9"/>
                <p:cNvSpPr>
                  <a:spLocks/>
                </p:cNvSpPr>
                <p:nvPr/>
              </p:nvSpPr>
              <p:spPr bwMode="auto">
                <a:xfrm>
                  <a:off x="313" y="3554"/>
                  <a:ext cx="352" cy="495"/>
                </a:xfrm>
                <a:custGeom>
                  <a:avLst/>
                  <a:gdLst>
                    <a:gd name="T0" fmla="*/ 54 w 352"/>
                    <a:gd name="T1" fmla="*/ 494 h 495"/>
                    <a:gd name="T2" fmla="*/ 0 w 352"/>
                    <a:gd name="T3" fmla="*/ 423 h 495"/>
                    <a:gd name="T4" fmla="*/ 152 w 352"/>
                    <a:gd name="T5" fmla="*/ 190 h 495"/>
                    <a:gd name="T6" fmla="*/ 345 w 352"/>
                    <a:gd name="T7" fmla="*/ 0 h 495"/>
                    <a:gd name="T8" fmla="*/ 351 w 352"/>
                    <a:gd name="T9" fmla="*/ 10 h 495"/>
                    <a:gd name="T10" fmla="*/ 54 w 352"/>
                    <a:gd name="T11" fmla="*/ 494 h 49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352" h="495">
                      <a:moveTo>
                        <a:pt x="54" y="494"/>
                      </a:moveTo>
                      <a:lnTo>
                        <a:pt x="0" y="423"/>
                      </a:lnTo>
                      <a:lnTo>
                        <a:pt x="152" y="190"/>
                      </a:lnTo>
                      <a:lnTo>
                        <a:pt x="345" y="0"/>
                      </a:lnTo>
                      <a:lnTo>
                        <a:pt x="351" y="10"/>
                      </a:lnTo>
                      <a:lnTo>
                        <a:pt x="54" y="494"/>
                      </a:lnTo>
                    </a:path>
                  </a:pathLst>
                </a:custGeom>
                <a:gradFill rotWithShape="0">
                  <a:gsLst>
                    <a:gs pos="0">
                      <a:srgbClr val="D4D4D4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5555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" name="Freeform 10"/>
                <p:cNvSpPr>
                  <a:spLocks/>
                </p:cNvSpPr>
                <p:nvPr/>
              </p:nvSpPr>
              <p:spPr bwMode="auto">
                <a:xfrm>
                  <a:off x="658" y="3554"/>
                  <a:ext cx="18" cy="12"/>
                </a:xfrm>
                <a:custGeom>
                  <a:avLst/>
                  <a:gdLst>
                    <a:gd name="T0" fmla="*/ 6 w 18"/>
                    <a:gd name="T1" fmla="*/ 10 h 12"/>
                    <a:gd name="T2" fmla="*/ 17 w 18"/>
                    <a:gd name="T3" fmla="*/ 11 h 12"/>
                    <a:gd name="T4" fmla="*/ 10 w 18"/>
                    <a:gd name="T5" fmla="*/ 1 h 12"/>
                    <a:gd name="T6" fmla="*/ 0 w 18"/>
                    <a:gd name="T7" fmla="*/ 0 h 12"/>
                    <a:gd name="T8" fmla="*/ 6 w 18"/>
                    <a:gd name="T9" fmla="*/ 10 h 1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8" h="12">
                      <a:moveTo>
                        <a:pt x="6" y="10"/>
                      </a:moveTo>
                      <a:lnTo>
                        <a:pt x="17" y="11"/>
                      </a:lnTo>
                      <a:lnTo>
                        <a:pt x="10" y="1"/>
                      </a:lnTo>
                      <a:lnTo>
                        <a:pt x="0" y="0"/>
                      </a:lnTo>
                      <a:lnTo>
                        <a:pt x="6" y="10"/>
                      </a:lnTo>
                    </a:path>
                  </a:pathLst>
                </a:custGeom>
                <a:gradFill rotWithShape="0">
                  <a:gsLst>
                    <a:gs pos="0">
                      <a:srgbClr val="D4D4D4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5555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" name="Freeform 11"/>
                <p:cNvSpPr>
                  <a:spLocks/>
                </p:cNvSpPr>
                <p:nvPr/>
              </p:nvSpPr>
              <p:spPr bwMode="auto">
                <a:xfrm>
                  <a:off x="367" y="3564"/>
                  <a:ext cx="309" cy="485"/>
                </a:xfrm>
                <a:custGeom>
                  <a:avLst/>
                  <a:gdLst>
                    <a:gd name="T0" fmla="*/ 297 w 309"/>
                    <a:gd name="T1" fmla="*/ 0 h 485"/>
                    <a:gd name="T2" fmla="*/ 308 w 309"/>
                    <a:gd name="T3" fmla="*/ 1 h 485"/>
                    <a:gd name="T4" fmla="*/ 15 w 309"/>
                    <a:gd name="T5" fmla="*/ 484 h 485"/>
                    <a:gd name="T6" fmla="*/ 0 w 309"/>
                    <a:gd name="T7" fmla="*/ 484 h 485"/>
                    <a:gd name="T8" fmla="*/ 297 w 309"/>
                    <a:gd name="T9" fmla="*/ 0 h 4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09" h="485">
                      <a:moveTo>
                        <a:pt x="297" y="0"/>
                      </a:moveTo>
                      <a:lnTo>
                        <a:pt x="308" y="1"/>
                      </a:lnTo>
                      <a:lnTo>
                        <a:pt x="15" y="484"/>
                      </a:lnTo>
                      <a:lnTo>
                        <a:pt x="0" y="484"/>
                      </a:lnTo>
                      <a:lnTo>
                        <a:pt x="297" y="0"/>
                      </a:lnTo>
                    </a:path>
                  </a:pathLst>
                </a:custGeom>
                <a:solidFill>
                  <a:srgbClr val="000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23" name="Group 12"/>
              <p:cNvGrpSpPr>
                <a:grpSpLocks/>
              </p:cNvGrpSpPr>
              <p:nvPr/>
            </p:nvGrpSpPr>
            <p:grpSpPr bwMode="auto">
              <a:xfrm>
                <a:off x="316" y="3906"/>
                <a:ext cx="163" cy="204"/>
                <a:chOff x="316" y="3906"/>
                <a:chExt cx="163" cy="204"/>
              </a:xfrm>
            </p:grpSpPr>
            <p:sp>
              <p:nvSpPr>
                <p:cNvPr id="31" name="Freeform 13"/>
                <p:cNvSpPr>
                  <a:spLocks/>
                </p:cNvSpPr>
                <p:nvPr/>
              </p:nvSpPr>
              <p:spPr bwMode="auto">
                <a:xfrm>
                  <a:off x="316" y="3906"/>
                  <a:ext cx="92" cy="204"/>
                </a:xfrm>
                <a:custGeom>
                  <a:avLst/>
                  <a:gdLst>
                    <a:gd name="T0" fmla="*/ 25 w 92"/>
                    <a:gd name="T1" fmla="*/ 2 h 204"/>
                    <a:gd name="T2" fmla="*/ 31 w 92"/>
                    <a:gd name="T3" fmla="*/ 5 h 204"/>
                    <a:gd name="T4" fmla="*/ 37 w 92"/>
                    <a:gd name="T5" fmla="*/ 7 h 204"/>
                    <a:gd name="T6" fmla="*/ 43 w 92"/>
                    <a:gd name="T7" fmla="*/ 9 h 204"/>
                    <a:gd name="T8" fmla="*/ 49 w 92"/>
                    <a:gd name="T9" fmla="*/ 10 h 204"/>
                    <a:gd name="T10" fmla="*/ 55 w 92"/>
                    <a:gd name="T11" fmla="*/ 12 h 204"/>
                    <a:gd name="T12" fmla="*/ 62 w 92"/>
                    <a:gd name="T13" fmla="*/ 14 h 204"/>
                    <a:gd name="T14" fmla="*/ 68 w 92"/>
                    <a:gd name="T15" fmla="*/ 15 h 204"/>
                    <a:gd name="T16" fmla="*/ 74 w 92"/>
                    <a:gd name="T17" fmla="*/ 16 h 204"/>
                    <a:gd name="T18" fmla="*/ 81 w 92"/>
                    <a:gd name="T19" fmla="*/ 17 h 204"/>
                    <a:gd name="T20" fmla="*/ 86 w 92"/>
                    <a:gd name="T21" fmla="*/ 18 h 204"/>
                    <a:gd name="T22" fmla="*/ 89 w 92"/>
                    <a:gd name="T23" fmla="*/ 18 h 204"/>
                    <a:gd name="T24" fmla="*/ 89 w 92"/>
                    <a:gd name="T25" fmla="*/ 29 h 204"/>
                    <a:gd name="T26" fmla="*/ 87 w 92"/>
                    <a:gd name="T27" fmla="*/ 46 h 204"/>
                    <a:gd name="T28" fmla="*/ 86 w 92"/>
                    <a:gd name="T29" fmla="*/ 62 h 204"/>
                    <a:gd name="T30" fmla="*/ 84 w 92"/>
                    <a:gd name="T31" fmla="*/ 79 h 204"/>
                    <a:gd name="T32" fmla="*/ 82 w 92"/>
                    <a:gd name="T33" fmla="*/ 96 h 204"/>
                    <a:gd name="T34" fmla="*/ 80 w 92"/>
                    <a:gd name="T35" fmla="*/ 112 h 204"/>
                    <a:gd name="T36" fmla="*/ 78 w 92"/>
                    <a:gd name="T37" fmla="*/ 129 h 204"/>
                    <a:gd name="T38" fmla="*/ 76 w 92"/>
                    <a:gd name="T39" fmla="*/ 146 h 204"/>
                    <a:gd name="T40" fmla="*/ 75 w 92"/>
                    <a:gd name="T41" fmla="*/ 163 h 204"/>
                    <a:gd name="T42" fmla="*/ 73 w 92"/>
                    <a:gd name="T43" fmla="*/ 180 h 204"/>
                    <a:gd name="T44" fmla="*/ 72 w 92"/>
                    <a:gd name="T45" fmla="*/ 196 h 204"/>
                    <a:gd name="T46" fmla="*/ 69 w 92"/>
                    <a:gd name="T47" fmla="*/ 198 h 204"/>
                    <a:gd name="T48" fmla="*/ 64 w 92"/>
                    <a:gd name="T49" fmla="*/ 200 h 204"/>
                    <a:gd name="T50" fmla="*/ 58 w 92"/>
                    <a:gd name="T51" fmla="*/ 201 h 204"/>
                    <a:gd name="T52" fmla="*/ 51 w 92"/>
                    <a:gd name="T53" fmla="*/ 202 h 204"/>
                    <a:gd name="T54" fmla="*/ 42 w 92"/>
                    <a:gd name="T55" fmla="*/ 203 h 204"/>
                    <a:gd name="T56" fmla="*/ 34 w 92"/>
                    <a:gd name="T57" fmla="*/ 203 h 204"/>
                    <a:gd name="T58" fmla="*/ 24 w 92"/>
                    <a:gd name="T59" fmla="*/ 203 h 204"/>
                    <a:gd name="T60" fmla="*/ 16 w 92"/>
                    <a:gd name="T61" fmla="*/ 202 h 204"/>
                    <a:gd name="T62" fmla="*/ 8 w 92"/>
                    <a:gd name="T63" fmla="*/ 201 h 204"/>
                    <a:gd name="T64" fmla="*/ 2 w 92"/>
                    <a:gd name="T65" fmla="*/ 199 h 204"/>
                    <a:gd name="T66" fmla="*/ 2 w 92"/>
                    <a:gd name="T67" fmla="*/ 180 h 204"/>
                    <a:gd name="T68" fmla="*/ 3 w 92"/>
                    <a:gd name="T69" fmla="*/ 161 h 204"/>
                    <a:gd name="T70" fmla="*/ 5 w 92"/>
                    <a:gd name="T71" fmla="*/ 142 h 204"/>
                    <a:gd name="T72" fmla="*/ 7 w 92"/>
                    <a:gd name="T73" fmla="*/ 124 h 204"/>
                    <a:gd name="T74" fmla="*/ 9 w 92"/>
                    <a:gd name="T75" fmla="*/ 105 h 204"/>
                    <a:gd name="T76" fmla="*/ 10 w 92"/>
                    <a:gd name="T77" fmla="*/ 86 h 204"/>
                    <a:gd name="T78" fmla="*/ 12 w 92"/>
                    <a:gd name="T79" fmla="*/ 68 h 204"/>
                    <a:gd name="T80" fmla="*/ 14 w 92"/>
                    <a:gd name="T81" fmla="*/ 49 h 204"/>
                    <a:gd name="T82" fmla="*/ 16 w 92"/>
                    <a:gd name="T83" fmla="*/ 30 h 204"/>
                    <a:gd name="T84" fmla="*/ 18 w 92"/>
                    <a:gd name="T85" fmla="*/ 12 h 204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0" t="0" r="r" b="b"/>
                  <a:pathLst>
                    <a:path w="92" h="204">
                      <a:moveTo>
                        <a:pt x="20" y="0"/>
                      </a:moveTo>
                      <a:lnTo>
                        <a:pt x="23" y="2"/>
                      </a:lnTo>
                      <a:lnTo>
                        <a:pt x="25" y="2"/>
                      </a:lnTo>
                      <a:lnTo>
                        <a:pt x="27" y="3"/>
                      </a:lnTo>
                      <a:lnTo>
                        <a:pt x="29" y="4"/>
                      </a:lnTo>
                      <a:lnTo>
                        <a:pt x="31" y="5"/>
                      </a:lnTo>
                      <a:lnTo>
                        <a:pt x="33" y="5"/>
                      </a:lnTo>
                      <a:lnTo>
                        <a:pt x="35" y="6"/>
                      </a:lnTo>
                      <a:lnTo>
                        <a:pt x="37" y="7"/>
                      </a:lnTo>
                      <a:lnTo>
                        <a:pt x="39" y="8"/>
                      </a:lnTo>
                      <a:lnTo>
                        <a:pt x="41" y="8"/>
                      </a:lnTo>
                      <a:lnTo>
                        <a:pt x="43" y="9"/>
                      </a:lnTo>
                      <a:lnTo>
                        <a:pt x="45" y="9"/>
                      </a:lnTo>
                      <a:lnTo>
                        <a:pt x="47" y="10"/>
                      </a:lnTo>
                      <a:lnTo>
                        <a:pt x="49" y="10"/>
                      </a:lnTo>
                      <a:lnTo>
                        <a:pt x="51" y="11"/>
                      </a:lnTo>
                      <a:lnTo>
                        <a:pt x="53" y="12"/>
                      </a:lnTo>
                      <a:lnTo>
                        <a:pt x="55" y="12"/>
                      </a:lnTo>
                      <a:lnTo>
                        <a:pt x="58" y="13"/>
                      </a:lnTo>
                      <a:lnTo>
                        <a:pt x="60" y="13"/>
                      </a:lnTo>
                      <a:lnTo>
                        <a:pt x="62" y="14"/>
                      </a:lnTo>
                      <a:lnTo>
                        <a:pt x="64" y="14"/>
                      </a:lnTo>
                      <a:lnTo>
                        <a:pt x="66" y="14"/>
                      </a:lnTo>
                      <a:lnTo>
                        <a:pt x="68" y="15"/>
                      </a:lnTo>
                      <a:lnTo>
                        <a:pt x="70" y="15"/>
                      </a:lnTo>
                      <a:lnTo>
                        <a:pt x="72" y="16"/>
                      </a:lnTo>
                      <a:lnTo>
                        <a:pt x="74" y="16"/>
                      </a:lnTo>
                      <a:lnTo>
                        <a:pt x="76" y="16"/>
                      </a:lnTo>
                      <a:lnTo>
                        <a:pt x="78" y="16"/>
                      </a:lnTo>
                      <a:lnTo>
                        <a:pt x="81" y="17"/>
                      </a:lnTo>
                      <a:lnTo>
                        <a:pt x="83" y="17"/>
                      </a:lnTo>
                      <a:lnTo>
                        <a:pt x="85" y="18"/>
                      </a:lnTo>
                      <a:lnTo>
                        <a:pt x="86" y="18"/>
                      </a:lnTo>
                      <a:lnTo>
                        <a:pt x="87" y="18"/>
                      </a:lnTo>
                      <a:lnTo>
                        <a:pt x="88" y="18"/>
                      </a:lnTo>
                      <a:lnTo>
                        <a:pt x="89" y="18"/>
                      </a:lnTo>
                      <a:lnTo>
                        <a:pt x="90" y="18"/>
                      </a:lnTo>
                      <a:lnTo>
                        <a:pt x="91" y="18"/>
                      </a:lnTo>
                      <a:lnTo>
                        <a:pt x="89" y="29"/>
                      </a:lnTo>
                      <a:lnTo>
                        <a:pt x="88" y="34"/>
                      </a:lnTo>
                      <a:lnTo>
                        <a:pt x="88" y="40"/>
                      </a:lnTo>
                      <a:lnTo>
                        <a:pt x="87" y="46"/>
                      </a:lnTo>
                      <a:lnTo>
                        <a:pt x="87" y="51"/>
                      </a:lnTo>
                      <a:lnTo>
                        <a:pt x="86" y="57"/>
                      </a:lnTo>
                      <a:lnTo>
                        <a:pt x="86" y="62"/>
                      </a:lnTo>
                      <a:lnTo>
                        <a:pt x="85" y="68"/>
                      </a:lnTo>
                      <a:lnTo>
                        <a:pt x="84" y="73"/>
                      </a:lnTo>
                      <a:lnTo>
                        <a:pt x="84" y="79"/>
                      </a:lnTo>
                      <a:lnTo>
                        <a:pt x="83" y="84"/>
                      </a:lnTo>
                      <a:lnTo>
                        <a:pt x="82" y="90"/>
                      </a:lnTo>
                      <a:lnTo>
                        <a:pt x="82" y="96"/>
                      </a:lnTo>
                      <a:lnTo>
                        <a:pt x="81" y="101"/>
                      </a:lnTo>
                      <a:lnTo>
                        <a:pt x="80" y="107"/>
                      </a:lnTo>
                      <a:lnTo>
                        <a:pt x="80" y="112"/>
                      </a:lnTo>
                      <a:lnTo>
                        <a:pt x="79" y="118"/>
                      </a:lnTo>
                      <a:lnTo>
                        <a:pt x="79" y="124"/>
                      </a:lnTo>
                      <a:lnTo>
                        <a:pt x="78" y="129"/>
                      </a:lnTo>
                      <a:lnTo>
                        <a:pt x="78" y="135"/>
                      </a:lnTo>
                      <a:lnTo>
                        <a:pt x="77" y="140"/>
                      </a:lnTo>
                      <a:lnTo>
                        <a:pt x="76" y="146"/>
                      </a:lnTo>
                      <a:lnTo>
                        <a:pt x="76" y="152"/>
                      </a:lnTo>
                      <a:lnTo>
                        <a:pt x="75" y="157"/>
                      </a:lnTo>
                      <a:lnTo>
                        <a:pt x="75" y="163"/>
                      </a:lnTo>
                      <a:lnTo>
                        <a:pt x="74" y="168"/>
                      </a:lnTo>
                      <a:lnTo>
                        <a:pt x="74" y="174"/>
                      </a:lnTo>
                      <a:lnTo>
                        <a:pt x="73" y="180"/>
                      </a:lnTo>
                      <a:lnTo>
                        <a:pt x="72" y="185"/>
                      </a:lnTo>
                      <a:lnTo>
                        <a:pt x="72" y="190"/>
                      </a:lnTo>
                      <a:lnTo>
                        <a:pt x="72" y="196"/>
                      </a:lnTo>
                      <a:lnTo>
                        <a:pt x="71" y="197"/>
                      </a:lnTo>
                      <a:lnTo>
                        <a:pt x="70" y="198"/>
                      </a:lnTo>
                      <a:lnTo>
                        <a:pt x="69" y="198"/>
                      </a:lnTo>
                      <a:lnTo>
                        <a:pt x="68" y="199"/>
                      </a:lnTo>
                      <a:lnTo>
                        <a:pt x="66" y="200"/>
                      </a:lnTo>
                      <a:lnTo>
                        <a:pt x="64" y="200"/>
                      </a:lnTo>
                      <a:lnTo>
                        <a:pt x="63" y="200"/>
                      </a:lnTo>
                      <a:lnTo>
                        <a:pt x="60" y="201"/>
                      </a:lnTo>
                      <a:lnTo>
                        <a:pt x="58" y="201"/>
                      </a:lnTo>
                      <a:lnTo>
                        <a:pt x="56" y="202"/>
                      </a:lnTo>
                      <a:lnTo>
                        <a:pt x="54" y="202"/>
                      </a:lnTo>
                      <a:lnTo>
                        <a:pt x="51" y="202"/>
                      </a:lnTo>
                      <a:lnTo>
                        <a:pt x="48" y="203"/>
                      </a:lnTo>
                      <a:lnTo>
                        <a:pt x="45" y="203"/>
                      </a:lnTo>
                      <a:lnTo>
                        <a:pt x="42" y="203"/>
                      </a:lnTo>
                      <a:lnTo>
                        <a:pt x="39" y="203"/>
                      </a:lnTo>
                      <a:lnTo>
                        <a:pt x="36" y="203"/>
                      </a:lnTo>
                      <a:lnTo>
                        <a:pt x="34" y="203"/>
                      </a:lnTo>
                      <a:lnTo>
                        <a:pt x="30" y="203"/>
                      </a:lnTo>
                      <a:lnTo>
                        <a:pt x="28" y="203"/>
                      </a:lnTo>
                      <a:lnTo>
                        <a:pt x="24" y="203"/>
                      </a:lnTo>
                      <a:lnTo>
                        <a:pt x="22" y="203"/>
                      </a:lnTo>
                      <a:lnTo>
                        <a:pt x="19" y="203"/>
                      </a:lnTo>
                      <a:lnTo>
                        <a:pt x="16" y="202"/>
                      </a:lnTo>
                      <a:lnTo>
                        <a:pt x="13" y="202"/>
                      </a:lnTo>
                      <a:lnTo>
                        <a:pt x="10" y="202"/>
                      </a:lnTo>
                      <a:lnTo>
                        <a:pt x="8" y="201"/>
                      </a:lnTo>
                      <a:lnTo>
                        <a:pt x="6" y="201"/>
                      </a:lnTo>
                      <a:lnTo>
                        <a:pt x="4" y="200"/>
                      </a:lnTo>
                      <a:lnTo>
                        <a:pt x="2" y="199"/>
                      </a:lnTo>
                      <a:lnTo>
                        <a:pt x="0" y="199"/>
                      </a:lnTo>
                      <a:lnTo>
                        <a:pt x="1" y="186"/>
                      </a:lnTo>
                      <a:lnTo>
                        <a:pt x="2" y="180"/>
                      </a:lnTo>
                      <a:lnTo>
                        <a:pt x="2" y="174"/>
                      </a:lnTo>
                      <a:lnTo>
                        <a:pt x="3" y="167"/>
                      </a:lnTo>
                      <a:lnTo>
                        <a:pt x="3" y="161"/>
                      </a:lnTo>
                      <a:lnTo>
                        <a:pt x="4" y="155"/>
                      </a:lnTo>
                      <a:lnTo>
                        <a:pt x="4" y="148"/>
                      </a:lnTo>
                      <a:lnTo>
                        <a:pt x="5" y="142"/>
                      </a:lnTo>
                      <a:lnTo>
                        <a:pt x="6" y="136"/>
                      </a:lnTo>
                      <a:lnTo>
                        <a:pt x="6" y="130"/>
                      </a:lnTo>
                      <a:lnTo>
                        <a:pt x="7" y="124"/>
                      </a:lnTo>
                      <a:lnTo>
                        <a:pt x="8" y="117"/>
                      </a:lnTo>
                      <a:lnTo>
                        <a:pt x="8" y="111"/>
                      </a:lnTo>
                      <a:lnTo>
                        <a:pt x="9" y="105"/>
                      </a:lnTo>
                      <a:lnTo>
                        <a:pt x="9" y="99"/>
                      </a:lnTo>
                      <a:lnTo>
                        <a:pt x="10" y="92"/>
                      </a:lnTo>
                      <a:lnTo>
                        <a:pt x="10" y="86"/>
                      </a:lnTo>
                      <a:lnTo>
                        <a:pt x="11" y="80"/>
                      </a:lnTo>
                      <a:lnTo>
                        <a:pt x="12" y="74"/>
                      </a:lnTo>
                      <a:lnTo>
                        <a:pt x="12" y="68"/>
                      </a:lnTo>
                      <a:lnTo>
                        <a:pt x="13" y="61"/>
                      </a:lnTo>
                      <a:lnTo>
                        <a:pt x="14" y="55"/>
                      </a:lnTo>
                      <a:lnTo>
                        <a:pt x="14" y="49"/>
                      </a:lnTo>
                      <a:lnTo>
                        <a:pt x="15" y="43"/>
                      </a:lnTo>
                      <a:lnTo>
                        <a:pt x="16" y="37"/>
                      </a:lnTo>
                      <a:lnTo>
                        <a:pt x="16" y="30"/>
                      </a:lnTo>
                      <a:lnTo>
                        <a:pt x="17" y="24"/>
                      </a:lnTo>
                      <a:lnTo>
                        <a:pt x="17" y="18"/>
                      </a:lnTo>
                      <a:lnTo>
                        <a:pt x="18" y="12"/>
                      </a:lnTo>
                      <a:lnTo>
                        <a:pt x="19" y="6"/>
                      </a:lnTo>
                      <a:lnTo>
                        <a:pt x="20" y="0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2" name="Freeform 14"/>
                <p:cNvSpPr>
                  <a:spLocks/>
                </p:cNvSpPr>
                <p:nvPr/>
              </p:nvSpPr>
              <p:spPr bwMode="auto">
                <a:xfrm>
                  <a:off x="388" y="3926"/>
                  <a:ext cx="91" cy="175"/>
                </a:xfrm>
                <a:custGeom>
                  <a:avLst/>
                  <a:gdLst>
                    <a:gd name="T0" fmla="*/ 19 w 91"/>
                    <a:gd name="T1" fmla="*/ 1 h 175"/>
                    <a:gd name="T2" fmla="*/ 22 w 91"/>
                    <a:gd name="T3" fmla="*/ 1 h 175"/>
                    <a:gd name="T4" fmla="*/ 25 w 91"/>
                    <a:gd name="T5" fmla="*/ 2 h 175"/>
                    <a:gd name="T6" fmla="*/ 28 w 91"/>
                    <a:gd name="T7" fmla="*/ 2 h 175"/>
                    <a:gd name="T8" fmla="*/ 31 w 91"/>
                    <a:gd name="T9" fmla="*/ 2 h 175"/>
                    <a:gd name="T10" fmla="*/ 34 w 91"/>
                    <a:gd name="T11" fmla="*/ 3 h 175"/>
                    <a:gd name="T12" fmla="*/ 40 w 91"/>
                    <a:gd name="T13" fmla="*/ 3 h 175"/>
                    <a:gd name="T14" fmla="*/ 46 w 91"/>
                    <a:gd name="T15" fmla="*/ 4 h 175"/>
                    <a:gd name="T16" fmla="*/ 51 w 91"/>
                    <a:gd name="T17" fmla="*/ 4 h 175"/>
                    <a:gd name="T18" fmla="*/ 57 w 91"/>
                    <a:gd name="T19" fmla="*/ 4 h 175"/>
                    <a:gd name="T20" fmla="*/ 62 w 91"/>
                    <a:gd name="T21" fmla="*/ 4 h 175"/>
                    <a:gd name="T22" fmla="*/ 67 w 91"/>
                    <a:gd name="T23" fmla="*/ 3 h 175"/>
                    <a:gd name="T24" fmla="*/ 73 w 91"/>
                    <a:gd name="T25" fmla="*/ 3 h 175"/>
                    <a:gd name="T26" fmla="*/ 78 w 91"/>
                    <a:gd name="T27" fmla="*/ 2 h 175"/>
                    <a:gd name="T28" fmla="*/ 83 w 91"/>
                    <a:gd name="T29" fmla="*/ 1 h 175"/>
                    <a:gd name="T30" fmla="*/ 88 w 91"/>
                    <a:gd name="T31" fmla="*/ 0 h 175"/>
                    <a:gd name="T32" fmla="*/ 89 w 91"/>
                    <a:gd name="T33" fmla="*/ 14 h 175"/>
                    <a:gd name="T34" fmla="*/ 88 w 91"/>
                    <a:gd name="T35" fmla="*/ 27 h 175"/>
                    <a:gd name="T36" fmla="*/ 86 w 91"/>
                    <a:gd name="T37" fmla="*/ 41 h 175"/>
                    <a:gd name="T38" fmla="*/ 85 w 91"/>
                    <a:gd name="T39" fmla="*/ 54 h 175"/>
                    <a:gd name="T40" fmla="*/ 84 w 91"/>
                    <a:gd name="T41" fmla="*/ 68 h 175"/>
                    <a:gd name="T42" fmla="*/ 82 w 91"/>
                    <a:gd name="T43" fmla="*/ 82 h 175"/>
                    <a:gd name="T44" fmla="*/ 81 w 91"/>
                    <a:gd name="T45" fmla="*/ 96 h 175"/>
                    <a:gd name="T46" fmla="*/ 80 w 91"/>
                    <a:gd name="T47" fmla="*/ 109 h 175"/>
                    <a:gd name="T48" fmla="*/ 78 w 91"/>
                    <a:gd name="T49" fmla="*/ 123 h 175"/>
                    <a:gd name="T50" fmla="*/ 77 w 91"/>
                    <a:gd name="T51" fmla="*/ 137 h 175"/>
                    <a:gd name="T52" fmla="*/ 74 w 91"/>
                    <a:gd name="T53" fmla="*/ 149 h 175"/>
                    <a:gd name="T54" fmla="*/ 70 w 91"/>
                    <a:gd name="T55" fmla="*/ 154 h 175"/>
                    <a:gd name="T56" fmla="*/ 63 w 91"/>
                    <a:gd name="T57" fmla="*/ 159 h 175"/>
                    <a:gd name="T58" fmla="*/ 54 w 91"/>
                    <a:gd name="T59" fmla="*/ 163 h 175"/>
                    <a:gd name="T60" fmla="*/ 44 w 91"/>
                    <a:gd name="T61" fmla="*/ 167 h 175"/>
                    <a:gd name="T62" fmla="*/ 33 w 91"/>
                    <a:gd name="T63" fmla="*/ 170 h 175"/>
                    <a:gd name="T64" fmla="*/ 22 w 91"/>
                    <a:gd name="T65" fmla="*/ 172 h 175"/>
                    <a:gd name="T66" fmla="*/ 13 w 91"/>
                    <a:gd name="T67" fmla="*/ 174 h 175"/>
                    <a:gd name="T68" fmla="*/ 6 w 91"/>
                    <a:gd name="T69" fmla="*/ 174 h 175"/>
                    <a:gd name="T70" fmla="*/ 1 w 91"/>
                    <a:gd name="T71" fmla="*/ 174 h 175"/>
                    <a:gd name="T72" fmla="*/ 0 w 91"/>
                    <a:gd name="T73" fmla="*/ 161 h 175"/>
                    <a:gd name="T74" fmla="*/ 2 w 91"/>
                    <a:gd name="T75" fmla="*/ 145 h 175"/>
                    <a:gd name="T76" fmla="*/ 4 w 91"/>
                    <a:gd name="T77" fmla="*/ 129 h 175"/>
                    <a:gd name="T78" fmla="*/ 5 w 91"/>
                    <a:gd name="T79" fmla="*/ 113 h 175"/>
                    <a:gd name="T80" fmla="*/ 7 w 91"/>
                    <a:gd name="T81" fmla="*/ 97 h 175"/>
                    <a:gd name="T82" fmla="*/ 9 w 91"/>
                    <a:gd name="T83" fmla="*/ 81 h 175"/>
                    <a:gd name="T84" fmla="*/ 10 w 91"/>
                    <a:gd name="T85" fmla="*/ 64 h 175"/>
                    <a:gd name="T86" fmla="*/ 12 w 91"/>
                    <a:gd name="T87" fmla="*/ 48 h 175"/>
                    <a:gd name="T88" fmla="*/ 14 w 91"/>
                    <a:gd name="T89" fmla="*/ 32 h 175"/>
                    <a:gd name="T90" fmla="*/ 16 w 91"/>
                    <a:gd name="T91" fmla="*/ 16 h 175"/>
                    <a:gd name="T92" fmla="*/ 18 w 91"/>
                    <a:gd name="T93" fmla="*/ 0 h 17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0" t="0" r="r" b="b"/>
                  <a:pathLst>
                    <a:path w="91" h="175">
                      <a:moveTo>
                        <a:pt x="18" y="0"/>
                      </a:moveTo>
                      <a:lnTo>
                        <a:pt x="19" y="0"/>
                      </a:lnTo>
                      <a:lnTo>
                        <a:pt x="19" y="1"/>
                      </a:lnTo>
                      <a:lnTo>
                        <a:pt x="20" y="1"/>
                      </a:lnTo>
                      <a:lnTo>
                        <a:pt x="21" y="1"/>
                      </a:lnTo>
                      <a:lnTo>
                        <a:pt x="22" y="1"/>
                      </a:lnTo>
                      <a:lnTo>
                        <a:pt x="23" y="1"/>
                      </a:lnTo>
                      <a:lnTo>
                        <a:pt x="24" y="2"/>
                      </a:lnTo>
                      <a:lnTo>
                        <a:pt x="25" y="2"/>
                      </a:lnTo>
                      <a:lnTo>
                        <a:pt x="26" y="2"/>
                      </a:lnTo>
                      <a:lnTo>
                        <a:pt x="27" y="2"/>
                      </a:lnTo>
                      <a:lnTo>
                        <a:pt x="28" y="2"/>
                      </a:lnTo>
                      <a:lnTo>
                        <a:pt x="29" y="2"/>
                      </a:lnTo>
                      <a:lnTo>
                        <a:pt x="30" y="2"/>
                      </a:lnTo>
                      <a:lnTo>
                        <a:pt x="31" y="2"/>
                      </a:lnTo>
                      <a:lnTo>
                        <a:pt x="32" y="2"/>
                      </a:lnTo>
                      <a:lnTo>
                        <a:pt x="33" y="2"/>
                      </a:lnTo>
                      <a:lnTo>
                        <a:pt x="34" y="3"/>
                      </a:lnTo>
                      <a:lnTo>
                        <a:pt x="37" y="3"/>
                      </a:lnTo>
                      <a:lnTo>
                        <a:pt x="39" y="3"/>
                      </a:lnTo>
                      <a:lnTo>
                        <a:pt x="40" y="3"/>
                      </a:lnTo>
                      <a:lnTo>
                        <a:pt x="42" y="3"/>
                      </a:lnTo>
                      <a:lnTo>
                        <a:pt x="44" y="3"/>
                      </a:lnTo>
                      <a:lnTo>
                        <a:pt x="46" y="4"/>
                      </a:lnTo>
                      <a:lnTo>
                        <a:pt x="48" y="4"/>
                      </a:lnTo>
                      <a:lnTo>
                        <a:pt x="50" y="4"/>
                      </a:lnTo>
                      <a:lnTo>
                        <a:pt x="51" y="4"/>
                      </a:lnTo>
                      <a:lnTo>
                        <a:pt x="53" y="4"/>
                      </a:lnTo>
                      <a:lnTo>
                        <a:pt x="55" y="4"/>
                      </a:lnTo>
                      <a:lnTo>
                        <a:pt x="57" y="4"/>
                      </a:lnTo>
                      <a:lnTo>
                        <a:pt x="58" y="4"/>
                      </a:lnTo>
                      <a:lnTo>
                        <a:pt x="60" y="4"/>
                      </a:lnTo>
                      <a:lnTo>
                        <a:pt x="62" y="4"/>
                      </a:lnTo>
                      <a:lnTo>
                        <a:pt x="64" y="3"/>
                      </a:lnTo>
                      <a:lnTo>
                        <a:pt x="66" y="3"/>
                      </a:lnTo>
                      <a:lnTo>
                        <a:pt x="67" y="3"/>
                      </a:lnTo>
                      <a:lnTo>
                        <a:pt x="69" y="3"/>
                      </a:lnTo>
                      <a:lnTo>
                        <a:pt x="71" y="3"/>
                      </a:lnTo>
                      <a:lnTo>
                        <a:pt x="73" y="3"/>
                      </a:lnTo>
                      <a:lnTo>
                        <a:pt x="74" y="2"/>
                      </a:lnTo>
                      <a:lnTo>
                        <a:pt x="76" y="2"/>
                      </a:lnTo>
                      <a:lnTo>
                        <a:pt x="78" y="2"/>
                      </a:lnTo>
                      <a:lnTo>
                        <a:pt x="80" y="2"/>
                      </a:lnTo>
                      <a:lnTo>
                        <a:pt x="82" y="2"/>
                      </a:lnTo>
                      <a:lnTo>
                        <a:pt x="83" y="1"/>
                      </a:lnTo>
                      <a:lnTo>
                        <a:pt x="85" y="1"/>
                      </a:lnTo>
                      <a:lnTo>
                        <a:pt x="87" y="0"/>
                      </a:lnTo>
                      <a:lnTo>
                        <a:pt x="88" y="0"/>
                      </a:lnTo>
                      <a:lnTo>
                        <a:pt x="90" y="0"/>
                      </a:lnTo>
                      <a:lnTo>
                        <a:pt x="89" y="9"/>
                      </a:lnTo>
                      <a:lnTo>
                        <a:pt x="89" y="14"/>
                      </a:lnTo>
                      <a:lnTo>
                        <a:pt x="88" y="18"/>
                      </a:lnTo>
                      <a:lnTo>
                        <a:pt x="88" y="23"/>
                      </a:lnTo>
                      <a:lnTo>
                        <a:pt x="88" y="27"/>
                      </a:lnTo>
                      <a:lnTo>
                        <a:pt x="87" y="32"/>
                      </a:lnTo>
                      <a:lnTo>
                        <a:pt x="87" y="36"/>
                      </a:lnTo>
                      <a:lnTo>
                        <a:pt x="86" y="41"/>
                      </a:lnTo>
                      <a:lnTo>
                        <a:pt x="86" y="46"/>
                      </a:lnTo>
                      <a:lnTo>
                        <a:pt x="85" y="50"/>
                      </a:lnTo>
                      <a:lnTo>
                        <a:pt x="85" y="54"/>
                      </a:lnTo>
                      <a:lnTo>
                        <a:pt x="84" y="59"/>
                      </a:lnTo>
                      <a:lnTo>
                        <a:pt x="84" y="64"/>
                      </a:lnTo>
                      <a:lnTo>
                        <a:pt x="84" y="68"/>
                      </a:lnTo>
                      <a:lnTo>
                        <a:pt x="83" y="73"/>
                      </a:lnTo>
                      <a:lnTo>
                        <a:pt x="82" y="77"/>
                      </a:lnTo>
                      <a:lnTo>
                        <a:pt x="82" y="82"/>
                      </a:lnTo>
                      <a:lnTo>
                        <a:pt x="82" y="86"/>
                      </a:lnTo>
                      <a:lnTo>
                        <a:pt x="81" y="91"/>
                      </a:lnTo>
                      <a:lnTo>
                        <a:pt x="81" y="96"/>
                      </a:lnTo>
                      <a:lnTo>
                        <a:pt x="80" y="100"/>
                      </a:lnTo>
                      <a:lnTo>
                        <a:pt x="80" y="105"/>
                      </a:lnTo>
                      <a:lnTo>
                        <a:pt x="80" y="109"/>
                      </a:lnTo>
                      <a:lnTo>
                        <a:pt x="79" y="114"/>
                      </a:lnTo>
                      <a:lnTo>
                        <a:pt x="78" y="118"/>
                      </a:lnTo>
                      <a:lnTo>
                        <a:pt x="78" y="123"/>
                      </a:lnTo>
                      <a:lnTo>
                        <a:pt x="78" y="128"/>
                      </a:lnTo>
                      <a:lnTo>
                        <a:pt x="77" y="132"/>
                      </a:lnTo>
                      <a:lnTo>
                        <a:pt x="77" y="137"/>
                      </a:lnTo>
                      <a:lnTo>
                        <a:pt x="76" y="141"/>
                      </a:lnTo>
                      <a:lnTo>
                        <a:pt x="76" y="146"/>
                      </a:lnTo>
                      <a:lnTo>
                        <a:pt x="74" y="149"/>
                      </a:lnTo>
                      <a:lnTo>
                        <a:pt x="73" y="151"/>
                      </a:lnTo>
                      <a:lnTo>
                        <a:pt x="72" y="152"/>
                      </a:lnTo>
                      <a:lnTo>
                        <a:pt x="70" y="154"/>
                      </a:lnTo>
                      <a:lnTo>
                        <a:pt x="68" y="156"/>
                      </a:lnTo>
                      <a:lnTo>
                        <a:pt x="66" y="157"/>
                      </a:lnTo>
                      <a:lnTo>
                        <a:pt x="63" y="159"/>
                      </a:lnTo>
                      <a:lnTo>
                        <a:pt x="60" y="160"/>
                      </a:lnTo>
                      <a:lnTo>
                        <a:pt x="57" y="162"/>
                      </a:lnTo>
                      <a:lnTo>
                        <a:pt x="54" y="163"/>
                      </a:lnTo>
                      <a:lnTo>
                        <a:pt x="50" y="164"/>
                      </a:lnTo>
                      <a:lnTo>
                        <a:pt x="47" y="166"/>
                      </a:lnTo>
                      <a:lnTo>
                        <a:pt x="44" y="167"/>
                      </a:lnTo>
                      <a:lnTo>
                        <a:pt x="40" y="168"/>
                      </a:lnTo>
                      <a:lnTo>
                        <a:pt x="36" y="169"/>
                      </a:lnTo>
                      <a:lnTo>
                        <a:pt x="33" y="170"/>
                      </a:lnTo>
                      <a:lnTo>
                        <a:pt x="29" y="171"/>
                      </a:lnTo>
                      <a:lnTo>
                        <a:pt x="26" y="172"/>
                      </a:lnTo>
                      <a:lnTo>
                        <a:pt x="22" y="172"/>
                      </a:lnTo>
                      <a:lnTo>
                        <a:pt x="19" y="173"/>
                      </a:lnTo>
                      <a:lnTo>
                        <a:pt x="16" y="174"/>
                      </a:lnTo>
                      <a:lnTo>
                        <a:pt x="13" y="174"/>
                      </a:lnTo>
                      <a:lnTo>
                        <a:pt x="10" y="174"/>
                      </a:lnTo>
                      <a:lnTo>
                        <a:pt x="8" y="174"/>
                      </a:lnTo>
                      <a:lnTo>
                        <a:pt x="6" y="174"/>
                      </a:lnTo>
                      <a:lnTo>
                        <a:pt x="4" y="174"/>
                      </a:lnTo>
                      <a:lnTo>
                        <a:pt x="2" y="174"/>
                      </a:lnTo>
                      <a:lnTo>
                        <a:pt x="1" y="174"/>
                      </a:lnTo>
                      <a:lnTo>
                        <a:pt x="0" y="173"/>
                      </a:lnTo>
                      <a:lnTo>
                        <a:pt x="0" y="172"/>
                      </a:lnTo>
                      <a:lnTo>
                        <a:pt x="0" y="161"/>
                      </a:lnTo>
                      <a:lnTo>
                        <a:pt x="1" y="156"/>
                      </a:lnTo>
                      <a:lnTo>
                        <a:pt x="2" y="150"/>
                      </a:lnTo>
                      <a:lnTo>
                        <a:pt x="2" y="145"/>
                      </a:lnTo>
                      <a:lnTo>
                        <a:pt x="3" y="140"/>
                      </a:lnTo>
                      <a:lnTo>
                        <a:pt x="3" y="134"/>
                      </a:lnTo>
                      <a:lnTo>
                        <a:pt x="4" y="129"/>
                      </a:lnTo>
                      <a:lnTo>
                        <a:pt x="4" y="124"/>
                      </a:lnTo>
                      <a:lnTo>
                        <a:pt x="5" y="118"/>
                      </a:lnTo>
                      <a:lnTo>
                        <a:pt x="5" y="113"/>
                      </a:lnTo>
                      <a:lnTo>
                        <a:pt x="6" y="108"/>
                      </a:lnTo>
                      <a:lnTo>
                        <a:pt x="6" y="102"/>
                      </a:lnTo>
                      <a:lnTo>
                        <a:pt x="7" y="97"/>
                      </a:lnTo>
                      <a:lnTo>
                        <a:pt x="8" y="91"/>
                      </a:lnTo>
                      <a:lnTo>
                        <a:pt x="8" y="86"/>
                      </a:lnTo>
                      <a:lnTo>
                        <a:pt x="9" y="81"/>
                      </a:lnTo>
                      <a:lnTo>
                        <a:pt x="9" y="75"/>
                      </a:lnTo>
                      <a:lnTo>
                        <a:pt x="10" y="70"/>
                      </a:lnTo>
                      <a:lnTo>
                        <a:pt x="10" y="64"/>
                      </a:lnTo>
                      <a:lnTo>
                        <a:pt x="11" y="59"/>
                      </a:lnTo>
                      <a:lnTo>
                        <a:pt x="12" y="54"/>
                      </a:lnTo>
                      <a:lnTo>
                        <a:pt x="12" y="48"/>
                      </a:lnTo>
                      <a:lnTo>
                        <a:pt x="13" y="43"/>
                      </a:lnTo>
                      <a:lnTo>
                        <a:pt x="13" y="38"/>
                      </a:lnTo>
                      <a:lnTo>
                        <a:pt x="14" y="32"/>
                      </a:lnTo>
                      <a:lnTo>
                        <a:pt x="14" y="27"/>
                      </a:lnTo>
                      <a:lnTo>
                        <a:pt x="15" y="22"/>
                      </a:lnTo>
                      <a:lnTo>
                        <a:pt x="16" y="16"/>
                      </a:lnTo>
                      <a:lnTo>
                        <a:pt x="16" y="11"/>
                      </a:lnTo>
                      <a:lnTo>
                        <a:pt x="17" y="6"/>
                      </a:lnTo>
                      <a:lnTo>
                        <a:pt x="18" y="0"/>
                      </a:lnTo>
                    </a:path>
                  </a:pathLst>
                </a:custGeom>
                <a:gradFill rotWithShape="0">
                  <a:gsLst>
                    <a:gs pos="0">
                      <a:srgbClr val="FFFFFF"/>
                    </a:gs>
                    <a:gs pos="100000">
                      <a:srgbClr val="B2B2B2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24" name="Freeform 15"/>
              <p:cNvSpPr>
                <a:spLocks/>
              </p:cNvSpPr>
              <p:nvPr/>
            </p:nvSpPr>
            <p:spPr bwMode="auto">
              <a:xfrm>
                <a:off x="390" y="3765"/>
                <a:ext cx="145" cy="238"/>
              </a:xfrm>
              <a:custGeom>
                <a:avLst/>
                <a:gdLst>
                  <a:gd name="T0" fmla="*/ 0 w 145"/>
                  <a:gd name="T1" fmla="*/ 237 h 238"/>
                  <a:gd name="T2" fmla="*/ 10 w 145"/>
                  <a:gd name="T3" fmla="*/ 81 h 238"/>
                  <a:gd name="T4" fmla="*/ 144 w 145"/>
                  <a:gd name="T5" fmla="*/ 0 h 238"/>
                  <a:gd name="T6" fmla="*/ 134 w 145"/>
                  <a:gd name="T7" fmla="*/ 155 h 238"/>
                  <a:gd name="T8" fmla="*/ 0 w 145"/>
                  <a:gd name="T9" fmla="*/ 237 h 2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5" h="238">
                    <a:moveTo>
                      <a:pt x="0" y="237"/>
                    </a:moveTo>
                    <a:lnTo>
                      <a:pt x="10" y="81"/>
                    </a:lnTo>
                    <a:lnTo>
                      <a:pt x="144" y="0"/>
                    </a:lnTo>
                    <a:lnTo>
                      <a:pt x="134" y="155"/>
                    </a:lnTo>
                    <a:lnTo>
                      <a:pt x="0" y="237"/>
                    </a:lnTo>
                  </a:path>
                </a:pathLst>
              </a:custGeom>
              <a:gradFill rotWithShape="0">
                <a:gsLst>
                  <a:gs pos="0">
                    <a:srgbClr val="FFFFFF"/>
                  </a:gs>
                  <a:gs pos="100000">
                    <a:srgbClr val="B2B2B2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" name="Freeform 16"/>
              <p:cNvSpPr>
                <a:spLocks/>
              </p:cNvSpPr>
              <p:nvPr/>
            </p:nvSpPr>
            <p:spPr bwMode="auto">
              <a:xfrm>
                <a:off x="312" y="3837"/>
                <a:ext cx="91" cy="166"/>
              </a:xfrm>
              <a:custGeom>
                <a:avLst/>
                <a:gdLst>
                  <a:gd name="T0" fmla="*/ 0 w 91"/>
                  <a:gd name="T1" fmla="*/ 155 h 166"/>
                  <a:gd name="T2" fmla="*/ 9 w 91"/>
                  <a:gd name="T3" fmla="*/ 0 h 166"/>
                  <a:gd name="T4" fmla="*/ 90 w 91"/>
                  <a:gd name="T5" fmla="*/ 10 h 166"/>
                  <a:gd name="T6" fmla="*/ 80 w 91"/>
                  <a:gd name="T7" fmla="*/ 165 h 166"/>
                  <a:gd name="T8" fmla="*/ 0 w 91"/>
                  <a:gd name="T9" fmla="*/ 155 h 16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1" h="166">
                    <a:moveTo>
                      <a:pt x="0" y="155"/>
                    </a:moveTo>
                    <a:lnTo>
                      <a:pt x="9" y="0"/>
                    </a:lnTo>
                    <a:lnTo>
                      <a:pt x="90" y="10"/>
                    </a:lnTo>
                    <a:lnTo>
                      <a:pt x="80" y="165"/>
                    </a:lnTo>
                    <a:lnTo>
                      <a:pt x="0" y="155"/>
                    </a:lnTo>
                  </a:path>
                </a:pathLst>
              </a:custGeom>
              <a:gradFill rotWithShape="0">
                <a:gsLst>
                  <a:gs pos="0">
                    <a:srgbClr val="D4D4D4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" name="Freeform 17"/>
              <p:cNvSpPr>
                <a:spLocks/>
              </p:cNvSpPr>
              <p:nvPr/>
            </p:nvSpPr>
            <p:spPr bwMode="auto">
              <a:xfrm>
                <a:off x="321" y="3763"/>
                <a:ext cx="216" cy="85"/>
              </a:xfrm>
              <a:custGeom>
                <a:avLst/>
                <a:gdLst>
                  <a:gd name="T0" fmla="*/ 0 w 216"/>
                  <a:gd name="T1" fmla="*/ 73 h 85"/>
                  <a:gd name="T2" fmla="*/ 81 w 216"/>
                  <a:gd name="T3" fmla="*/ 84 h 85"/>
                  <a:gd name="T4" fmla="*/ 215 w 216"/>
                  <a:gd name="T5" fmla="*/ 2 h 85"/>
                  <a:gd name="T6" fmla="*/ 126 w 216"/>
                  <a:gd name="T7" fmla="*/ 0 h 85"/>
                  <a:gd name="T8" fmla="*/ 0 w 216"/>
                  <a:gd name="T9" fmla="*/ 73 h 8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" h="85">
                    <a:moveTo>
                      <a:pt x="0" y="73"/>
                    </a:moveTo>
                    <a:lnTo>
                      <a:pt x="81" y="84"/>
                    </a:lnTo>
                    <a:lnTo>
                      <a:pt x="215" y="2"/>
                    </a:lnTo>
                    <a:lnTo>
                      <a:pt x="126" y="0"/>
                    </a:lnTo>
                    <a:lnTo>
                      <a:pt x="0" y="73"/>
                    </a:lnTo>
                  </a:path>
                </a:pathLst>
              </a:custGeom>
              <a:gradFill rotWithShape="0">
                <a:gsLst>
                  <a:gs pos="0">
                    <a:srgbClr val="FFFFFF"/>
                  </a:gs>
                  <a:gs pos="100000">
                    <a:srgbClr val="B2B2B2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27" name="Group 18"/>
              <p:cNvGrpSpPr>
                <a:grpSpLocks/>
              </p:cNvGrpSpPr>
              <p:nvPr/>
            </p:nvGrpSpPr>
            <p:grpSpPr bwMode="auto">
              <a:xfrm>
                <a:off x="201" y="3588"/>
                <a:ext cx="363" cy="496"/>
                <a:chOff x="201" y="3588"/>
                <a:chExt cx="363" cy="496"/>
              </a:xfrm>
            </p:grpSpPr>
            <p:sp>
              <p:nvSpPr>
                <p:cNvPr id="28" name="Freeform 19"/>
                <p:cNvSpPr>
                  <a:spLocks/>
                </p:cNvSpPr>
                <p:nvPr/>
              </p:nvSpPr>
              <p:spPr bwMode="auto">
                <a:xfrm>
                  <a:off x="201" y="3588"/>
                  <a:ext cx="352" cy="496"/>
                </a:xfrm>
                <a:custGeom>
                  <a:avLst/>
                  <a:gdLst>
                    <a:gd name="T0" fmla="*/ 54 w 352"/>
                    <a:gd name="T1" fmla="*/ 495 h 496"/>
                    <a:gd name="T2" fmla="*/ 0 w 352"/>
                    <a:gd name="T3" fmla="*/ 423 h 496"/>
                    <a:gd name="T4" fmla="*/ 151 w 352"/>
                    <a:gd name="T5" fmla="*/ 190 h 496"/>
                    <a:gd name="T6" fmla="*/ 345 w 352"/>
                    <a:gd name="T7" fmla="*/ 0 h 496"/>
                    <a:gd name="T8" fmla="*/ 351 w 352"/>
                    <a:gd name="T9" fmla="*/ 10 h 496"/>
                    <a:gd name="T10" fmla="*/ 54 w 352"/>
                    <a:gd name="T11" fmla="*/ 495 h 49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352" h="496">
                      <a:moveTo>
                        <a:pt x="54" y="495"/>
                      </a:moveTo>
                      <a:lnTo>
                        <a:pt x="0" y="423"/>
                      </a:lnTo>
                      <a:lnTo>
                        <a:pt x="151" y="190"/>
                      </a:lnTo>
                      <a:lnTo>
                        <a:pt x="345" y="0"/>
                      </a:lnTo>
                      <a:lnTo>
                        <a:pt x="351" y="10"/>
                      </a:lnTo>
                      <a:lnTo>
                        <a:pt x="54" y="495"/>
                      </a:lnTo>
                    </a:path>
                  </a:pathLst>
                </a:custGeom>
                <a:gradFill rotWithShape="0">
                  <a:gsLst>
                    <a:gs pos="0">
                      <a:srgbClr val="D4D4D4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5555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9" name="Freeform 20"/>
                <p:cNvSpPr>
                  <a:spLocks/>
                </p:cNvSpPr>
                <p:nvPr/>
              </p:nvSpPr>
              <p:spPr bwMode="auto">
                <a:xfrm>
                  <a:off x="545" y="3588"/>
                  <a:ext cx="19" cy="12"/>
                </a:xfrm>
                <a:custGeom>
                  <a:avLst/>
                  <a:gdLst>
                    <a:gd name="T0" fmla="*/ 7 w 19"/>
                    <a:gd name="T1" fmla="*/ 10 h 12"/>
                    <a:gd name="T2" fmla="*/ 18 w 19"/>
                    <a:gd name="T3" fmla="*/ 11 h 12"/>
                    <a:gd name="T4" fmla="*/ 11 w 19"/>
                    <a:gd name="T5" fmla="*/ 2 h 12"/>
                    <a:gd name="T6" fmla="*/ 0 w 19"/>
                    <a:gd name="T7" fmla="*/ 0 h 12"/>
                    <a:gd name="T8" fmla="*/ 7 w 19"/>
                    <a:gd name="T9" fmla="*/ 10 h 1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2">
                      <a:moveTo>
                        <a:pt x="7" y="10"/>
                      </a:moveTo>
                      <a:lnTo>
                        <a:pt x="18" y="11"/>
                      </a:lnTo>
                      <a:lnTo>
                        <a:pt x="11" y="2"/>
                      </a:lnTo>
                      <a:lnTo>
                        <a:pt x="0" y="0"/>
                      </a:lnTo>
                      <a:lnTo>
                        <a:pt x="7" y="10"/>
                      </a:lnTo>
                    </a:path>
                  </a:pathLst>
                </a:custGeom>
                <a:gradFill rotWithShape="0">
                  <a:gsLst>
                    <a:gs pos="0">
                      <a:srgbClr val="D4D4D4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5555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" name="Freeform 21"/>
                <p:cNvSpPr>
                  <a:spLocks/>
                </p:cNvSpPr>
                <p:nvPr/>
              </p:nvSpPr>
              <p:spPr bwMode="auto">
                <a:xfrm>
                  <a:off x="255" y="3598"/>
                  <a:ext cx="309" cy="486"/>
                </a:xfrm>
                <a:custGeom>
                  <a:avLst/>
                  <a:gdLst>
                    <a:gd name="T0" fmla="*/ 297 w 309"/>
                    <a:gd name="T1" fmla="*/ 0 h 486"/>
                    <a:gd name="T2" fmla="*/ 308 w 309"/>
                    <a:gd name="T3" fmla="*/ 2 h 486"/>
                    <a:gd name="T4" fmla="*/ 15 w 309"/>
                    <a:gd name="T5" fmla="*/ 484 h 486"/>
                    <a:gd name="T6" fmla="*/ 0 w 309"/>
                    <a:gd name="T7" fmla="*/ 485 h 486"/>
                    <a:gd name="T8" fmla="*/ 297 w 309"/>
                    <a:gd name="T9" fmla="*/ 0 h 48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09" h="486">
                      <a:moveTo>
                        <a:pt x="297" y="0"/>
                      </a:moveTo>
                      <a:lnTo>
                        <a:pt x="308" y="2"/>
                      </a:lnTo>
                      <a:lnTo>
                        <a:pt x="15" y="484"/>
                      </a:lnTo>
                      <a:lnTo>
                        <a:pt x="0" y="485"/>
                      </a:lnTo>
                      <a:lnTo>
                        <a:pt x="297" y="0"/>
                      </a:lnTo>
                    </a:path>
                  </a:pathLst>
                </a:custGeom>
                <a:solidFill>
                  <a:srgbClr val="000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16" name="Freeform 22"/>
            <p:cNvSpPr>
              <a:spLocks/>
            </p:cNvSpPr>
            <p:nvPr/>
          </p:nvSpPr>
          <p:spPr bwMode="auto">
            <a:xfrm>
              <a:off x="216" y="3967"/>
              <a:ext cx="68" cy="90"/>
            </a:xfrm>
            <a:custGeom>
              <a:avLst/>
              <a:gdLst>
                <a:gd name="T0" fmla="*/ 0 w 68"/>
                <a:gd name="T1" fmla="*/ 46 h 90"/>
                <a:gd name="T2" fmla="*/ 34 w 68"/>
                <a:gd name="T3" fmla="*/ 89 h 90"/>
                <a:gd name="T4" fmla="*/ 67 w 68"/>
                <a:gd name="T5" fmla="*/ 40 h 90"/>
                <a:gd name="T6" fmla="*/ 36 w 68"/>
                <a:gd name="T7" fmla="*/ 0 h 90"/>
                <a:gd name="T8" fmla="*/ 0 w 68"/>
                <a:gd name="T9" fmla="*/ 46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8" h="90">
                  <a:moveTo>
                    <a:pt x="0" y="46"/>
                  </a:moveTo>
                  <a:lnTo>
                    <a:pt x="34" y="89"/>
                  </a:lnTo>
                  <a:lnTo>
                    <a:pt x="67" y="40"/>
                  </a:lnTo>
                  <a:lnTo>
                    <a:pt x="36" y="0"/>
                  </a:lnTo>
                  <a:lnTo>
                    <a:pt x="0" y="46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23"/>
            <p:cNvSpPr>
              <a:spLocks/>
            </p:cNvSpPr>
            <p:nvPr/>
          </p:nvSpPr>
          <p:spPr bwMode="auto">
            <a:xfrm>
              <a:off x="262" y="3931"/>
              <a:ext cx="33" cy="46"/>
            </a:xfrm>
            <a:custGeom>
              <a:avLst/>
              <a:gdLst>
                <a:gd name="T0" fmla="*/ 0 w 33"/>
                <a:gd name="T1" fmla="*/ 25 h 46"/>
                <a:gd name="T2" fmla="*/ 16 w 33"/>
                <a:gd name="T3" fmla="*/ 45 h 46"/>
                <a:gd name="T4" fmla="*/ 32 w 33"/>
                <a:gd name="T5" fmla="*/ 25 h 46"/>
                <a:gd name="T6" fmla="*/ 18 w 33"/>
                <a:gd name="T7" fmla="*/ 0 h 46"/>
                <a:gd name="T8" fmla="*/ 0 w 33"/>
                <a:gd name="T9" fmla="*/ 25 h 4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" h="46">
                  <a:moveTo>
                    <a:pt x="0" y="25"/>
                  </a:moveTo>
                  <a:lnTo>
                    <a:pt x="16" y="45"/>
                  </a:lnTo>
                  <a:lnTo>
                    <a:pt x="32" y="25"/>
                  </a:lnTo>
                  <a:lnTo>
                    <a:pt x="18" y="0"/>
                  </a:lnTo>
                  <a:lnTo>
                    <a:pt x="0" y="2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Line 24"/>
            <p:cNvSpPr>
              <a:spLocks noChangeShapeType="1"/>
            </p:cNvSpPr>
            <p:nvPr/>
          </p:nvSpPr>
          <p:spPr bwMode="auto">
            <a:xfrm flipV="1">
              <a:off x="349" y="4010"/>
              <a:ext cx="11" cy="18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" name="Line 25"/>
            <p:cNvSpPr>
              <a:spLocks noChangeShapeType="1"/>
            </p:cNvSpPr>
            <p:nvPr/>
          </p:nvSpPr>
          <p:spPr bwMode="auto">
            <a:xfrm flipV="1">
              <a:off x="351" y="4032"/>
              <a:ext cx="7" cy="18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Line 26"/>
            <p:cNvSpPr>
              <a:spLocks noChangeShapeType="1"/>
            </p:cNvSpPr>
            <p:nvPr/>
          </p:nvSpPr>
          <p:spPr bwMode="auto">
            <a:xfrm flipV="1">
              <a:off x="353" y="4058"/>
              <a:ext cx="5" cy="19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Line 27"/>
            <p:cNvSpPr>
              <a:spLocks noChangeShapeType="1"/>
            </p:cNvSpPr>
            <p:nvPr/>
          </p:nvSpPr>
          <p:spPr bwMode="auto">
            <a:xfrm flipV="1">
              <a:off x="358" y="4076"/>
              <a:ext cx="4" cy="18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8" name="Group 28"/>
          <p:cNvGrpSpPr>
            <a:grpSpLocks/>
          </p:cNvGrpSpPr>
          <p:nvPr/>
        </p:nvGrpSpPr>
        <p:grpSpPr bwMode="auto">
          <a:xfrm>
            <a:off x="2756461" y="4496666"/>
            <a:ext cx="928687" cy="1331913"/>
            <a:chOff x="481" y="2924"/>
            <a:chExt cx="585" cy="839"/>
          </a:xfrm>
        </p:grpSpPr>
        <p:sp>
          <p:nvSpPr>
            <p:cNvPr id="39" name="Freeform 29"/>
            <p:cNvSpPr>
              <a:spLocks/>
            </p:cNvSpPr>
            <p:nvPr/>
          </p:nvSpPr>
          <p:spPr bwMode="auto">
            <a:xfrm>
              <a:off x="481" y="3528"/>
              <a:ext cx="168" cy="235"/>
            </a:xfrm>
            <a:custGeom>
              <a:avLst/>
              <a:gdLst>
                <a:gd name="T0" fmla="*/ 130 w 168"/>
                <a:gd name="T1" fmla="*/ 11 h 235"/>
                <a:gd name="T2" fmla="*/ 125 w 168"/>
                <a:gd name="T3" fmla="*/ 15 h 235"/>
                <a:gd name="T4" fmla="*/ 121 w 168"/>
                <a:gd name="T5" fmla="*/ 20 h 235"/>
                <a:gd name="T6" fmla="*/ 117 w 168"/>
                <a:gd name="T7" fmla="*/ 25 h 235"/>
                <a:gd name="T8" fmla="*/ 111 w 168"/>
                <a:gd name="T9" fmla="*/ 33 h 235"/>
                <a:gd name="T10" fmla="*/ 104 w 168"/>
                <a:gd name="T11" fmla="*/ 43 h 235"/>
                <a:gd name="T12" fmla="*/ 96 w 168"/>
                <a:gd name="T13" fmla="*/ 53 h 235"/>
                <a:gd name="T14" fmla="*/ 89 w 168"/>
                <a:gd name="T15" fmla="*/ 64 h 235"/>
                <a:gd name="T16" fmla="*/ 81 w 168"/>
                <a:gd name="T17" fmla="*/ 78 h 235"/>
                <a:gd name="T18" fmla="*/ 71 w 168"/>
                <a:gd name="T19" fmla="*/ 95 h 235"/>
                <a:gd name="T20" fmla="*/ 62 w 168"/>
                <a:gd name="T21" fmla="*/ 112 h 235"/>
                <a:gd name="T22" fmla="*/ 53 w 168"/>
                <a:gd name="T23" fmla="*/ 129 h 235"/>
                <a:gd name="T24" fmla="*/ 45 w 168"/>
                <a:gd name="T25" fmla="*/ 144 h 235"/>
                <a:gd name="T26" fmla="*/ 39 w 168"/>
                <a:gd name="T27" fmla="*/ 153 h 235"/>
                <a:gd name="T28" fmla="*/ 34 w 168"/>
                <a:gd name="T29" fmla="*/ 162 h 235"/>
                <a:gd name="T30" fmla="*/ 28 w 168"/>
                <a:gd name="T31" fmla="*/ 171 h 235"/>
                <a:gd name="T32" fmla="*/ 23 w 168"/>
                <a:gd name="T33" fmla="*/ 180 h 235"/>
                <a:gd name="T34" fmla="*/ 19 w 168"/>
                <a:gd name="T35" fmla="*/ 189 h 235"/>
                <a:gd name="T36" fmla="*/ 12 w 168"/>
                <a:gd name="T37" fmla="*/ 202 h 235"/>
                <a:gd name="T38" fmla="*/ 4 w 168"/>
                <a:gd name="T39" fmla="*/ 224 h 235"/>
                <a:gd name="T40" fmla="*/ 3 w 168"/>
                <a:gd name="T41" fmla="*/ 230 h 235"/>
                <a:gd name="T42" fmla="*/ 10 w 168"/>
                <a:gd name="T43" fmla="*/ 224 h 235"/>
                <a:gd name="T44" fmla="*/ 18 w 168"/>
                <a:gd name="T45" fmla="*/ 218 h 235"/>
                <a:gd name="T46" fmla="*/ 25 w 168"/>
                <a:gd name="T47" fmla="*/ 211 h 235"/>
                <a:gd name="T48" fmla="*/ 33 w 168"/>
                <a:gd name="T49" fmla="*/ 200 h 235"/>
                <a:gd name="T50" fmla="*/ 43 w 168"/>
                <a:gd name="T51" fmla="*/ 185 h 235"/>
                <a:gd name="T52" fmla="*/ 54 w 168"/>
                <a:gd name="T53" fmla="*/ 172 h 235"/>
                <a:gd name="T54" fmla="*/ 65 w 168"/>
                <a:gd name="T55" fmla="*/ 158 h 235"/>
                <a:gd name="T56" fmla="*/ 75 w 168"/>
                <a:gd name="T57" fmla="*/ 144 h 235"/>
                <a:gd name="T58" fmla="*/ 87 w 168"/>
                <a:gd name="T59" fmla="*/ 130 h 235"/>
                <a:gd name="T60" fmla="*/ 97 w 168"/>
                <a:gd name="T61" fmla="*/ 116 h 235"/>
                <a:gd name="T62" fmla="*/ 109 w 168"/>
                <a:gd name="T63" fmla="*/ 102 h 235"/>
                <a:gd name="T64" fmla="*/ 119 w 168"/>
                <a:gd name="T65" fmla="*/ 89 h 235"/>
                <a:gd name="T66" fmla="*/ 129 w 168"/>
                <a:gd name="T67" fmla="*/ 76 h 235"/>
                <a:gd name="T68" fmla="*/ 139 w 168"/>
                <a:gd name="T69" fmla="*/ 62 h 235"/>
                <a:gd name="T70" fmla="*/ 149 w 168"/>
                <a:gd name="T71" fmla="*/ 50 h 235"/>
                <a:gd name="T72" fmla="*/ 157 w 168"/>
                <a:gd name="T73" fmla="*/ 40 h 235"/>
                <a:gd name="T74" fmla="*/ 163 w 168"/>
                <a:gd name="T75" fmla="*/ 32 h 235"/>
                <a:gd name="T76" fmla="*/ 165 w 168"/>
                <a:gd name="T77" fmla="*/ 27 h 235"/>
                <a:gd name="T78" fmla="*/ 167 w 168"/>
                <a:gd name="T79" fmla="*/ 22 h 235"/>
                <a:gd name="T80" fmla="*/ 167 w 168"/>
                <a:gd name="T81" fmla="*/ 16 h 235"/>
                <a:gd name="T82" fmla="*/ 166 w 168"/>
                <a:gd name="T83" fmla="*/ 9 h 235"/>
                <a:gd name="T84" fmla="*/ 163 w 168"/>
                <a:gd name="T85" fmla="*/ 4 h 235"/>
                <a:gd name="T86" fmla="*/ 160 w 168"/>
                <a:gd name="T87" fmla="*/ 1 h 235"/>
                <a:gd name="T88" fmla="*/ 156 w 168"/>
                <a:gd name="T89" fmla="*/ 0 h 235"/>
                <a:gd name="T90" fmla="*/ 150 w 168"/>
                <a:gd name="T91" fmla="*/ 1 h 235"/>
                <a:gd name="T92" fmla="*/ 144 w 168"/>
                <a:gd name="T93" fmla="*/ 3 h 235"/>
                <a:gd name="T94" fmla="*/ 137 w 168"/>
                <a:gd name="T95" fmla="*/ 7 h 235"/>
                <a:gd name="T96" fmla="*/ 132 w 168"/>
                <a:gd name="T97" fmla="*/ 10 h 23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168" h="235">
                  <a:moveTo>
                    <a:pt x="132" y="10"/>
                  </a:moveTo>
                  <a:lnTo>
                    <a:pt x="130" y="11"/>
                  </a:lnTo>
                  <a:lnTo>
                    <a:pt x="128" y="13"/>
                  </a:lnTo>
                  <a:lnTo>
                    <a:pt x="125" y="15"/>
                  </a:lnTo>
                  <a:lnTo>
                    <a:pt x="123" y="18"/>
                  </a:lnTo>
                  <a:lnTo>
                    <a:pt x="121" y="20"/>
                  </a:lnTo>
                  <a:lnTo>
                    <a:pt x="119" y="23"/>
                  </a:lnTo>
                  <a:lnTo>
                    <a:pt x="117" y="25"/>
                  </a:lnTo>
                  <a:lnTo>
                    <a:pt x="115" y="27"/>
                  </a:lnTo>
                  <a:lnTo>
                    <a:pt x="111" y="33"/>
                  </a:lnTo>
                  <a:lnTo>
                    <a:pt x="107" y="38"/>
                  </a:lnTo>
                  <a:lnTo>
                    <a:pt x="104" y="43"/>
                  </a:lnTo>
                  <a:lnTo>
                    <a:pt x="100" y="48"/>
                  </a:lnTo>
                  <a:lnTo>
                    <a:pt x="96" y="53"/>
                  </a:lnTo>
                  <a:lnTo>
                    <a:pt x="93" y="58"/>
                  </a:lnTo>
                  <a:lnTo>
                    <a:pt x="89" y="64"/>
                  </a:lnTo>
                  <a:lnTo>
                    <a:pt x="86" y="69"/>
                  </a:lnTo>
                  <a:lnTo>
                    <a:pt x="81" y="78"/>
                  </a:lnTo>
                  <a:lnTo>
                    <a:pt x="76" y="86"/>
                  </a:lnTo>
                  <a:lnTo>
                    <a:pt x="71" y="95"/>
                  </a:lnTo>
                  <a:lnTo>
                    <a:pt x="67" y="104"/>
                  </a:lnTo>
                  <a:lnTo>
                    <a:pt x="62" y="112"/>
                  </a:lnTo>
                  <a:lnTo>
                    <a:pt x="57" y="120"/>
                  </a:lnTo>
                  <a:lnTo>
                    <a:pt x="53" y="129"/>
                  </a:lnTo>
                  <a:lnTo>
                    <a:pt x="48" y="138"/>
                  </a:lnTo>
                  <a:lnTo>
                    <a:pt x="45" y="144"/>
                  </a:lnTo>
                  <a:lnTo>
                    <a:pt x="43" y="149"/>
                  </a:lnTo>
                  <a:lnTo>
                    <a:pt x="39" y="153"/>
                  </a:lnTo>
                  <a:lnTo>
                    <a:pt x="37" y="158"/>
                  </a:lnTo>
                  <a:lnTo>
                    <a:pt x="34" y="162"/>
                  </a:lnTo>
                  <a:lnTo>
                    <a:pt x="31" y="166"/>
                  </a:lnTo>
                  <a:lnTo>
                    <a:pt x="28" y="171"/>
                  </a:lnTo>
                  <a:lnTo>
                    <a:pt x="25" y="177"/>
                  </a:lnTo>
                  <a:lnTo>
                    <a:pt x="23" y="180"/>
                  </a:lnTo>
                  <a:lnTo>
                    <a:pt x="21" y="184"/>
                  </a:lnTo>
                  <a:lnTo>
                    <a:pt x="19" y="189"/>
                  </a:lnTo>
                  <a:lnTo>
                    <a:pt x="17" y="191"/>
                  </a:lnTo>
                  <a:lnTo>
                    <a:pt x="12" y="202"/>
                  </a:lnTo>
                  <a:lnTo>
                    <a:pt x="8" y="213"/>
                  </a:lnTo>
                  <a:lnTo>
                    <a:pt x="4" y="224"/>
                  </a:lnTo>
                  <a:lnTo>
                    <a:pt x="0" y="234"/>
                  </a:lnTo>
                  <a:lnTo>
                    <a:pt x="3" y="230"/>
                  </a:lnTo>
                  <a:lnTo>
                    <a:pt x="7" y="227"/>
                  </a:lnTo>
                  <a:lnTo>
                    <a:pt x="10" y="224"/>
                  </a:lnTo>
                  <a:lnTo>
                    <a:pt x="14" y="220"/>
                  </a:lnTo>
                  <a:lnTo>
                    <a:pt x="18" y="218"/>
                  </a:lnTo>
                  <a:lnTo>
                    <a:pt x="21" y="214"/>
                  </a:lnTo>
                  <a:lnTo>
                    <a:pt x="25" y="211"/>
                  </a:lnTo>
                  <a:lnTo>
                    <a:pt x="28" y="207"/>
                  </a:lnTo>
                  <a:lnTo>
                    <a:pt x="33" y="200"/>
                  </a:lnTo>
                  <a:lnTo>
                    <a:pt x="38" y="192"/>
                  </a:lnTo>
                  <a:lnTo>
                    <a:pt x="43" y="185"/>
                  </a:lnTo>
                  <a:lnTo>
                    <a:pt x="49" y="178"/>
                  </a:lnTo>
                  <a:lnTo>
                    <a:pt x="54" y="172"/>
                  </a:lnTo>
                  <a:lnTo>
                    <a:pt x="59" y="165"/>
                  </a:lnTo>
                  <a:lnTo>
                    <a:pt x="65" y="158"/>
                  </a:lnTo>
                  <a:lnTo>
                    <a:pt x="70" y="151"/>
                  </a:lnTo>
                  <a:lnTo>
                    <a:pt x="75" y="144"/>
                  </a:lnTo>
                  <a:lnTo>
                    <a:pt x="81" y="137"/>
                  </a:lnTo>
                  <a:lnTo>
                    <a:pt x="87" y="130"/>
                  </a:lnTo>
                  <a:lnTo>
                    <a:pt x="92" y="124"/>
                  </a:lnTo>
                  <a:lnTo>
                    <a:pt x="97" y="116"/>
                  </a:lnTo>
                  <a:lnTo>
                    <a:pt x="103" y="110"/>
                  </a:lnTo>
                  <a:lnTo>
                    <a:pt x="109" y="102"/>
                  </a:lnTo>
                  <a:lnTo>
                    <a:pt x="114" y="96"/>
                  </a:lnTo>
                  <a:lnTo>
                    <a:pt x="119" y="89"/>
                  </a:lnTo>
                  <a:lnTo>
                    <a:pt x="124" y="82"/>
                  </a:lnTo>
                  <a:lnTo>
                    <a:pt x="129" y="76"/>
                  </a:lnTo>
                  <a:lnTo>
                    <a:pt x="133" y="69"/>
                  </a:lnTo>
                  <a:lnTo>
                    <a:pt x="139" y="62"/>
                  </a:lnTo>
                  <a:lnTo>
                    <a:pt x="143" y="56"/>
                  </a:lnTo>
                  <a:lnTo>
                    <a:pt x="149" y="50"/>
                  </a:lnTo>
                  <a:lnTo>
                    <a:pt x="155" y="43"/>
                  </a:lnTo>
                  <a:lnTo>
                    <a:pt x="157" y="40"/>
                  </a:lnTo>
                  <a:lnTo>
                    <a:pt x="160" y="36"/>
                  </a:lnTo>
                  <a:lnTo>
                    <a:pt x="163" y="32"/>
                  </a:lnTo>
                  <a:lnTo>
                    <a:pt x="165" y="28"/>
                  </a:lnTo>
                  <a:lnTo>
                    <a:pt x="165" y="27"/>
                  </a:lnTo>
                  <a:lnTo>
                    <a:pt x="166" y="24"/>
                  </a:lnTo>
                  <a:lnTo>
                    <a:pt x="167" y="22"/>
                  </a:lnTo>
                  <a:lnTo>
                    <a:pt x="167" y="21"/>
                  </a:lnTo>
                  <a:lnTo>
                    <a:pt x="167" y="16"/>
                  </a:lnTo>
                  <a:lnTo>
                    <a:pt x="167" y="13"/>
                  </a:lnTo>
                  <a:lnTo>
                    <a:pt x="166" y="9"/>
                  </a:lnTo>
                  <a:lnTo>
                    <a:pt x="165" y="6"/>
                  </a:lnTo>
                  <a:lnTo>
                    <a:pt x="163" y="4"/>
                  </a:lnTo>
                  <a:lnTo>
                    <a:pt x="162" y="2"/>
                  </a:lnTo>
                  <a:lnTo>
                    <a:pt x="160" y="1"/>
                  </a:lnTo>
                  <a:lnTo>
                    <a:pt x="158" y="0"/>
                  </a:lnTo>
                  <a:lnTo>
                    <a:pt x="156" y="0"/>
                  </a:lnTo>
                  <a:lnTo>
                    <a:pt x="153" y="0"/>
                  </a:lnTo>
                  <a:lnTo>
                    <a:pt x="150" y="1"/>
                  </a:lnTo>
                  <a:lnTo>
                    <a:pt x="147" y="2"/>
                  </a:lnTo>
                  <a:lnTo>
                    <a:pt x="144" y="3"/>
                  </a:lnTo>
                  <a:lnTo>
                    <a:pt x="140" y="5"/>
                  </a:lnTo>
                  <a:lnTo>
                    <a:pt x="137" y="7"/>
                  </a:lnTo>
                  <a:lnTo>
                    <a:pt x="132" y="10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Freeform 30"/>
            <p:cNvSpPr>
              <a:spLocks/>
            </p:cNvSpPr>
            <p:nvPr/>
          </p:nvSpPr>
          <p:spPr bwMode="auto">
            <a:xfrm>
              <a:off x="858" y="2924"/>
              <a:ext cx="208" cy="288"/>
            </a:xfrm>
            <a:custGeom>
              <a:avLst/>
              <a:gdLst>
                <a:gd name="T0" fmla="*/ 173 w 208"/>
                <a:gd name="T1" fmla="*/ 31 h 288"/>
                <a:gd name="T2" fmla="*/ 0 w 208"/>
                <a:gd name="T3" fmla="*/ 277 h 288"/>
                <a:gd name="T4" fmla="*/ 18 w 208"/>
                <a:gd name="T5" fmla="*/ 287 h 288"/>
                <a:gd name="T6" fmla="*/ 191 w 208"/>
                <a:gd name="T7" fmla="*/ 41 h 288"/>
                <a:gd name="T8" fmla="*/ 196 w 208"/>
                <a:gd name="T9" fmla="*/ 32 h 288"/>
                <a:gd name="T10" fmla="*/ 201 w 208"/>
                <a:gd name="T11" fmla="*/ 24 h 288"/>
                <a:gd name="T12" fmla="*/ 204 w 208"/>
                <a:gd name="T13" fmla="*/ 17 h 288"/>
                <a:gd name="T14" fmla="*/ 205 w 208"/>
                <a:gd name="T15" fmla="*/ 11 h 288"/>
                <a:gd name="T16" fmla="*/ 206 w 208"/>
                <a:gd name="T17" fmla="*/ 6 h 288"/>
                <a:gd name="T18" fmla="*/ 207 w 208"/>
                <a:gd name="T19" fmla="*/ 3 h 288"/>
                <a:gd name="T20" fmla="*/ 207 w 208"/>
                <a:gd name="T21" fmla="*/ 1 h 288"/>
                <a:gd name="T22" fmla="*/ 207 w 208"/>
                <a:gd name="T23" fmla="*/ 0 h 288"/>
                <a:gd name="T24" fmla="*/ 200 w 208"/>
                <a:gd name="T25" fmla="*/ 4 h 288"/>
                <a:gd name="T26" fmla="*/ 194 w 208"/>
                <a:gd name="T27" fmla="*/ 9 h 288"/>
                <a:gd name="T28" fmla="*/ 188 w 208"/>
                <a:gd name="T29" fmla="*/ 14 h 288"/>
                <a:gd name="T30" fmla="*/ 184 w 208"/>
                <a:gd name="T31" fmla="*/ 19 h 288"/>
                <a:gd name="T32" fmla="*/ 179 w 208"/>
                <a:gd name="T33" fmla="*/ 24 h 288"/>
                <a:gd name="T34" fmla="*/ 176 w 208"/>
                <a:gd name="T35" fmla="*/ 28 h 288"/>
                <a:gd name="T36" fmla="*/ 174 w 208"/>
                <a:gd name="T37" fmla="*/ 30 h 288"/>
                <a:gd name="T38" fmla="*/ 173 w 208"/>
                <a:gd name="T39" fmla="*/ 31 h 288"/>
                <a:gd name="T40" fmla="*/ 173 w 208"/>
                <a:gd name="T41" fmla="*/ 31 h 28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08" h="288">
                  <a:moveTo>
                    <a:pt x="173" y="31"/>
                  </a:moveTo>
                  <a:lnTo>
                    <a:pt x="0" y="277"/>
                  </a:lnTo>
                  <a:lnTo>
                    <a:pt x="18" y="287"/>
                  </a:lnTo>
                  <a:lnTo>
                    <a:pt x="191" y="41"/>
                  </a:lnTo>
                  <a:lnTo>
                    <a:pt x="196" y="32"/>
                  </a:lnTo>
                  <a:lnTo>
                    <a:pt x="201" y="24"/>
                  </a:lnTo>
                  <a:lnTo>
                    <a:pt x="204" y="17"/>
                  </a:lnTo>
                  <a:lnTo>
                    <a:pt x="205" y="11"/>
                  </a:lnTo>
                  <a:lnTo>
                    <a:pt x="206" y="6"/>
                  </a:lnTo>
                  <a:lnTo>
                    <a:pt x="207" y="3"/>
                  </a:lnTo>
                  <a:lnTo>
                    <a:pt x="207" y="1"/>
                  </a:lnTo>
                  <a:lnTo>
                    <a:pt x="207" y="0"/>
                  </a:lnTo>
                  <a:lnTo>
                    <a:pt x="200" y="4"/>
                  </a:lnTo>
                  <a:lnTo>
                    <a:pt x="194" y="9"/>
                  </a:lnTo>
                  <a:lnTo>
                    <a:pt x="188" y="14"/>
                  </a:lnTo>
                  <a:lnTo>
                    <a:pt x="184" y="19"/>
                  </a:lnTo>
                  <a:lnTo>
                    <a:pt x="179" y="24"/>
                  </a:lnTo>
                  <a:lnTo>
                    <a:pt x="176" y="28"/>
                  </a:lnTo>
                  <a:lnTo>
                    <a:pt x="174" y="30"/>
                  </a:lnTo>
                  <a:lnTo>
                    <a:pt x="173" y="3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31"/>
            <p:cNvSpPr>
              <a:spLocks/>
            </p:cNvSpPr>
            <p:nvPr/>
          </p:nvSpPr>
          <p:spPr bwMode="auto">
            <a:xfrm>
              <a:off x="844" y="2960"/>
              <a:ext cx="207" cy="287"/>
            </a:xfrm>
            <a:custGeom>
              <a:avLst/>
              <a:gdLst>
                <a:gd name="T0" fmla="*/ 200 w 207"/>
                <a:gd name="T1" fmla="*/ 0 h 287"/>
                <a:gd name="T2" fmla="*/ 0 w 207"/>
                <a:gd name="T3" fmla="*/ 283 h 287"/>
                <a:gd name="T4" fmla="*/ 6 w 207"/>
                <a:gd name="T5" fmla="*/ 286 h 287"/>
                <a:gd name="T6" fmla="*/ 206 w 207"/>
                <a:gd name="T7" fmla="*/ 4 h 287"/>
                <a:gd name="T8" fmla="*/ 200 w 207"/>
                <a:gd name="T9" fmla="*/ 0 h 287"/>
                <a:gd name="T10" fmla="*/ 200 w 207"/>
                <a:gd name="T11" fmla="*/ 0 h 2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7" h="287">
                  <a:moveTo>
                    <a:pt x="200" y="0"/>
                  </a:moveTo>
                  <a:lnTo>
                    <a:pt x="0" y="283"/>
                  </a:lnTo>
                  <a:lnTo>
                    <a:pt x="6" y="286"/>
                  </a:lnTo>
                  <a:lnTo>
                    <a:pt x="206" y="4"/>
                  </a:lnTo>
                  <a:lnTo>
                    <a:pt x="200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32"/>
            <p:cNvSpPr>
              <a:spLocks/>
            </p:cNvSpPr>
            <p:nvPr/>
          </p:nvSpPr>
          <p:spPr bwMode="auto">
            <a:xfrm>
              <a:off x="614" y="3248"/>
              <a:ext cx="232" cy="304"/>
            </a:xfrm>
            <a:custGeom>
              <a:avLst/>
              <a:gdLst>
                <a:gd name="T0" fmla="*/ 0 w 232"/>
                <a:gd name="T1" fmla="*/ 288 h 304"/>
                <a:gd name="T2" fmla="*/ 204 w 232"/>
                <a:gd name="T3" fmla="*/ 0 h 304"/>
                <a:gd name="T4" fmla="*/ 231 w 232"/>
                <a:gd name="T5" fmla="*/ 16 h 304"/>
                <a:gd name="T6" fmla="*/ 28 w 232"/>
                <a:gd name="T7" fmla="*/ 303 h 304"/>
                <a:gd name="T8" fmla="*/ 0 w 232"/>
                <a:gd name="T9" fmla="*/ 288 h 304"/>
                <a:gd name="T10" fmla="*/ 0 w 232"/>
                <a:gd name="T11" fmla="*/ 288 h 3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32" h="304">
                  <a:moveTo>
                    <a:pt x="0" y="288"/>
                  </a:moveTo>
                  <a:lnTo>
                    <a:pt x="204" y="0"/>
                  </a:lnTo>
                  <a:lnTo>
                    <a:pt x="231" y="16"/>
                  </a:lnTo>
                  <a:lnTo>
                    <a:pt x="28" y="303"/>
                  </a:lnTo>
                  <a:lnTo>
                    <a:pt x="0" y="288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3"/>
            <p:cNvSpPr>
              <a:spLocks/>
            </p:cNvSpPr>
            <p:nvPr/>
          </p:nvSpPr>
          <p:spPr bwMode="auto">
            <a:xfrm>
              <a:off x="632" y="3258"/>
              <a:ext cx="214" cy="294"/>
            </a:xfrm>
            <a:custGeom>
              <a:avLst/>
              <a:gdLst>
                <a:gd name="T0" fmla="*/ 0 w 214"/>
                <a:gd name="T1" fmla="*/ 288 h 294"/>
                <a:gd name="T2" fmla="*/ 203 w 214"/>
                <a:gd name="T3" fmla="*/ 0 h 294"/>
                <a:gd name="T4" fmla="*/ 213 w 214"/>
                <a:gd name="T5" fmla="*/ 6 h 294"/>
                <a:gd name="T6" fmla="*/ 10 w 214"/>
                <a:gd name="T7" fmla="*/ 293 h 294"/>
                <a:gd name="T8" fmla="*/ 0 w 214"/>
                <a:gd name="T9" fmla="*/ 288 h 294"/>
                <a:gd name="T10" fmla="*/ 0 w 214"/>
                <a:gd name="T11" fmla="*/ 288 h 29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4" h="294">
                  <a:moveTo>
                    <a:pt x="0" y="288"/>
                  </a:moveTo>
                  <a:lnTo>
                    <a:pt x="203" y="0"/>
                  </a:lnTo>
                  <a:lnTo>
                    <a:pt x="213" y="6"/>
                  </a:lnTo>
                  <a:lnTo>
                    <a:pt x="10" y="293"/>
                  </a:lnTo>
                  <a:lnTo>
                    <a:pt x="0" y="288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4"/>
            <p:cNvSpPr>
              <a:spLocks/>
            </p:cNvSpPr>
            <p:nvPr/>
          </p:nvSpPr>
          <p:spPr bwMode="auto">
            <a:xfrm>
              <a:off x="1023" y="2967"/>
              <a:ext cx="18" cy="11"/>
            </a:xfrm>
            <a:custGeom>
              <a:avLst/>
              <a:gdLst>
                <a:gd name="T0" fmla="*/ 17 w 18"/>
                <a:gd name="T1" fmla="*/ 10 h 11"/>
                <a:gd name="T2" fmla="*/ 0 w 18"/>
                <a:gd name="T3" fmla="*/ 0 h 11"/>
                <a:gd name="T4" fmla="*/ 17 w 18"/>
                <a:gd name="T5" fmla="*/ 10 h 11"/>
                <a:gd name="T6" fmla="*/ 17 w 18"/>
                <a:gd name="T7" fmla="*/ 10 h 1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8" h="11">
                  <a:moveTo>
                    <a:pt x="17" y="10"/>
                  </a:moveTo>
                  <a:lnTo>
                    <a:pt x="0" y="0"/>
                  </a:lnTo>
                  <a:lnTo>
                    <a:pt x="17" y="1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Line 35"/>
            <p:cNvSpPr>
              <a:spLocks noChangeShapeType="1"/>
            </p:cNvSpPr>
            <p:nvPr/>
          </p:nvSpPr>
          <p:spPr bwMode="auto">
            <a:xfrm flipH="1" flipV="1">
              <a:off x="1019" y="2963"/>
              <a:ext cx="25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Freeform 36"/>
            <p:cNvSpPr>
              <a:spLocks/>
            </p:cNvSpPr>
            <p:nvPr/>
          </p:nvSpPr>
          <p:spPr bwMode="auto">
            <a:xfrm>
              <a:off x="976" y="3033"/>
              <a:ext cx="19" cy="11"/>
            </a:xfrm>
            <a:custGeom>
              <a:avLst/>
              <a:gdLst>
                <a:gd name="T0" fmla="*/ 18 w 19"/>
                <a:gd name="T1" fmla="*/ 10 h 11"/>
                <a:gd name="T2" fmla="*/ 0 w 19"/>
                <a:gd name="T3" fmla="*/ 0 h 11"/>
                <a:gd name="T4" fmla="*/ 18 w 19"/>
                <a:gd name="T5" fmla="*/ 10 h 11"/>
                <a:gd name="T6" fmla="*/ 18 w 19"/>
                <a:gd name="T7" fmla="*/ 10 h 1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" h="11">
                  <a:moveTo>
                    <a:pt x="18" y="10"/>
                  </a:moveTo>
                  <a:lnTo>
                    <a:pt x="0" y="0"/>
                  </a:lnTo>
                  <a:lnTo>
                    <a:pt x="18" y="1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Line 37"/>
            <p:cNvSpPr>
              <a:spLocks noChangeShapeType="1"/>
            </p:cNvSpPr>
            <p:nvPr/>
          </p:nvSpPr>
          <p:spPr bwMode="auto">
            <a:xfrm flipH="1" flipV="1">
              <a:off x="972" y="3029"/>
              <a:ext cx="26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" name="Freeform 38"/>
            <p:cNvSpPr>
              <a:spLocks/>
            </p:cNvSpPr>
            <p:nvPr/>
          </p:nvSpPr>
          <p:spPr bwMode="auto">
            <a:xfrm>
              <a:off x="922" y="3110"/>
              <a:ext cx="19" cy="11"/>
            </a:xfrm>
            <a:custGeom>
              <a:avLst/>
              <a:gdLst>
                <a:gd name="T0" fmla="*/ 18 w 19"/>
                <a:gd name="T1" fmla="*/ 10 h 11"/>
                <a:gd name="T2" fmla="*/ 0 w 19"/>
                <a:gd name="T3" fmla="*/ 0 h 11"/>
                <a:gd name="T4" fmla="*/ 18 w 19"/>
                <a:gd name="T5" fmla="*/ 10 h 11"/>
                <a:gd name="T6" fmla="*/ 18 w 19"/>
                <a:gd name="T7" fmla="*/ 10 h 1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" h="11">
                  <a:moveTo>
                    <a:pt x="18" y="10"/>
                  </a:moveTo>
                  <a:lnTo>
                    <a:pt x="0" y="0"/>
                  </a:lnTo>
                  <a:lnTo>
                    <a:pt x="18" y="1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Line 39"/>
            <p:cNvSpPr>
              <a:spLocks noChangeShapeType="1"/>
            </p:cNvSpPr>
            <p:nvPr/>
          </p:nvSpPr>
          <p:spPr bwMode="auto">
            <a:xfrm flipH="1" flipV="1">
              <a:off x="918" y="3106"/>
              <a:ext cx="26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" name="Freeform 40"/>
            <p:cNvSpPr>
              <a:spLocks/>
            </p:cNvSpPr>
            <p:nvPr/>
          </p:nvSpPr>
          <p:spPr bwMode="auto">
            <a:xfrm>
              <a:off x="928" y="3037"/>
              <a:ext cx="55" cy="77"/>
            </a:xfrm>
            <a:custGeom>
              <a:avLst/>
              <a:gdLst>
                <a:gd name="T0" fmla="*/ 54 w 55"/>
                <a:gd name="T1" fmla="*/ 0 h 77"/>
                <a:gd name="T2" fmla="*/ 0 w 55"/>
                <a:gd name="T3" fmla="*/ 76 h 77"/>
                <a:gd name="T4" fmla="*/ 54 w 55"/>
                <a:gd name="T5" fmla="*/ 0 h 77"/>
                <a:gd name="T6" fmla="*/ 54 w 55"/>
                <a:gd name="T7" fmla="*/ 0 h 7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5" h="77">
                  <a:moveTo>
                    <a:pt x="54" y="0"/>
                  </a:moveTo>
                  <a:lnTo>
                    <a:pt x="0" y="76"/>
                  </a:lnTo>
                  <a:lnTo>
                    <a:pt x="54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Line 41"/>
            <p:cNvSpPr>
              <a:spLocks noChangeShapeType="1"/>
            </p:cNvSpPr>
            <p:nvPr/>
          </p:nvSpPr>
          <p:spPr bwMode="auto">
            <a:xfrm flipH="1">
              <a:off x="924" y="3041"/>
              <a:ext cx="62" cy="6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" name="Freeform 42"/>
            <p:cNvSpPr>
              <a:spLocks/>
            </p:cNvSpPr>
            <p:nvPr/>
          </p:nvSpPr>
          <p:spPr bwMode="auto">
            <a:xfrm>
              <a:off x="951" y="3064"/>
              <a:ext cx="34" cy="29"/>
            </a:xfrm>
            <a:custGeom>
              <a:avLst/>
              <a:gdLst>
                <a:gd name="T0" fmla="*/ 14 w 34"/>
                <a:gd name="T1" fmla="*/ 28 h 29"/>
                <a:gd name="T2" fmla="*/ 0 w 34"/>
                <a:gd name="T3" fmla="*/ 26 h 29"/>
                <a:gd name="T4" fmla="*/ 18 w 34"/>
                <a:gd name="T5" fmla="*/ 0 h 29"/>
                <a:gd name="T6" fmla="*/ 33 w 34"/>
                <a:gd name="T7" fmla="*/ 1 h 29"/>
                <a:gd name="T8" fmla="*/ 14 w 34"/>
                <a:gd name="T9" fmla="*/ 28 h 29"/>
                <a:gd name="T10" fmla="*/ 14 w 34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4" h="29">
                  <a:moveTo>
                    <a:pt x="14" y="28"/>
                  </a:moveTo>
                  <a:lnTo>
                    <a:pt x="0" y="26"/>
                  </a:lnTo>
                  <a:lnTo>
                    <a:pt x="18" y="0"/>
                  </a:lnTo>
                  <a:lnTo>
                    <a:pt x="33" y="1"/>
                  </a:lnTo>
                  <a:lnTo>
                    <a:pt x="14" y="28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43"/>
            <p:cNvSpPr>
              <a:spLocks/>
            </p:cNvSpPr>
            <p:nvPr/>
          </p:nvSpPr>
          <p:spPr bwMode="auto">
            <a:xfrm>
              <a:off x="958" y="3064"/>
              <a:ext cx="16" cy="25"/>
            </a:xfrm>
            <a:custGeom>
              <a:avLst/>
              <a:gdLst>
                <a:gd name="T0" fmla="*/ 10 w 16"/>
                <a:gd name="T1" fmla="*/ 24 h 25"/>
                <a:gd name="T2" fmla="*/ 0 w 16"/>
                <a:gd name="T3" fmla="*/ 22 h 25"/>
                <a:gd name="T4" fmla="*/ 15 w 16"/>
                <a:gd name="T5" fmla="*/ 0 h 2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6" h="25">
                  <a:moveTo>
                    <a:pt x="10" y="24"/>
                  </a:moveTo>
                  <a:lnTo>
                    <a:pt x="0" y="22"/>
                  </a:lnTo>
                  <a:lnTo>
                    <a:pt x="1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Line 44"/>
            <p:cNvSpPr>
              <a:spLocks noChangeShapeType="1"/>
            </p:cNvSpPr>
            <p:nvPr/>
          </p:nvSpPr>
          <p:spPr bwMode="auto">
            <a:xfrm flipH="1">
              <a:off x="960" y="3078"/>
              <a:ext cx="19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" name="Freeform 45"/>
            <p:cNvSpPr>
              <a:spLocks/>
            </p:cNvSpPr>
            <p:nvPr/>
          </p:nvSpPr>
          <p:spPr bwMode="auto">
            <a:xfrm>
              <a:off x="919" y="3064"/>
              <a:ext cx="44" cy="55"/>
            </a:xfrm>
            <a:custGeom>
              <a:avLst/>
              <a:gdLst>
                <a:gd name="T0" fmla="*/ 0 w 44"/>
                <a:gd name="T1" fmla="*/ 50 h 55"/>
                <a:gd name="T2" fmla="*/ 35 w 44"/>
                <a:gd name="T3" fmla="*/ 0 h 55"/>
                <a:gd name="T4" fmla="*/ 43 w 44"/>
                <a:gd name="T5" fmla="*/ 4 h 55"/>
                <a:gd name="T6" fmla="*/ 8 w 44"/>
                <a:gd name="T7" fmla="*/ 54 h 55"/>
                <a:gd name="T8" fmla="*/ 0 w 44"/>
                <a:gd name="T9" fmla="*/ 50 h 55"/>
                <a:gd name="T10" fmla="*/ 0 w 44"/>
                <a:gd name="T11" fmla="*/ 50 h 5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4" h="55">
                  <a:moveTo>
                    <a:pt x="0" y="50"/>
                  </a:moveTo>
                  <a:lnTo>
                    <a:pt x="35" y="0"/>
                  </a:lnTo>
                  <a:lnTo>
                    <a:pt x="43" y="4"/>
                  </a:lnTo>
                  <a:lnTo>
                    <a:pt x="8" y="54"/>
                  </a:lnTo>
                  <a:lnTo>
                    <a:pt x="0" y="50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46"/>
            <p:cNvSpPr>
              <a:spLocks/>
            </p:cNvSpPr>
            <p:nvPr/>
          </p:nvSpPr>
          <p:spPr bwMode="auto">
            <a:xfrm>
              <a:off x="878" y="3114"/>
              <a:ext cx="50" cy="64"/>
            </a:xfrm>
            <a:custGeom>
              <a:avLst/>
              <a:gdLst>
                <a:gd name="T0" fmla="*/ 0 w 50"/>
                <a:gd name="T1" fmla="*/ 59 h 64"/>
                <a:gd name="T2" fmla="*/ 41 w 50"/>
                <a:gd name="T3" fmla="*/ 0 h 64"/>
                <a:gd name="T4" fmla="*/ 49 w 50"/>
                <a:gd name="T5" fmla="*/ 4 h 64"/>
                <a:gd name="T6" fmla="*/ 7 w 50"/>
                <a:gd name="T7" fmla="*/ 63 h 64"/>
                <a:gd name="T8" fmla="*/ 0 w 50"/>
                <a:gd name="T9" fmla="*/ 59 h 64"/>
                <a:gd name="T10" fmla="*/ 0 w 50"/>
                <a:gd name="T11" fmla="*/ 59 h 6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0" h="64">
                  <a:moveTo>
                    <a:pt x="0" y="59"/>
                  </a:moveTo>
                  <a:lnTo>
                    <a:pt x="41" y="0"/>
                  </a:lnTo>
                  <a:lnTo>
                    <a:pt x="49" y="4"/>
                  </a:lnTo>
                  <a:lnTo>
                    <a:pt x="7" y="63"/>
                  </a:lnTo>
                  <a:lnTo>
                    <a:pt x="0" y="5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47"/>
            <p:cNvSpPr>
              <a:spLocks/>
            </p:cNvSpPr>
            <p:nvPr/>
          </p:nvSpPr>
          <p:spPr bwMode="auto">
            <a:xfrm>
              <a:off x="896" y="3154"/>
              <a:ext cx="17" cy="13"/>
            </a:xfrm>
            <a:custGeom>
              <a:avLst/>
              <a:gdLst>
                <a:gd name="T0" fmla="*/ 11 w 17"/>
                <a:gd name="T1" fmla="*/ 12 h 13"/>
                <a:gd name="T2" fmla="*/ 16 w 17"/>
                <a:gd name="T3" fmla="*/ 6 h 13"/>
                <a:gd name="T4" fmla="*/ 5 w 17"/>
                <a:gd name="T5" fmla="*/ 0 h 13"/>
                <a:gd name="T6" fmla="*/ 0 w 17"/>
                <a:gd name="T7" fmla="*/ 7 h 13"/>
                <a:gd name="T8" fmla="*/ 11 w 17"/>
                <a:gd name="T9" fmla="*/ 12 h 13"/>
                <a:gd name="T10" fmla="*/ 11 w 17"/>
                <a:gd name="T11" fmla="*/ 12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" h="13">
                  <a:moveTo>
                    <a:pt x="11" y="12"/>
                  </a:moveTo>
                  <a:lnTo>
                    <a:pt x="16" y="6"/>
                  </a:lnTo>
                  <a:lnTo>
                    <a:pt x="5" y="0"/>
                  </a:lnTo>
                  <a:lnTo>
                    <a:pt x="0" y="7"/>
                  </a:lnTo>
                  <a:lnTo>
                    <a:pt x="11" y="1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Freeform 48"/>
            <p:cNvSpPr>
              <a:spLocks/>
            </p:cNvSpPr>
            <p:nvPr/>
          </p:nvSpPr>
          <p:spPr bwMode="auto">
            <a:xfrm>
              <a:off x="881" y="3172"/>
              <a:ext cx="28" cy="35"/>
            </a:xfrm>
            <a:custGeom>
              <a:avLst/>
              <a:gdLst>
                <a:gd name="T0" fmla="*/ 0 w 28"/>
                <a:gd name="T1" fmla="*/ 31 h 35"/>
                <a:gd name="T2" fmla="*/ 22 w 28"/>
                <a:gd name="T3" fmla="*/ 0 h 35"/>
                <a:gd name="T4" fmla="*/ 27 w 28"/>
                <a:gd name="T5" fmla="*/ 2 h 35"/>
                <a:gd name="T6" fmla="*/ 5 w 28"/>
                <a:gd name="T7" fmla="*/ 34 h 35"/>
                <a:gd name="T8" fmla="*/ 0 w 28"/>
                <a:gd name="T9" fmla="*/ 31 h 35"/>
                <a:gd name="T10" fmla="*/ 0 w 28"/>
                <a:gd name="T11" fmla="*/ 31 h 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8" h="35">
                  <a:moveTo>
                    <a:pt x="0" y="31"/>
                  </a:moveTo>
                  <a:lnTo>
                    <a:pt x="22" y="0"/>
                  </a:lnTo>
                  <a:lnTo>
                    <a:pt x="27" y="2"/>
                  </a:lnTo>
                  <a:lnTo>
                    <a:pt x="5" y="34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49"/>
            <p:cNvSpPr>
              <a:spLocks/>
            </p:cNvSpPr>
            <p:nvPr/>
          </p:nvSpPr>
          <p:spPr bwMode="auto">
            <a:xfrm>
              <a:off x="833" y="3201"/>
              <a:ext cx="44" cy="46"/>
            </a:xfrm>
            <a:custGeom>
              <a:avLst/>
              <a:gdLst>
                <a:gd name="T0" fmla="*/ 0 w 44"/>
                <a:gd name="T1" fmla="*/ 35 h 46"/>
                <a:gd name="T2" fmla="*/ 25 w 44"/>
                <a:gd name="T3" fmla="*/ 0 h 46"/>
                <a:gd name="T4" fmla="*/ 43 w 44"/>
                <a:gd name="T5" fmla="*/ 10 h 46"/>
                <a:gd name="T6" fmla="*/ 17 w 44"/>
                <a:gd name="T7" fmla="*/ 45 h 46"/>
                <a:gd name="T8" fmla="*/ 0 w 44"/>
                <a:gd name="T9" fmla="*/ 35 h 46"/>
                <a:gd name="T10" fmla="*/ 0 w 44"/>
                <a:gd name="T11" fmla="*/ 35 h 4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4" h="46">
                  <a:moveTo>
                    <a:pt x="0" y="35"/>
                  </a:moveTo>
                  <a:lnTo>
                    <a:pt x="25" y="0"/>
                  </a:lnTo>
                  <a:lnTo>
                    <a:pt x="43" y="10"/>
                  </a:lnTo>
                  <a:lnTo>
                    <a:pt x="17" y="45"/>
                  </a:lnTo>
                  <a:lnTo>
                    <a:pt x="0" y="35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Freeform 50"/>
            <p:cNvSpPr>
              <a:spLocks/>
            </p:cNvSpPr>
            <p:nvPr/>
          </p:nvSpPr>
          <p:spPr bwMode="auto">
            <a:xfrm>
              <a:off x="850" y="3211"/>
              <a:ext cx="32" cy="36"/>
            </a:xfrm>
            <a:custGeom>
              <a:avLst/>
              <a:gdLst>
                <a:gd name="T0" fmla="*/ 26 w 32"/>
                <a:gd name="T1" fmla="*/ 0 h 36"/>
                <a:gd name="T2" fmla="*/ 31 w 32"/>
                <a:gd name="T3" fmla="*/ 27 h 36"/>
                <a:gd name="T4" fmla="*/ 0 w 32"/>
                <a:gd name="T5" fmla="*/ 35 h 36"/>
                <a:gd name="T6" fmla="*/ 26 w 32"/>
                <a:gd name="T7" fmla="*/ 0 h 36"/>
                <a:gd name="T8" fmla="*/ 26 w 32"/>
                <a:gd name="T9" fmla="*/ 0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36">
                  <a:moveTo>
                    <a:pt x="26" y="0"/>
                  </a:moveTo>
                  <a:lnTo>
                    <a:pt x="31" y="27"/>
                  </a:lnTo>
                  <a:lnTo>
                    <a:pt x="0" y="35"/>
                  </a:lnTo>
                  <a:lnTo>
                    <a:pt x="26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51"/>
            <p:cNvSpPr>
              <a:spLocks/>
            </p:cNvSpPr>
            <p:nvPr/>
          </p:nvSpPr>
          <p:spPr bwMode="auto">
            <a:xfrm>
              <a:off x="828" y="3200"/>
              <a:ext cx="31" cy="37"/>
            </a:xfrm>
            <a:custGeom>
              <a:avLst/>
              <a:gdLst>
                <a:gd name="T0" fmla="*/ 30 w 31"/>
                <a:gd name="T1" fmla="*/ 0 h 37"/>
                <a:gd name="T2" fmla="*/ 0 w 31"/>
                <a:gd name="T3" fmla="*/ 8 h 37"/>
                <a:gd name="T4" fmla="*/ 6 w 31"/>
                <a:gd name="T5" fmla="*/ 36 h 37"/>
                <a:gd name="T6" fmla="*/ 30 w 31"/>
                <a:gd name="T7" fmla="*/ 0 h 37"/>
                <a:gd name="T8" fmla="*/ 30 w 31"/>
                <a:gd name="T9" fmla="*/ 0 h 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" h="37">
                  <a:moveTo>
                    <a:pt x="30" y="0"/>
                  </a:moveTo>
                  <a:lnTo>
                    <a:pt x="0" y="8"/>
                  </a:lnTo>
                  <a:lnTo>
                    <a:pt x="6" y="36"/>
                  </a:lnTo>
                  <a:lnTo>
                    <a:pt x="30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Freeform 52"/>
            <p:cNvSpPr>
              <a:spLocks/>
            </p:cNvSpPr>
            <p:nvPr/>
          </p:nvSpPr>
          <p:spPr bwMode="auto">
            <a:xfrm>
              <a:off x="855" y="3217"/>
              <a:ext cx="20" cy="26"/>
            </a:xfrm>
            <a:custGeom>
              <a:avLst/>
              <a:gdLst>
                <a:gd name="T0" fmla="*/ 0 w 20"/>
                <a:gd name="T1" fmla="*/ 23 h 26"/>
                <a:gd name="T2" fmla="*/ 16 w 20"/>
                <a:gd name="T3" fmla="*/ 0 h 26"/>
                <a:gd name="T4" fmla="*/ 19 w 20"/>
                <a:gd name="T5" fmla="*/ 2 h 26"/>
                <a:gd name="T6" fmla="*/ 3 w 20"/>
                <a:gd name="T7" fmla="*/ 25 h 26"/>
                <a:gd name="T8" fmla="*/ 0 w 20"/>
                <a:gd name="T9" fmla="*/ 23 h 26"/>
                <a:gd name="T10" fmla="*/ 0 w 20"/>
                <a:gd name="T11" fmla="*/ 23 h 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" h="26">
                  <a:moveTo>
                    <a:pt x="0" y="23"/>
                  </a:moveTo>
                  <a:lnTo>
                    <a:pt x="16" y="0"/>
                  </a:lnTo>
                  <a:lnTo>
                    <a:pt x="19" y="2"/>
                  </a:lnTo>
                  <a:lnTo>
                    <a:pt x="3" y="25"/>
                  </a:lnTo>
                  <a:lnTo>
                    <a:pt x="0" y="23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" name="Freeform 53"/>
            <p:cNvSpPr>
              <a:spLocks/>
            </p:cNvSpPr>
            <p:nvPr/>
          </p:nvSpPr>
          <p:spPr bwMode="auto">
            <a:xfrm>
              <a:off x="834" y="3206"/>
              <a:ext cx="20" cy="25"/>
            </a:xfrm>
            <a:custGeom>
              <a:avLst/>
              <a:gdLst>
                <a:gd name="T0" fmla="*/ 0 w 20"/>
                <a:gd name="T1" fmla="*/ 22 h 25"/>
                <a:gd name="T2" fmla="*/ 16 w 20"/>
                <a:gd name="T3" fmla="*/ 0 h 25"/>
                <a:gd name="T4" fmla="*/ 19 w 20"/>
                <a:gd name="T5" fmla="*/ 1 h 25"/>
                <a:gd name="T6" fmla="*/ 4 w 20"/>
                <a:gd name="T7" fmla="*/ 24 h 25"/>
                <a:gd name="T8" fmla="*/ 0 w 20"/>
                <a:gd name="T9" fmla="*/ 22 h 25"/>
                <a:gd name="T10" fmla="*/ 0 w 20"/>
                <a:gd name="T11" fmla="*/ 22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" h="25">
                  <a:moveTo>
                    <a:pt x="0" y="22"/>
                  </a:moveTo>
                  <a:lnTo>
                    <a:pt x="16" y="0"/>
                  </a:lnTo>
                  <a:lnTo>
                    <a:pt x="19" y="1"/>
                  </a:lnTo>
                  <a:lnTo>
                    <a:pt x="4" y="24"/>
                  </a:lnTo>
                  <a:lnTo>
                    <a:pt x="0" y="2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4" name="Freeform 54"/>
            <p:cNvSpPr>
              <a:spLocks/>
            </p:cNvSpPr>
            <p:nvPr/>
          </p:nvSpPr>
          <p:spPr bwMode="auto">
            <a:xfrm>
              <a:off x="818" y="3236"/>
              <a:ext cx="33" cy="29"/>
            </a:xfrm>
            <a:custGeom>
              <a:avLst/>
              <a:gdLst>
                <a:gd name="T0" fmla="*/ 32 w 33"/>
                <a:gd name="T1" fmla="*/ 10 h 29"/>
                <a:gd name="T2" fmla="*/ 27 w 33"/>
                <a:gd name="T3" fmla="*/ 28 h 29"/>
                <a:gd name="T4" fmla="*/ 0 w 33"/>
                <a:gd name="T5" fmla="*/ 12 h 29"/>
                <a:gd name="T6" fmla="*/ 15 w 33"/>
                <a:gd name="T7" fmla="*/ 0 h 29"/>
                <a:gd name="T8" fmla="*/ 32 w 33"/>
                <a:gd name="T9" fmla="*/ 10 h 29"/>
                <a:gd name="T10" fmla="*/ 32 w 33"/>
                <a:gd name="T11" fmla="*/ 1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29">
                  <a:moveTo>
                    <a:pt x="32" y="10"/>
                  </a:moveTo>
                  <a:lnTo>
                    <a:pt x="27" y="28"/>
                  </a:lnTo>
                  <a:lnTo>
                    <a:pt x="0" y="12"/>
                  </a:lnTo>
                  <a:lnTo>
                    <a:pt x="15" y="0"/>
                  </a:lnTo>
                  <a:lnTo>
                    <a:pt x="32" y="1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Freeform 55"/>
            <p:cNvSpPr>
              <a:spLocks/>
            </p:cNvSpPr>
            <p:nvPr/>
          </p:nvSpPr>
          <p:spPr bwMode="auto">
            <a:xfrm>
              <a:off x="671" y="3447"/>
              <a:ext cx="34" cy="24"/>
            </a:xfrm>
            <a:custGeom>
              <a:avLst/>
              <a:gdLst>
                <a:gd name="T0" fmla="*/ 0 w 34"/>
                <a:gd name="T1" fmla="*/ 8 h 24"/>
                <a:gd name="T2" fmla="*/ 6 w 34"/>
                <a:gd name="T3" fmla="*/ 0 h 24"/>
                <a:gd name="T4" fmla="*/ 33 w 34"/>
                <a:gd name="T5" fmla="*/ 15 h 24"/>
                <a:gd name="T6" fmla="*/ 27 w 34"/>
                <a:gd name="T7" fmla="*/ 23 h 24"/>
                <a:gd name="T8" fmla="*/ 0 w 34"/>
                <a:gd name="T9" fmla="*/ 8 h 24"/>
                <a:gd name="T10" fmla="*/ 0 w 34"/>
                <a:gd name="T11" fmla="*/ 8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4" h="24">
                  <a:moveTo>
                    <a:pt x="0" y="8"/>
                  </a:moveTo>
                  <a:lnTo>
                    <a:pt x="6" y="0"/>
                  </a:lnTo>
                  <a:lnTo>
                    <a:pt x="33" y="15"/>
                  </a:lnTo>
                  <a:lnTo>
                    <a:pt x="27" y="2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6" name="Freeform 56"/>
            <p:cNvSpPr>
              <a:spLocks/>
            </p:cNvSpPr>
            <p:nvPr/>
          </p:nvSpPr>
          <p:spPr bwMode="auto">
            <a:xfrm>
              <a:off x="1044" y="2924"/>
              <a:ext cx="22" cy="41"/>
            </a:xfrm>
            <a:custGeom>
              <a:avLst/>
              <a:gdLst>
                <a:gd name="T0" fmla="*/ 0 w 22"/>
                <a:gd name="T1" fmla="*/ 36 h 41"/>
                <a:gd name="T2" fmla="*/ 4 w 22"/>
                <a:gd name="T3" fmla="*/ 30 h 41"/>
                <a:gd name="T4" fmla="*/ 8 w 22"/>
                <a:gd name="T5" fmla="*/ 24 h 41"/>
                <a:gd name="T6" fmla="*/ 11 w 22"/>
                <a:gd name="T7" fmla="*/ 18 h 41"/>
                <a:gd name="T8" fmla="*/ 14 w 22"/>
                <a:gd name="T9" fmla="*/ 12 h 41"/>
                <a:gd name="T10" fmla="*/ 17 w 22"/>
                <a:gd name="T11" fmla="*/ 8 h 41"/>
                <a:gd name="T12" fmla="*/ 19 w 22"/>
                <a:gd name="T13" fmla="*/ 4 h 41"/>
                <a:gd name="T14" fmla="*/ 20 w 22"/>
                <a:gd name="T15" fmla="*/ 1 h 41"/>
                <a:gd name="T16" fmla="*/ 21 w 22"/>
                <a:gd name="T17" fmla="*/ 0 h 41"/>
                <a:gd name="T18" fmla="*/ 19 w 22"/>
                <a:gd name="T19" fmla="*/ 8 h 41"/>
                <a:gd name="T20" fmla="*/ 17 w 22"/>
                <a:gd name="T21" fmla="*/ 16 h 41"/>
                <a:gd name="T22" fmla="*/ 15 w 22"/>
                <a:gd name="T23" fmla="*/ 23 h 41"/>
                <a:gd name="T24" fmla="*/ 12 w 22"/>
                <a:gd name="T25" fmla="*/ 28 h 41"/>
                <a:gd name="T26" fmla="*/ 10 w 22"/>
                <a:gd name="T27" fmla="*/ 34 h 41"/>
                <a:gd name="T28" fmla="*/ 8 w 22"/>
                <a:gd name="T29" fmla="*/ 37 h 41"/>
                <a:gd name="T30" fmla="*/ 6 w 22"/>
                <a:gd name="T31" fmla="*/ 39 h 41"/>
                <a:gd name="T32" fmla="*/ 6 w 22"/>
                <a:gd name="T33" fmla="*/ 40 h 41"/>
                <a:gd name="T34" fmla="*/ 0 w 22"/>
                <a:gd name="T35" fmla="*/ 36 h 41"/>
                <a:gd name="T36" fmla="*/ 0 w 22"/>
                <a:gd name="T37" fmla="*/ 36 h 4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2" h="41">
                  <a:moveTo>
                    <a:pt x="0" y="36"/>
                  </a:moveTo>
                  <a:lnTo>
                    <a:pt x="4" y="30"/>
                  </a:lnTo>
                  <a:lnTo>
                    <a:pt x="8" y="24"/>
                  </a:lnTo>
                  <a:lnTo>
                    <a:pt x="11" y="18"/>
                  </a:lnTo>
                  <a:lnTo>
                    <a:pt x="14" y="12"/>
                  </a:lnTo>
                  <a:lnTo>
                    <a:pt x="17" y="8"/>
                  </a:lnTo>
                  <a:lnTo>
                    <a:pt x="19" y="4"/>
                  </a:lnTo>
                  <a:lnTo>
                    <a:pt x="20" y="1"/>
                  </a:lnTo>
                  <a:lnTo>
                    <a:pt x="21" y="0"/>
                  </a:lnTo>
                  <a:lnTo>
                    <a:pt x="19" y="8"/>
                  </a:lnTo>
                  <a:lnTo>
                    <a:pt x="17" y="16"/>
                  </a:lnTo>
                  <a:lnTo>
                    <a:pt x="15" y="23"/>
                  </a:lnTo>
                  <a:lnTo>
                    <a:pt x="12" y="28"/>
                  </a:lnTo>
                  <a:lnTo>
                    <a:pt x="10" y="34"/>
                  </a:lnTo>
                  <a:lnTo>
                    <a:pt x="8" y="37"/>
                  </a:lnTo>
                  <a:lnTo>
                    <a:pt x="6" y="39"/>
                  </a:lnTo>
                  <a:lnTo>
                    <a:pt x="6" y="40"/>
                  </a:lnTo>
                  <a:lnTo>
                    <a:pt x="0" y="3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" name="Freeform 57"/>
            <p:cNvSpPr>
              <a:spLocks/>
            </p:cNvSpPr>
            <p:nvPr/>
          </p:nvSpPr>
          <p:spPr bwMode="auto">
            <a:xfrm>
              <a:off x="606" y="3466"/>
              <a:ext cx="59" cy="65"/>
            </a:xfrm>
            <a:custGeom>
              <a:avLst/>
              <a:gdLst>
                <a:gd name="T0" fmla="*/ 58 w 59"/>
                <a:gd name="T1" fmla="*/ 0 h 65"/>
                <a:gd name="T2" fmla="*/ 17 w 59"/>
                <a:gd name="T3" fmla="*/ 2 h 65"/>
                <a:gd name="T4" fmla="*/ 0 w 59"/>
                <a:gd name="T5" fmla="*/ 26 h 65"/>
                <a:gd name="T6" fmla="*/ 12 w 59"/>
                <a:gd name="T7" fmla="*/ 64 h 65"/>
                <a:gd name="T8" fmla="*/ 58 w 59"/>
                <a:gd name="T9" fmla="*/ 0 h 65"/>
                <a:gd name="T10" fmla="*/ 58 w 59"/>
                <a:gd name="T11" fmla="*/ 0 h 6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9" h="65">
                  <a:moveTo>
                    <a:pt x="58" y="0"/>
                  </a:moveTo>
                  <a:lnTo>
                    <a:pt x="17" y="2"/>
                  </a:lnTo>
                  <a:lnTo>
                    <a:pt x="0" y="26"/>
                  </a:lnTo>
                  <a:lnTo>
                    <a:pt x="12" y="64"/>
                  </a:lnTo>
                  <a:lnTo>
                    <a:pt x="58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Freeform 58"/>
            <p:cNvSpPr>
              <a:spLocks/>
            </p:cNvSpPr>
            <p:nvPr/>
          </p:nvSpPr>
          <p:spPr bwMode="auto">
            <a:xfrm>
              <a:off x="645" y="3483"/>
              <a:ext cx="62" cy="65"/>
            </a:xfrm>
            <a:custGeom>
              <a:avLst/>
              <a:gdLst>
                <a:gd name="T0" fmla="*/ 46 w 62"/>
                <a:gd name="T1" fmla="*/ 0 h 65"/>
                <a:gd name="T2" fmla="*/ 61 w 62"/>
                <a:gd name="T3" fmla="*/ 33 h 65"/>
                <a:gd name="T4" fmla="*/ 45 w 62"/>
                <a:gd name="T5" fmla="*/ 57 h 65"/>
                <a:gd name="T6" fmla="*/ 0 w 62"/>
                <a:gd name="T7" fmla="*/ 64 h 65"/>
                <a:gd name="T8" fmla="*/ 46 w 62"/>
                <a:gd name="T9" fmla="*/ 0 h 65"/>
                <a:gd name="T10" fmla="*/ 46 w 62"/>
                <a:gd name="T11" fmla="*/ 0 h 6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2" h="65">
                  <a:moveTo>
                    <a:pt x="46" y="0"/>
                  </a:moveTo>
                  <a:lnTo>
                    <a:pt x="61" y="33"/>
                  </a:lnTo>
                  <a:lnTo>
                    <a:pt x="45" y="57"/>
                  </a:lnTo>
                  <a:lnTo>
                    <a:pt x="0" y="64"/>
                  </a:lnTo>
                  <a:lnTo>
                    <a:pt x="46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9" name="Freeform 59"/>
          <p:cNvSpPr>
            <a:spLocks/>
          </p:cNvSpPr>
          <p:nvPr/>
        </p:nvSpPr>
        <p:spPr bwMode="auto">
          <a:xfrm>
            <a:off x="3669273" y="1455016"/>
            <a:ext cx="6677025" cy="3079750"/>
          </a:xfrm>
          <a:custGeom>
            <a:avLst/>
            <a:gdLst>
              <a:gd name="T0" fmla="*/ 2147483647 w 4206"/>
              <a:gd name="T1" fmla="*/ 2147483647 h 1940"/>
              <a:gd name="T2" fmla="*/ 2147483647 w 4206"/>
              <a:gd name="T3" fmla="*/ 2147483647 h 1940"/>
              <a:gd name="T4" fmla="*/ 2147483647 w 4206"/>
              <a:gd name="T5" fmla="*/ 2147483647 h 1940"/>
              <a:gd name="T6" fmla="*/ 2147483647 w 4206"/>
              <a:gd name="T7" fmla="*/ 2147483647 h 1940"/>
              <a:gd name="T8" fmla="*/ 2147483647 w 4206"/>
              <a:gd name="T9" fmla="*/ 2147483647 h 1940"/>
              <a:gd name="T10" fmla="*/ 2147483647 w 4206"/>
              <a:gd name="T11" fmla="*/ 2147483647 h 1940"/>
              <a:gd name="T12" fmla="*/ 2147483647 w 4206"/>
              <a:gd name="T13" fmla="*/ 2147483647 h 1940"/>
              <a:gd name="T14" fmla="*/ 2147483647 w 4206"/>
              <a:gd name="T15" fmla="*/ 2147483647 h 1940"/>
              <a:gd name="T16" fmla="*/ 2147483647 w 4206"/>
              <a:gd name="T17" fmla="*/ 2147483647 h 1940"/>
              <a:gd name="T18" fmla="*/ 2147483647 w 4206"/>
              <a:gd name="T19" fmla="*/ 2147483647 h 1940"/>
              <a:gd name="T20" fmla="*/ 2147483647 w 4206"/>
              <a:gd name="T21" fmla="*/ 2147483647 h 1940"/>
              <a:gd name="T22" fmla="*/ 2147483647 w 4206"/>
              <a:gd name="T23" fmla="*/ 2147483647 h 1940"/>
              <a:gd name="T24" fmla="*/ 2147483647 w 4206"/>
              <a:gd name="T25" fmla="*/ 2147483647 h 1940"/>
              <a:gd name="T26" fmla="*/ 2147483647 w 4206"/>
              <a:gd name="T27" fmla="*/ 2147483647 h 1940"/>
              <a:gd name="T28" fmla="*/ 2147483647 w 4206"/>
              <a:gd name="T29" fmla="*/ 2147483647 h 1940"/>
              <a:gd name="T30" fmla="*/ 2147483647 w 4206"/>
              <a:gd name="T31" fmla="*/ 2147483647 h 1940"/>
              <a:gd name="T32" fmla="*/ 2147483647 w 4206"/>
              <a:gd name="T33" fmla="*/ 2147483647 h 1940"/>
              <a:gd name="T34" fmla="*/ 2147483647 w 4206"/>
              <a:gd name="T35" fmla="*/ 2147483647 h 1940"/>
              <a:gd name="T36" fmla="*/ 2147483647 w 4206"/>
              <a:gd name="T37" fmla="*/ 2147483647 h 1940"/>
              <a:gd name="T38" fmla="*/ 2147483647 w 4206"/>
              <a:gd name="T39" fmla="*/ 2147483647 h 1940"/>
              <a:gd name="T40" fmla="*/ 2147483647 w 4206"/>
              <a:gd name="T41" fmla="*/ 2147483647 h 1940"/>
              <a:gd name="T42" fmla="*/ 2147483647 w 4206"/>
              <a:gd name="T43" fmla="*/ 2147483647 h 1940"/>
              <a:gd name="T44" fmla="*/ 2147483647 w 4206"/>
              <a:gd name="T45" fmla="*/ 2147483647 h 1940"/>
              <a:gd name="T46" fmla="*/ 2147483647 w 4206"/>
              <a:gd name="T47" fmla="*/ 2147483647 h 1940"/>
              <a:gd name="T48" fmla="*/ 2147483647 w 4206"/>
              <a:gd name="T49" fmla="*/ 2147483647 h 1940"/>
              <a:gd name="T50" fmla="*/ 2147483647 w 4206"/>
              <a:gd name="T51" fmla="*/ 2147483647 h 1940"/>
              <a:gd name="T52" fmla="*/ 2147483647 w 4206"/>
              <a:gd name="T53" fmla="*/ 2147483647 h 1940"/>
              <a:gd name="T54" fmla="*/ 2147483647 w 4206"/>
              <a:gd name="T55" fmla="*/ 2147483647 h 1940"/>
              <a:gd name="T56" fmla="*/ 2147483647 w 4206"/>
              <a:gd name="T57" fmla="*/ 2147483647 h 1940"/>
              <a:gd name="T58" fmla="*/ 2147483647 w 4206"/>
              <a:gd name="T59" fmla="*/ 2147483647 h 1940"/>
              <a:gd name="T60" fmla="*/ 2147483647 w 4206"/>
              <a:gd name="T61" fmla="*/ 2147483647 h 1940"/>
              <a:gd name="T62" fmla="*/ 2147483647 w 4206"/>
              <a:gd name="T63" fmla="*/ 0 h 1940"/>
              <a:gd name="T64" fmla="*/ 2147483647 w 4206"/>
              <a:gd name="T65" fmla="*/ 2147483647 h 1940"/>
              <a:gd name="T66" fmla="*/ 2147483647 w 4206"/>
              <a:gd name="T67" fmla="*/ 2147483647 h 1940"/>
              <a:gd name="T68" fmla="*/ 2147483647 w 4206"/>
              <a:gd name="T69" fmla="*/ 2147483647 h 1940"/>
              <a:gd name="T70" fmla="*/ 2147483647 w 4206"/>
              <a:gd name="T71" fmla="*/ 2147483647 h 1940"/>
              <a:gd name="T72" fmla="*/ 2147483647 w 4206"/>
              <a:gd name="T73" fmla="*/ 2147483647 h 1940"/>
              <a:gd name="T74" fmla="*/ 2147483647 w 4206"/>
              <a:gd name="T75" fmla="*/ 2147483647 h 1940"/>
              <a:gd name="T76" fmla="*/ 2147483647 w 4206"/>
              <a:gd name="T77" fmla="*/ 2147483647 h 1940"/>
              <a:gd name="T78" fmla="*/ 2147483647 w 4206"/>
              <a:gd name="T79" fmla="*/ 2147483647 h 1940"/>
              <a:gd name="T80" fmla="*/ 2147483647 w 4206"/>
              <a:gd name="T81" fmla="*/ 2147483647 h 1940"/>
              <a:gd name="T82" fmla="*/ 2147483647 w 4206"/>
              <a:gd name="T83" fmla="*/ 2147483647 h 1940"/>
              <a:gd name="T84" fmla="*/ 2147483647 w 4206"/>
              <a:gd name="T85" fmla="*/ 2147483647 h 1940"/>
              <a:gd name="T86" fmla="*/ 2147483647 w 4206"/>
              <a:gd name="T87" fmla="*/ 2147483647 h 1940"/>
              <a:gd name="T88" fmla="*/ 2147483647 w 4206"/>
              <a:gd name="T89" fmla="*/ 2147483647 h 1940"/>
              <a:gd name="T90" fmla="*/ 2147483647 w 4206"/>
              <a:gd name="T91" fmla="*/ 2147483647 h 1940"/>
              <a:gd name="T92" fmla="*/ 2147483647 w 4206"/>
              <a:gd name="T93" fmla="*/ 2147483647 h 1940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4206" h="1940">
                <a:moveTo>
                  <a:pt x="0" y="1939"/>
                </a:moveTo>
                <a:lnTo>
                  <a:pt x="5" y="1927"/>
                </a:lnTo>
                <a:lnTo>
                  <a:pt x="12" y="1913"/>
                </a:lnTo>
                <a:lnTo>
                  <a:pt x="21" y="1893"/>
                </a:lnTo>
                <a:lnTo>
                  <a:pt x="33" y="1868"/>
                </a:lnTo>
                <a:lnTo>
                  <a:pt x="48" y="1839"/>
                </a:lnTo>
                <a:lnTo>
                  <a:pt x="65" y="1805"/>
                </a:lnTo>
                <a:lnTo>
                  <a:pt x="84" y="1768"/>
                </a:lnTo>
                <a:lnTo>
                  <a:pt x="106" y="1726"/>
                </a:lnTo>
                <a:lnTo>
                  <a:pt x="130" y="1681"/>
                </a:lnTo>
                <a:lnTo>
                  <a:pt x="156" y="1633"/>
                </a:lnTo>
                <a:lnTo>
                  <a:pt x="185" y="1583"/>
                </a:lnTo>
                <a:lnTo>
                  <a:pt x="216" y="1529"/>
                </a:lnTo>
                <a:lnTo>
                  <a:pt x="248" y="1474"/>
                </a:lnTo>
                <a:lnTo>
                  <a:pt x="283" y="1416"/>
                </a:lnTo>
                <a:lnTo>
                  <a:pt x="320" y="1357"/>
                </a:lnTo>
                <a:lnTo>
                  <a:pt x="358" y="1297"/>
                </a:lnTo>
                <a:lnTo>
                  <a:pt x="399" y="1235"/>
                </a:lnTo>
                <a:lnTo>
                  <a:pt x="441" y="1173"/>
                </a:lnTo>
                <a:lnTo>
                  <a:pt x="484" y="1110"/>
                </a:lnTo>
                <a:lnTo>
                  <a:pt x="530" y="1047"/>
                </a:lnTo>
                <a:lnTo>
                  <a:pt x="577" y="984"/>
                </a:lnTo>
                <a:lnTo>
                  <a:pt x="626" y="922"/>
                </a:lnTo>
                <a:lnTo>
                  <a:pt x="676" y="860"/>
                </a:lnTo>
                <a:lnTo>
                  <a:pt x="728" y="800"/>
                </a:lnTo>
                <a:lnTo>
                  <a:pt x="780" y="741"/>
                </a:lnTo>
                <a:lnTo>
                  <a:pt x="834" y="683"/>
                </a:lnTo>
                <a:lnTo>
                  <a:pt x="890" y="628"/>
                </a:lnTo>
                <a:lnTo>
                  <a:pt x="947" y="575"/>
                </a:lnTo>
                <a:lnTo>
                  <a:pt x="1004" y="524"/>
                </a:lnTo>
                <a:lnTo>
                  <a:pt x="1064" y="476"/>
                </a:lnTo>
                <a:lnTo>
                  <a:pt x="1124" y="432"/>
                </a:lnTo>
                <a:lnTo>
                  <a:pt x="1188" y="391"/>
                </a:lnTo>
                <a:lnTo>
                  <a:pt x="1225" y="371"/>
                </a:lnTo>
                <a:lnTo>
                  <a:pt x="1264" y="352"/>
                </a:lnTo>
                <a:lnTo>
                  <a:pt x="1305" y="333"/>
                </a:lnTo>
                <a:lnTo>
                  <a:pt x="1349" y="315"/>
                </a:lnTo>
                <a:lnTo>
                  <a:pt x="1396" y="298"/>
                </a:lnTo>
                <a:lnTo>
                  <a:pt x="1444" y="281"/>
                </a:lnTo>
                <a:lnTo>
                  <a:pt x="1495" y="264"/>
                </a:lnTo>
                <a:lnTo>
                  <a:pt x="1549" y="249"/>
                </a:lnTo>
                <a:lnTo>
                  <a:pt x="1604" y="233"/>
                </a:lnTo>
                <a:lnTo>
                  <a:pt x="1662" y="218"/>
                </a:lnTo>
                <a:lnTo>
                  <a:pt x="1722" y="204"/>
                </a:lnTo>
                <a:lnTo>
                  <a:pt x="1783" y="190"/>
                </a:lnTo>
                <a:lnTo>
                  <a:pt x="1847" y="176"/>
                </a:lnTo>
                <a:lnTo>
                  <a:pt x="1913" y="163"/>
                </a:lnTo>
                <a:lnTo>
                  <a:pt x="1980" y="151"/>
                </a:lnTo>
                <a:lnTo>
                  <a:pt x="2050" y="138"/>
                </a:lnTo>
                <a:lnTo>
                  <a:pt x="2121" y="126"/>
                </a:lnTo>
                <a:lnTo>
                  <a:pt x="2194" y="115"/>
                </a:lnTo>
                <a:lnTo>
                  <a:pt x="2269" y="104"/>
                </a:lnTo>
                <a:lnTo>
                  <a:pt x="2345" y="93"/>
                </a:lnTo>
                <a:lnTo>
                  <a:pt x="2423" y="83"/>
                </a:lnTo>
                <a:lnTo>
                  <a:pt x="2502" y="73"/>
                </a:lnTo>
                <a:lnTo>
                  <a:pt x="2583" y="63"/>
                </a:lnTo>
                <a:lnTo>
                  <a:pt x="2666" y="53"/>
                </a:lnTo>
                <a:lnTo>
                  <a:pt x="2749" y="44"/>
                </a:lnTo>
                <a:lnTo>
                  <a:pt x="2834" y="35"/>
                </a:lnTo>
                <a:lnTo>
                  <a:pt x="2921" y="27"/>
                </a:lnTo>
                <a:lnTo>
                  <a:pt x="3008" y="18"/>
                </a:lnTo>
                <a:lnTo>
                  <a:pt x="3097" y="10"/>
                </a:lnTo>
                <a:lnTo>
                  <a:pt x="3187" y="3"/>
                </a:lnTo>
                <a:lnTo>
                  <a:pt x="3286" y="0"/>
                </a:lnTo>
                <a:lnTo>
                  <a:pt x="3332" y="3"/>
                </a:lnTo>
                <a:lnTo>
                  <a:pt x="3377" y="8"/>
                </a:lnTo>
                <a:lnTo>
                  <a:pt x="3420" y="16"/>
                </a:lnTo>
                <a:lnTo>
                  <a:pt x="3462" y="26"/>
                </a:lnTo>
                <a:lnTo>
                  <a:pt x="3502" y="38"/>
                </a:lnTo>
                <a:lnTo>
                  <a:pt x="3540" y="52"/>
                </a:lnTo>
                <a:lnTo>
                  <a:pt x="3577" y="68"/>
                </a:lnTo>
                <a:lnTo>
                  <a:pt x="3613" y="86"/>
                </a:lnTo>
                <a:lnTo>
                  <a:pt x="3648" y="105"/>
                </a:lnTo>
                <a:lnTo>
                  <a:pt x="3682" y="126"/>
                </a:lnTo>
                <a:lnTo>
                  <a:pt x="3714" y="147"/>
                </a:lnTo>
                <a:lnTo>
                  <a:pt x="3745" y="170"/>
                </a:lnTo>
                <a:lnTo>
                  <a:pt x="3776" y="193"/>
                </a:lnTo>
                <a:lnTo>
                  <a:pt x="3805" y="218"/>
                </a:lnTo>
                <a:lnTo>
                  <a:pt x="3834" y="243"/>
                </a:lnTo>
                <a:lnTo>
                  <a:pt x="3861" y="268"/>
                </a:lnTo>
                <a:lnTo>
                  <a:pt x="3888" y="293"/>
                </a:lnTo>
                <a:lnTo>
                  <a:pt x="3915" y="319"/>
                </a:lnTo>
                <a:lnTo>
                  <a:pt x="3940" y="345"/>
                </a:lnTo>
                <a:lnTo>
                  <a:pt x="3966" y="370"/>
                </a:lnTo>
                <a:lnTo>
                  <a:pt x="3991" y="395"/>
                </a:lnTo>
                <a:lnTo>
                  <a:pt x="4015" y="419"/>
                </a:lnTo>
                <a:lnTo>
                  <a:pt x="4039" y="443"/>
                </a:lnTo>
                <a:lnTo>
                  <a:pt x="4063" y="465"/>
                </a:lnTo>
                <a:lnTo>
                  <a:pt x="4087" y="487"/>
                </a:lnTo>
                <a:lnTo>
                  <a:pt x="4110" y="508"/>
                </a:lnTo>
                <a:lnTo>
                  <a:pt x="4134" y="527"/>
                </a:lnTo>
                <a:lnTo>
                  <a:pt x="4158" y="545"/>
                </a:lnTo>
                <a:lnTo>
                  <a:pt x="4181" y="561"/>
                </a:lnTo>
                <a:lnTo>
                  <a:pt x="4205" y="576"/>
                </a:lnTo>
              </a:path>
            </a:pathLst>
          </a:custGeom>
          <a:noFill/>
          <a:ln w="28575" cap="rnd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0" name="Group 60"/>
          <p:cNvGrpSpPr>
            <a:grpSpLocks/>
          </p:cNvGrpSpPr>
          <p:nvPr/>
        </p:nvGrpSpPr>
        <p:grpSpPr bwMode="auto">
          <a:xfrm>
            <a:off x="5991786" y="1532804"/>
            <a:ext cx="1782762" cy="301625"/>
            <a:chOff x="2519" y="1057"/>
            <a:chExt cx="1123" cy="190"/>
          </a:xfrm>
        </p:grpSpPr>
        <p:sp>
          <p:nvSpPr>
            <p:cNvPr id="71" name="Freeform 61"/>
            <p:cNvSpPr>
              <a:spLocks/>
            </p:cNvSpPr>
            <p:nvPr/>
          </p:nvSpPr>
          <p:spPr bwMode="auto">
            <a:xfrm>
              <a:off x="2519" y="1143"/>
              <a:ext cx="476" cy="104"/>
            </a:xfrm>
            <a:custGeom>
              <a:avLst/>
              <a:gdLst>
                <a:gd name="T0" fmla="*/ 438 w 476"/>
                <a:gd name="T1" fmla="*/ 0 h 104"/>
                <a:gd name="T2" fmla="*/ 429 w 476"/>
                <a:gd name="T3" fmla="*/ 0 h 104"/>
                <a:gd name="T4" fmla="*/ 418 w 476"/>
                <a:gd name="T5" fmla="*/ 0 h 104"/>
                <a:gd name="T6" fmla="*/ 407 w 476"/>
                <a:gd name="T7" fmla="*/ 1 h 104"/>
                <a:gd name="T8" fmla="*/ 391 w 476"/>
                <a:gd name="T9" fmla="*/ 4 h 104"/>
                <a:gd name="T10" fmla="*/ 370 w 476"/>
                <a:gd name="T11" fmla="*/ 7 h 104"/>
                <a:gd name="T12" fmla="*/ 349 w 476"/>
                <a:gd name="T13" fmla="*/ 10 h 104"/>
                <a:gd name="T14" fmla="*/ 328 w 476"/>
                <a:gd name="T15" fmla="*/ 14 h 104"/>
                <a:gd name="T16" fmla="*/ 300 w 476"/>
                <a:gd name="T17" fmla="*/ 21 h 104"/>
                <a:gd name="T18" fmla="*/ 267 w 476"/>
                <a:gd name="T19" fmla="*/ 29 h 104"/>
                <a:gd name="T20" fmla="*/ 234 w 476"/>
                <a:gd name="T21" fmla="*/ 36 h 104"/>
                <a:gd name="T22" fmla="*/ 201 w 476"/>
                <a:gd name="T23" fmla="*/ 45 h 104"/>
                <a:gd name="T24" fmla="*/ 172 w 476"/>
                <a:gd name="T25" fmla="*/ 53 h 104"/>
                <a:gd name="T26" fmla="*/ 153 w 476"/>
                <a:gd name="T27" fmla="*/ 57 h 104"/>
                <a:gd name="T28" fmla="*/ 137 w 476"/>
                <a:gd name="T29" fmla="*/ 60 h 104"/>
                <a:gd name="T30" fmla="*/ 117 w 476"/>
                <a:gd name="T31" fmla="*/ 64 h 104"/>
                <a:gd name="T32" fmla="*/ 101 w 476"/>
                <a:gd name="T33" fmla="*/ 68 h 104"/>
                <a:gd name="T34" fmla="*/ 84 w 476"/>
                <a:gd name="T35" fmla="*/ 73 h 104"/>
                <a:gd name="T36" fmla="*/ 59 w 476"/>
                <a:gd name="T37" fmla="*/ 79 h 104"/>
                <a:gd name="T38" fmla="*/ 19 w 476"/>
                <a:gd name="T39" fmla="*/ 95 h 104"/>
                <a:gd name="T40" fmla="*/ 8 w 476"/>
                <a:gd name="T41" fmla="*/ 101 h 104"/>
                <a:gd name="T42" fmla="*/ 23 w 476"/>
                <a:gd name="T43" fmla="*/ 101 h 104"/>
                <a:gd name="T44" fmla="*/ 39 w 476"/>
                <a:gd name="T45" fmla="*/ 102 h 104"/>
                <a:gd name="T46" fmla="*/ 54 w 476"/>
                <a:gd name="T47" fmla="*/ 103 h 104"/>
                <a:gd name="T48" fmla="*/ 77 w 476"/>
                <a:gd name="T49" fmla="*/ 99 h 104"/>
                <a:gd name="T50" fmla="*/ 107 w 476"/>
                <a:gd name="T51" fmla="*/ 95 h 104"/>
                <a:gd name="T52" fmla="*/ 135 w 476"/>
                <a:gd name="T53" fmla="*/ 91 h 104"/>
                <a:gd name="T54" fmla="*/ 165 w 476"/>
                <a:gd name="T55" fmla="*/ 88 h 104"/>
                <a:gd name="T56" fmla="*/ 193 w 476"/>
                <a:gd name="T57" fmla="*/ 85 h 104"/>
                <a:gd name="T58" fmla="*/ 223 w 476"/>
                <a:gd name="T59" fmla="*/ 82 h 104"/>
                <a:gd name="T60" fmla="*/ 252 w 476"/>
                <a:gd name="T61" fmla="*/ 78 h 104"/>
                <a:gd name="T62" fmla="*/ 281 w 476"/>
                <a:gd name="T63" fmla="*/ 75 h 104"/>
                <a:gd name="T64" fmla="*/ 310 w 476"/>
                <a:gd name="T65" fmla="*/ 71 h 104"/>
                <a:gd name="T66" fmla="*/ 338 w 476"/>
                <a:gd name="T67" fmla="*/ 67 h 104"/>
                <a:gd name="T68" fmla="*/ 365 w 476"/>
                <a:gd name="T69" fmla="*/ 64 h 104"/>
                <a:gd name="T70" fmla="*/ 392 w 476"/>
                <a:gd name="T71" fmla="*/ 61 h 104"/>
                <a:gd name="T72" fmla="*/ 413 w 476"/>
                <a:gd name="T73" fmla="*/ 59 h 104"/>
                <a:gd name="T74" fmla="*/ 430 w 476"/>
                <a:gd name="T75" fmla="*/ 56 h 104"/>
                <a:gd name="T76" fmla="*/ 439 w 476"/>
                <a:gd name="T77" fmla="*/ 53 h 104"/>
                <a:gd name="T78" fmla="*/ 448 w 476"/>
                <a:gd name="T79" fmla="*/ 51 h 104"/>
                <a:gd name="T80" fmla="*/ 457 w 476"/>
                <a:gd name="T81" fmla="*/ 45 h 104"/>
                <a:gd name="T82" fmla="*/ 467 w 476"/>
                <a:gd name="T83" fmla="*/ 36 h 104"/>
                <a:gd name="T84" fmla="*/ 473 w 476"/>
                <a:gd name="T85" fmla="*/ 28 h 104"/>
                <a:gd name="T86" fmla="*/ 475 w 476"/>
                <a:gd name="T87" fmla="*/ 21 h 104"/>
                <a:gd name="T88" fmla="*/ 473 w 476"/>
                <a:gd name="T89" fmla="*/ 15 h 104"/>
                <a:gd name="T90" fmla="*/ 469 w 476"/>
                <a:gd name="T91" fmla="*/ 11 h 104"/>
                <a:gd name="T92" fmla="*/ 460 w 476"/>
                <a:gd name="T93" fmla="*/ 7 h 104"/>
                <a:gd name="T94" fmla="*/ 449 w 476"/>
                <a:gd name="T95" fmla="*/ 3 h 104"/>
                <a:gd name="T96" fmla="*/ 442 w 476"/>
                <a:gd name="T97" fmla="*/ 1 h 10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76" h="104">
                  <a:moveTo>
                    <a:pt x="442" y="1"/>
                  </a:moveTo>
                  <a:lnTo>
                    <a:pt x="438" y="0"/>
                  </a:lnTo>
                  <a:lnTo>
                    <a:pt x="434" y="0"/>
                  </a:lnTo>
                  <a:lnTo>
                    <a:pt x="429" y="0"/>
                  </a:lnTo>
                  <a:lnTo>
                    <a:pt x="423" y="0"/>
                  </a:lnTo>
                  <a:lnTo>
                    <a:pt x="418" y="0"/>
                  </a:lnTo>
                  <a:lnTo>
                    <a:pt x="412" y="1"/>
                  </a:lnTo>
                  <a:lnTo>
                    <a:pt x="407" y="1"/>
                  </a:lnTo>
                  <a:lnTo>
                    <a:pt x="403" y="2"/>
                  </a:lnTo>
                  <a:lnTo>
                    <a:pt x="391" y="4"/>
                  </a:lnTo>
                  <a:lnTo>
                    <a:pt x="381" y="5"/>
                  </a:lnTo>
                  <a:lnTo>
                    <a:pt x="370" y="7"/>
                  </a:lnTo>
                  <a:lnTo>
                    <a:pt x="359" y="8"/>
                  </a:lnTo>
                  <a:lnTo>
                    <a:pt x="349" y="10"/>
                  </a:lnTo>
                  <a:lnTo>
                    <a:pt x="338" y="12"/>
                  </a:lnTo>
                  <a:lnTo>
                    <a:pt x="328" y="14"/>
                  </a:lnTo>
                  <a:lnTo>
                    <a:pt x="317" y="16"/>
                  </a:lnTo>
                  <a:lnTo>
                    <a:pt x="300" y="21"/>
                  </a:lnTo>
                  <a:lnTo>
                    <a:pt x="283" y="25"/>
                  </a:lnTo>
                  <a:lnTo>
                    <a:pt x="267" y="29"/>
                  </a:lnTo>
                  <a:lnTo>
                    <a:pt x="250" y="32"/>
                  </a:lnTo>
                  <a:lnTo>
                    <a:pt x="234" y="36"/>
                  </a:lnTo>
                  <a:lnTo>
                    <a:pt x="217" y="40"/>
                  </a:lnTo>
                  <a:lnTo>
                    <a:pt x="201" y="45"/>
                  </a:lnTo>
                  <a:lnTo>
                    <a:pt x="184" y="49"/>
                  </a:lnTo>
                  <a:lnTo>
                    <a:pt x="172" y="53"/>
                  </a:lnTo>
                  <a:lnTo>
                    <a:pt x="162" y="55"/>
                  </a:lnTo>
                  <a:lnTo>
                    <a:pt x="153" y="57"/>
                  </a:lnTo>
                  <a:lnTo>
                    <a:pt x="145" y="58"/>
                  </a:lnTo>
                  <a:lnTo>
                    <a:pt x="137" y="60"/>
                  </a:lnTo>
                  <a:lnTo>
                    <a:pt x="128" y="62"/>
                  </a:lnTo>
                  <a:lnTo>
                    <a:pt x="117" y="64"/>
                  </a:lnTo>
                  <a:lnTo>
                    <a:pt x="106" y="67"/>
                  </a:lnTo>
                  <a:lnTo>
                    <a:pt x="101" y="68"/>
                  </a:lnTo>
                  <a:lnTo>
                    <a:pt x="93" y="71"/>
                  </a:lnTo>
                  <a:lnTo>
                    <a:pt x="84" y="73"/>
                  </a:lnTo>
                  <a:lnTo>
                    <a:pt x="79" y="74"/>
                  </a:lnTo>
                  <a:lnTo>
                    <a:pt x="59" y="79"/>
                  </a:lnTo>
                  <a:lnTo>
                    <a:pt x="39" y="87"/>
                  </a:lnTo>
                  <a:lnTo>
                    <a:pt x="19" y="95"/>
                  </a:lnTo>
                  <a:lnTo>
                    <a:pt x="0" y="102"/>
                  </a:lnTo>
                  <a:lnTo>
                    <a:pt x="8" y="101"/>
                  </a:lnTo>
                  <a:lnTo>
                    <a:pt x="16" y="101"/>
                  </a:lnTo>
                  <a:lnTo>
                    <a:pt x="23" y="101"/>
                  </a:lnTo>
                  <a:lnTo>
                    <a:pt x="31" y="102"/>
                  </a:lnTo>
                  <a:lnTo>
                    <a:pt x="39" y="102"/>
                  </a:lnTo>
                  <a:lnTo>
                    <a:pt x="46" y="103"/>
                  </a:lnTo>
                  <a:lnTo>
                    <a:pt x="54" y="103"/>
                  </a:lnTo>
                  <a:lnTo>
                    <a:pt x="62" y="102"/>
                  </a:lnTo>
                  <a:lnTo>
                    <a:pt x="77" y="99"/>
                  </a:lnTo>
                  <a:lnTo>
                    <a:pt x="92" y="97"/>
                  </a:lnTo>
                  <a:lnTo>
                    <a:pt x="107" y="95"/>
                  </a:lnTo>
                  <a:lnTo>
                    <a:pt x="121" y="93"/>
                  </a:lnTo>
                  <a:lnTo>
                    <a:pt x="135" y="91"/>
                  </a:lnTo>
                  <a:lnTo>
                    <a:pt x="150" y="90"/>
                  </a:lnTo>
                  <a:lnTo>
                    <a:pt x="165" y="88"/>
                  </a:lnTo>
                  <a:lnTo>
                    <a:pt x="179" y="86"/>
                  </a:lnTo>
                  <a:lnTo>
                    <a:pt x="193" y="85"/>
                  </a:lnTo>
                  <a:lnTo>
                    <a:pt x="208" y="83"/>
                  </a:lnTo>
                  <a:lnTo>
                    <a:pt x="223" y="82"/>
                  </a:lnTo>
                  <a:lnTo>
                    <a:pt x="237" y="80"/>
                  </a:lnTo>
                  <a:lnTo>
                    <a:pt x="252" y="78"/>
                  </a:lnTo>
                  <a:lnTo>
                    <a:pt x="267" y="77"/>
                  </a:lnTo>
                  <a:lnTo>
                    <a:pt x="281" y="75"/>
                  </a:lnTo>
                  <a:lnTo>
                    <a:pt x="297" y="73"/>
                  </a:lnTo>
                  <a:lnTo>
                    <a:pt x="310" y="71"/>
                  </a:lnTo>
                  <a:lnTo>
                    <a:pt x="324" y="69"/>
                  </a:lnTo>
                  <a:lnTo>
                    <a:pt x="338" y="67"/>
                  </a:lnTo>
                  <a:lnTo>
                    <a:pt x="351" y="65"/>
                  </a:lnTo>
                  <a:lnTo>
                    <a:pt x="365" y="64"/>
                  </a:lnTo>
                  <a:lnTo>
                    <a:pt x="378" y="63"/>
                  </a:lnTo>
                  <a:lnTo>
                    <a:pt x="392" y="61"/>
                  </a:lnTo>
                  <a:lnTo>
                    <a:pt x="407" y="60"/>
                  </a:lnTo>
                  <a:lnTo>
                    <a:pt x="413" y="59"/>
                  </a:lnTo>
                  <a:lnTo>
                    <a:pt x="421" y="58"/>
                  </a:lnTo>
                  <a:lnTo>
                    <a:pt x="430" y="56"/>
                  </a:lnTo>
                  <a:lnTo>
                    <a:pt x="437" y="55"/>
                  </a:lnTo>
                  <a:lnTo>
                    <a:pt x="439" y="53"/>
                  </a:lnTo>
                  <a:lnTo>
                    <a:pt x="443" y="52"/>
                  </a:lnTo>
                  <a:lnTo>
                    <a:pt x="448" y="51"/>
                  </a:lnTo>
                  <a:lnTo>
                    <a:pt x="450" y="50"/>
                  </a:lnTo>
                  <a:lnTo>
                    <a:pt x="457" y="45"/>
                  </a:lnTo>
                  <a:lnTo>
                    <a:pt x="462" y="40"/>
                  </a:lnTo>
                  <a:lnTo>
                    <a:pt x="467" y="36"/>
                  </a:lnTo>
                  <a:lnTo>
                    <a:pt x="470" y="32"/>
                  </a:lnTo>
                  <a:lnTo>
                    <a:pt x="473" y="28"/>
                  </a:lnTo>
                  <a:lnTo>
                    <a:pt x="475" y="25"/>
                  </a:lnTo>
                  <a:lnTo>
                    <a:pt x="475" y="21"/>
                  </a:lnTo>
                  <a:lnTo>
                    <a:pt x="475" y="19"/>
                  </a:lnTo>
                  <a:lnTo>
                    <a:pt x="473" y="15"/>
                  </a:lnTo>
                  <a:lnTo>
                    <a:pt x="471" y="13"/>
                  </a:lnTo>
                  <a:lnTo>
                    <a:pt x="469" y="11"/>
                  </a:lnTo>
                  <a:lnTo>
                    <a:pt x="465" y="9"/>
                  </a:lnTo>
                  <a:lnTo>
                    <a:pt x="460" y="7"/>
                  </a:lnTo>
                  <a:lnTo>
                    <a:pt x="455" y="5"/>
                  </a:lnTo>
                  <a:lnTo>
                    <a:pt x="449" y="3"/>
                  </a:lnTo>
                  <a:lnTo>
                    <a:pt x="442" y="1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Freeform 62"/>
            <p:cNvSpPr>
              <a:spLocks/>
            </p:cNvSpPr>
            <p:nvPr/>
          </p:nvSpPr>
          <p:spPr bwMode="auto">
            <a:xfrm>
              <a:off x="3062" y="1057"/>
              <a:ext cx="580" cy="113"/>
            </a:xfrm>
            <a:custGeom>
              <a:avLst/>
              <a:gdLst>
                <a:gd name="T0" fmla="*/ 507 w 580"/>
                <a:gd name="T1" fmla="*/ 3 h 113"/>
                <a:gd name="T2" fmla="*/ 3 w 580"/>
                <a:gd name="T3" fmla="*/ 83 h 113"/>
                <a:gd name="T4" fmla="*/ 0 w 580"/>
                <a:gd name="T5" fmla="*/ 112 h 113"/>
                <a:gd name="T6" fmla="*/ 504 w 580"/>
                <a:gd name="T7" fmla="*/ 32 h 113"/>
                <a:gd name="T8" fmla="*/ 523 w 580"/>
                <a:gd name="T9" fmla="*/ 27 h 113"/>
                <a:gd name="T10" fmla="*/ 539 w 580"/>
                <a:gd name="T11" fmla="*/ 23 h 113"/>
                <a:gd name="T12" fmla="*/ 551 w 580"/>
                <a:gd name="T13" fmla="*/ 19 h 113"/>
                <a:gd name="T14" fmla="*/ 562 w 580"/>
                <a:gd name="T15" fmla="*/ 14 h 113"/>
                <a:gd name="T16" fmla="*/ 570 w 580"/>
                <a:gd name="T17" fmla="*/ 11 h 113"/>
                <a:gd name="T18" fmla="*/ 575 w 580"/>
                <a:gd name="T19" fmla="*/ 7 h 113"/>
                <a:gd name="T20" fmla="*/ 578 w 580"/>
                <a:gd name="T21" fmla="*/ 5 h 113"/>
                <a:gd name="T22" fmla="*/ 579 w 580"/>
                <a:gd name="T23" fmla="*/ 5 h 113"/>
                <a:gd name="T24" fmla="*/ 568 w 580"/>
                <a:gd name="T25" fmla="*/ 2 h 113"/>
                <a:gd name="T26" fmla="*/ 557 w 580"/>
                <a:gd name="T27" fmla="*/ 1 h 113"/>
                <a:gd name="T28" fmla="*/ 545 w 580"/>
                <a:gd name="T29" fmla="*/ 0 h 113"/>
                <a:gd name="T30" fmla="*/ 533 w 580"/>
                <a:gd name="T31" fmla="*/ 0 h 113"/>
                <a:gd name="T32" fmla="*/ 523 w 580"/>
                <a:gd name="T33" fmla="*/ 1 h 113"/>
                <a:gd name="T34" fmla="*/ 515 w 580"/>
                <a:gd name="T35" fmla="*/ 1 h 113"/>
                <a:gd name="T36" fmla="*/ 509 w 580"/>
                <a:gd name="T37" fmla="*/ 2 h 113"/>
                <a:gd name="T38" fmla="*/ 507 w 580"/>
                <a:gd name="T39" fmla="*/ 3 h 113"/>
                <a:gd name="T40" fmla="*/ 507 w 580"/>
                <a:gd name="T41" fmla="*/ 3 h 1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0" h="113">
                  <a:moveTo>
                    <a:pt x="507" y="3"/>
                  </a:moveTo>
                  <a:lnTo>
                    <a:pt x="3" y="83"/>
                  </a:lnTo>
                  <a:lnTo>
                    <a:pt x="0" y="112"/>
                  </a:lnTo>
                  <a:lnTo>
                    <a:pt x="504" y="32"/>
                  </a:lnTo>
                  <a:lnTo>
                    <a:pt x="523" y="27"/>
                  </a:lnTo>
                  <a:lnTo>
                    <a:pt x="539" y="23"/>
                  </a:lnTo>
                  <a:lnTo>
                    <a:pt x="551" y="19"/>
                  </a:lnTo>
                  <a:lnTo>
                    <a:pt x="562" y="14"/>
                  </a:lnTo>
                  <a:lnTo>
                    <a:pt x="570" y="11"/>
                  </a:lnTo>
                  <a:lnTo>
                    <a:pt x="575" y="7"/>
                  </a:lnTo>
                  <a:lnTo>
                    <a:pt x="578" y="5"/>
                  </a:lnTo>
                  <a:lnTo>
                    <a:pt x="579" y="5"/>
                  </a:lnTo>
                  <a:lnTo>
                    <a:pt x="568" y="2"/>
                  </a:lnTo>
                  <a:lnTo>
                    <a:pt x="557" y="1"/>
                  </a:lnTo>
                  <a:lnTo>
                    <a:pt x="545" y="0"/>
                  </a:lnTo>
                  <a:lnTo>
                    <a:pt x="533" y="0"/>
                  </a:lnTo>
                  <a:lnTo>
                    <a:pt x="523" y="1"/>
                  </a:lnTo>
                  <a:lnTo>
                    <a:pt x="515" y="1"/>
                  </a:lnTo>
                  <a:lnTo>
                    <a:pt x="509" y="2"/>
                  </a:lnTo>
                  <a:lnTo>
                    <a:pt x="507" y="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Freeform 63"/>
            <p:cNvSpPr>
              <a:spLocks/>
            </p:cNvSpPr>
            <p:nvPr/>
          </p:nvSpPr>
          <p:spPr bwMode="auto">
            <a:xfrm>
              <a:off x="2989" y="1078"/>
              <a:ext cx="582" cy="103"/>
            </a:xfrm>
            <a:custGeom>
              <a:avLst/>
              <a:gdLst>
                <a:gd name="T0" fmla="*/ 581 w 582"/>
                <a:gd name="T1" fmla="*/ 0 h 103"/>
                <a:gd name="T2" fmla="*/ 1 w 582"/>
                <a:gd name="T3" fmla="*/ 92 h 103"/>
                <a:gd name="T4" fmla="*/ 0 w 582"/>
                <a:gd name="T5" fmla="*/ 102 h 103"/>
                <a:gd name="T6" fmla="*/ 580 w 582"/>
                <a:gd name="T7" fmla="*/ 10 h 103"/>
                <a:gd name="T8" fmla="*/ 581 w 582"/>
                <a:gd name="T9" fmla="*/ 0 h 103"/>
                <a:gd name="T10" fmla="*/ 581 w 582"/>
                <a:gd name="T11" fmla="*/ 0 h 10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2" h="103">
                  <a:moveTo>
                    <a:pt x="581" y="0"/>
                  </a:moveTo>
                  <a:lnTo>
                    <a:pt x="1" y="92"/>
                  </a:lnTo>
                  <a:lnTo>
                    <a:pt x="0" y="102"/>
                  </a:lnTo>
                  <a:lnTo>
                    <a:pt x="580" y="10"/>
                  </a:lnTo>
                  <a:lnTo>
                    <a:pt x="581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Freeform 64"/>
            <p:cNvSpPr>
              <a:spLocks/>
            </p:cNvSpPr>
            <p:nvPr/>
          </p:nvSpPr>
          <p:spPr bwMode="auto">
            <a:xfrm>
              <a:off x="3542" y="1064"/>
              <a:ext cx="3" cy="29"/>
            </a:xfrm>
            <a:custGeom>
              <a:avLst/>
              <a:gdLst>
                <a:gd name="T0" fmla="*/ 0 w 3"/>
                <a:gd name="T1" fmla="*/ 28 h 29"/>
                <a:gd name="T2" fmla="*/ 2 w 3"/>
                <a:gd name="T3" fmla="*/ 0 h 29"/>
                <a:gd name="T4" fmla="*/ 0 w 3"/>
                <a:gd name="T5" fmla="*/ 28 h 29"/>
                <a:gd name="T6" fmla="*/ 0 w 3"/>
                <a:gd name="T7" fmla="*/ 28 h 2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29">
                  <a:moveTo>
                    <a:pt x="0" y="28"/>
                  </a:moveTo>
                  <a:lnTo>
                    <a:pt x="2" y="0"/>
                  </a:lnTo>
                  <a:lnTo>
                    <a:pt x="0" y="28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Line 65"/>
            <p:cNvSpPr>
              <a:spLocks noChangeShapeType="1"/>
            </p:cNvSpPr>
            <p:nvPr/>
          </p:nvSpPr>
          <p:spPr bwMode="auto">
            <a:xfrm flipV="1">
              <a:off x="3542" y="1060"/>
              <a:ext cx="2" cy="3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" name="Freeform 66"/>
            <p:cNvSpPr>
              <a:spLocks/>
            </p:cNvSpPr>
            <p:nvPr/>
          </p:nvSpPr>
          <p:spPr bwMode="auto">
            <a:xfrm>
              <a:off x="3406" y="1085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Line 67"/>
            <p:cNvSpPr>
              <a:spLocks noChangeShapeType="1"/>
            </p:cNvSpPr>
            <p:nvPr/>
          </p:nvSpPr>
          <p:spPr bwMode="auto">
            <a:xfrm flipV="1">
              <a:off x="3406" y="1081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" name="Freeform 68"/>
            <p:cNvSpPr>
              <a:spLocks/>
            </p:cNvSpPr>
            <p:nvPr/>
          </p:nvSpPr>
          <p:spPr bwMode="auto">
            <a:xfrm>
              <a:off x="3249" y="111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Line 69"/>
            <p:cNvSpPr>
              <a:spLocks noChangeShapeType="1"/>
            </p:cNvSpPr>
            <p:nvPr/>
          </p:nvSpPr>
          <p:spPr bwMode="auto">
            <a:xfrm flipV="1">
              <a:off x="3249" y="1106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" name="Freeform 70"/>
            <p:cNvSpPr>
              <a:spLocks/>
            </p:cNvSpPr>
            <p:nvPr/>
          </p:nvSpPr>
          <p:spPr bwMode="auto">
            <a:xfrm>
              <a:off x="3251" y="1095"/>
              <a:ext cx="158" cy="26"/>
            </a:xfrm>
            <a:custGeom>
              <a:avLst/>
              <a:gdLst>
                <a:gd name="T0" fmla="*/ 157 w 158"/>
                <a:gd name="T1" fmla="*/ 0 h 26"/>
                <a:gd name="T2" fmla="*/ 0 w 158"/>
                <a:gd name="T3" fmla="*/ 25 h 26"/>
                <a:gd name="T4" fmla="*/ 157 w 158"/>
                <a:gd name="T5" fmla="*/ 0 h 26"/>
                <a:gd name="T6" fmla="*/ 157 w 158"/>
                <a:gd name="T7" fmla="*/ 0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8" h="26">
                  <a:moveTo>
                    <a:pt x="157" y="0"/>
                  </a:moveTo>
                  <a:lnTo>
                    <a:pt x="0" y="25"/>
                  </a:lnTo>
                  <a:lnTo>
                    <a:pt x="157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1" name="Line 71"/>
            <p:cNvSpPr>
              <a:spLocks noChangeShapeType="1"/>
            </p:cNvSpPr>
            <p:nvPr/>
          </p:nvSpPr>
          <p:spPr bwMode="auto">
            <a:xfrm flipH="1">
              <a:off x="3247" y="1099"/>
              <a:ext cx="16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" name="Freeform 72"/>
            <p:cNvSpPr>
              <a:spLocks/>
            </p:cNvSpPr>
            <p:nvPr/>
          </p:nvSpPr>
          <p:spPr bwMode="auto">
            <a:xfrm>
              <a:off x="3303" y="1110"/>
              <a:ext cx="64" cy="27"/>
            </a:xfrm>
            <a:custGeom>
              <a:avLst/>
              <a:gdLst>
                <a:gd name="T0" fmla="*/ 6 w 64"/>
                <a:gd name="T1" fmla="*/ 26 h 27"/>
                <a:gd name="T2" fmla="*/ 0 w 64"/>
                <a:gd name="T3" fmla="*/ 9 h 27"/>
                <a:gd name="T4" fmla="*/ 53 w 64"/>
                <a:gd name="T5" fmla="*/ 0 h 27"/>
                <a:gd name="T6" fmla="*/ 63 w 64"/>
                <a:gd name="T7" fmla="*/ 17 h 27"/>
                <a:gd name="T8" fmla="*/ 6 w 64"/>
                <a:gd name="T9" fmla="*/ 26 h 27"/>
                <a:gd name="T10" fmla="*/ 6 w 64"/>
                <a:gd name="T11" fmla="*/ 26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27">
                  <a:moveTo>
                    <a:pt x="6" y="26"/>
                  </a:moveTo>
                  <a:lnTo>
                    <a:pt x="0" y="9"/>
                  </a:lnTo>
                  <a:lnTo>
                    <a:pt x="53" y="0"/>
                  </a:lnTo>
                  <a:lnTo>
                    <a:pt x="63" y="17"/>
                  </a:lnTo>
                  <a:lnTo>
                    <a:pt x="6" y="2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Freeform 73"/>
            <p:cNvSpPr>
              <a:spLocks/>
            </p:cNvSpPr>
            <p:nvPr/>
          </p:nvSpPr>
          <p:spPr bwMode="auto">
            <a:xfrm>
              <a:off x="3313" y="1115"/>
              <a:ext cx="46" cy="21"/>
            </a:xfrm>
            <a:custGeom>
              <a:avLst/>
              <a:gdLst>
                <a:gd name="T0" fmla="*/ 6 w 46"/>
                <a:gd name="T1" fmla="*/ 20 h 21"/>
                <a:gd name="T2" fmla="*/ 0 w 46"/>
                <a:gd name="T3" fmla="*/ 7 h 21"/>
                <a:gd name="T4" fmla="*/ 45 w 46"/>
                <a:gd name="T5" fmla="*/ 0 h 2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21">
                  <a:moveTo>
                    <a:pt x="6" y="20"/>
                  </a:moveTo>
                  <a:lnTo>
                    <a:pt x="0" y="7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4" name="Line 74"/>
            <p:cNvSpPr>
              <a:spLocks noChangeShapeType="1"/>
            </p:cNvSpPr>
            <p:nvPr/>
          </p:nvSpPr>
          <p:spPr bwMode="auto">
            <a:xfrm flipH="1" flipV="1">
              <a:off x="3327" y="1115"/>
              <a:ext cx="15" cy="21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5" name="Freeform 75"/>
            <p:cNvSpPr>
              <a:spLocks/>
            </p:cNvSpPr>
            <p:nvPr/>
          </p:nvSpPr>
          <p:spPr bwMode="auto">
            <a:xfrm>
              <a:off x="3243" y="1095"/>
              <a:ext cx="103" cy="29"/>
            </a:xfrm>
            <a:custGeom>
              <a:avLst/>
              <a:gdLst>
                <a:gd name="T0" fmla="*/ 1 w 103"/>
                <a:gd name="T1" fmla="*/ 16 h 29"/>
                <a:gd name="T2" fmla="*/ 102 w 103"/>
                <a:gd name="T3" fmla="*/ 0 h 29"/>
                <a:gd name="T4" fmla="*/ 101 w 103"/>
                <a:gd name="T5" fmla="*/ 12 h 29"/>
                <a:gd name="T6" fmla="*/ 0 w 103"/>
                <a:gd name="T7" fmla="*/ 28 h 29"/>
                <a:gd name="T8" fmla="*/ 1 w 103"/>
                <a:gd name="T9" fmla="*/ 16 h 29"/>
                <a:gd name="T10" fmla="*/ 1 w 103"/>
                <a:gd name="T11" fmla="*/ 16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3" h="29">
                  <a:moveTo>
                    <a:pt x="1" y="16"/>
                  </a:moveTo>
                  <a:lnTo>
                    <a:pt x="102" y="0"/>
                  </a:lnTo>
                  <a:lnTo>
                    <a:pt x="101" y="12"/>
                  </a:lnTo>
                  <a:lnTo>
                    <a:pt x="0" y="28"/>
                  </a:lnTo>
                  <a:lnTo>
                    <a:pt x="1" y="16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6" name="Freeform 76"/>
            <p:cNvSpPr>
              <a:spLocks/>
            </p:cNvSpPr>
            <p:nvPr/>
          </p:nvSpPr>
          <p:spPr bwMode="auto">
            <a:xfrm>
              <a:off x="3121" y="1111"/>
              <a:ext cx="124" cy="33"/>
            </a:xfrm>
            <a:custGeom>
              <a:avLst/>
              <a:gdLst>
                <a:gd name="T0" fmla="*/ 1 w 124"/>
                <a:gd name="T1" fmla="*/ 20 h 33"/>
                <a:gd name="T2" fmla="*/ 123 w 124"/>
                <a:gd name="T3" fmla="*/ 0 h 33"/>
                <a:gd name="T4" fmla="*/ 122 w 124"/>
                <a:gd name="T5" fmla="*/ 12 h 33"/>
                <a:gd name="T6" fmla="*/ 0 w 124"/>
                <a:gd name="T7" fmla="*/ 32 h 33"/>
                <a:gd name="T8" fmla="*/ 1 w 124"/>
                <a:gd name="T9" fmla="*/ 20 h 33"/>
                <a:gd name="T10" fmla="*/ 1 w 124"/>
                <a:gd name="T11" fmla="*/ 20 h 3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4" h="33">
                  <a:moveTo>
                    <a:pt x="1" y="20"/>
                  </a:moveTo>
                  <a:lnTo>
                    <a:pt x="123" y="0"/>
                  </a:lnTo>
                  <a:lnTo>
                    <a:pt x="122" y="12"/>
                  </a:lnTo>
                  <a:lnTo>
                    <a:pt x="0" y="32"/>
                  </a:lnTo>
                  <a:lnTo>
                    <a:pt x="1" y="2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7" name="Freeform 77"/>
            <p:cNvSpPr>
              <a:spLocks/>
            </p:cNvSpPr>
            <p:nvPr/>
          </p:nvSpPr>
          <p:spPr bwMode="auto">
            <a:xfrm>
              <a:off x="3153" y="1135"/>
              <a:ext cx="16" cy="20"/>
            </a:xfrm>
            <a:custGeom>
              <a:avLst/>
              <a:gdLst>
                <a:gd name="T0" fmla="*/ 0 w 16"/>
                <a:gd name="T1" fmla="*/ 19 h 20"/>
                <a:gd name="T2" fmla="*/ 13 w 16"/>
                <a:gd name="T3" fmla="*/ 17 h 20"/>
                <a:gd name="T4" fmla="*/ 15 w 16"/>
                <a:gd name="T5" fmla="*/ 0 h 20"/>
                <a:gd name="T6" fmla="*/ 1 w 16"/>
                <a:gd name="T7" fmla="*/ 2 h 20"/>
                <a:gd name="T8" fmla="*/ 0 w 16"/>
                <a:gd name="T9" fmla="*/ 19 h 20"/>
                <a:gd name="T10" fmla="*/ 0 w 16"/>
                <a:gd name="T11" fmla="*/ 19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20">
                  <a:moveTo>
                    <a:pt x="0" y="19"/>
                  </a:moveTo>
                  <a:lnTo>
                    <a:pt x="13" y="17"/>
                  </a:lnTo>
                  <a:lnTo>
                    <a:pt x="15" y="0"/>
                  </a:lnTo>
                  <a:lnTo>
                    <a:pt x="1" y="2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8" name="Freeform 78"/>
            <p:cNvSpPr>
              <a:spLocks/>
            </p:cNvSpPr>
            <p:nvPr/>
          </p:nvSpPr>
          <p:spPr bwMode="auto">
            <a:xfrm>
              <a:off x="3078" y="1156"/>
              <a:ext cx="65" cy="19"/>
            </a:xfrm>
            <a:custGeom>
              <a:avLst/>
              <a:gdLst>
                <a:gd name="T0" fmla="*/ 0 w 65"/>
                <a:gd name="T1" fmla="*/ 10 h 19"/>
                <a:gd name="T2" fmla="*/ 64 w 65"/>
                <a:gd name="T3" fmla="*/ 0 h 19"/>
                <a:gd name="T4" fmla="*/ 63 w 65"/>
                <a:gd name="T5" fmla="*/ 8 h 19"/>
                <a:gd name="T6" fmla="*/ 0 w 65"/>
                <a:gd name="T7" fmla="*/ 18 h 19"/>
                <a:gd name="T8" fmla="*/ 0 w 65"/>
                <a:gd name="T9" fmla="*/ 10 h 19"/>
                <a:gd name="T10" fmla="*/ 0 w 65"/>
                <a:gd name="T11" fmla="*/ 10 h 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9">
                  <a:moveTo>
                    <a:pt x="0" y="10"/>
                  </a:moveTo>
                  <a:lnTo>
                    <a:pt x="64" y="0"/>
                  </a:lnTo>
                  <a:lnTo>
                    <a:pt x="63" y="8"/>
                  </a:lnTo>
                  <a:lnTo>
                    <a:pt x="0" y="18"/>
                  </a:lnTo>
                  <a:lnTo>
                    <a:pt x="0" y="1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9" name="Freeform 79"/>
            <p:cNvSpPr>
              <a:spLocks/>
            </p:cNvSpPr>
            <p:nvPr/>
          </p:nvSpPr>
          <p:spPr bwMode="auto">
            <a:xfrm>
              <a:off x="2989" y="1140"/>
              <a:ext cx="77" cy="41"/>
            </a:xfrm>
            <a:custGeom>
              <a:avLst/>
              <a:gdLst>
                <a:gd name="T0" fmla="*/ 3 w 77"/>
                <a:gd name="T1" fmla="*/ 11 h 41"/>
                <a:gd name="T2" fmla="*/ 76 w 77"/>
                <a:gd name="T3" fmla="*/ 0 h 41"/>
                <a:gd name="T4" fmla="*/ 73 w 77"/>
                <a:gd name="T5" fmla="*/ 29 h 41"/>
                <a:gd name="T6" fmla="*/ 0 w 77"/>
                <a:gd name="T7" fmla="*/ 40 h 41"/>
                <a:gd name="T8" fmla="*/ 3 w 77"/>
                <a:gd name="T9" fmla="*/ 11 h 41"/>
                <a:gd name="T10" fmla="*/ 3 w 77"/>
                <a:gd name="T11" fmla="*/ 11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41">
                  <a:moveTo>
                    <a:pt x="3" y="11"/>
                  </a:moveTo>
                  <a:lnTo>
                    <a:pt x="76" y="0"/>
                  </a:lnTo>
                  <a:lnTo>
                    <a:pt x="73" y="29"/>
                  </a:lnTo>
                  <a:lnTo>
                    <a:pt x="0" y="40"/>
                  </a:lnTo>
                  <a:lnTo>
                    <a:pt x="3" y="1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" name="Freeform 80"/>
            <p:cNvSpPr>
              <a:spLocks/>
            </p:cNvSpPr>
            <p:nvPr/>
          </p:nvSpPr>
          <p:spPr bwMode="auto">
            <a:xfrm>
              <a:off x="2989" y="1169"/>
              <a:ext cx="74" cy="36"/>
            </a:xfrm>
            <a:custGeom>
              <a:avLst/>
              <a:gdLst>
                <a:gd name="T0" fmla="*/ 73 w 74"/>
                <a:gd name="T1" fmla="*/ 0 h 36"/>
                <a:gd name="T2" fmla="*/ 34 w 74"/>
                <a:gd name="T3" fmla="*/ 35 h 36"/>
                <a:gd name="T4" fmla="*/ 0 w 74"/>
                <a:gd name="T5" fmla="*/ 11 h 36"/>
                <a:gd name="T6" fmla="*/ 73 w 74"/>
                <a:gd name="T7" fmla="*/ 0 h 36"/>
                <a:gd name="T8" fmla="*/ 73 w 74"/>
                <a:gd name="T9" fmla="*/ 0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6">
                  <a:moveTo>
                    <a:pt x="73" y="0"/>
                  </a:moveTo>
                  <a:lnTo>
                    <a:pt x="34" y="35"/>
                  </a:lnTo>
                  <a:lnTo>
                    <a:pt x="0" y="11"/>
                  </a:lnTo>
                  <a:lnTo>
                    <a:pt x="7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Freeform 81"/>
            <p:cNvSpPr>
              <a:spLocks/>
            </p:cNvSpPr>
            <p:nvPr/>
          </p:nvSpPr>
          <p:spPr bwMode="auto">
            <a:xfrm>
              <a:off x="2993" y="1116"/>
              <a:ext cx="74" cy="36"/>
            </a:xfrm>
            <a:custGeom>
              <a:avLst/>
              <a:gdLst>
                <a:gd name="T0" fmla="*/ 73 w 74"/>
                <a:gd name="T1" fmla="*/ 24 h 36"/>
                <a:gd name="T2" fmla="*/ 40 w 74"/>
                <a:gd name="T3" fmla="*/ 0 h 36"/>
                <a:gd name="T4" fmla="*/ 0 w 74"/>
                <a:gd name="T5" fmla="*/ 35 h 36"/>
                <a:gd name="T6" fmla="*/ 73 w 74"/>
                <a:gd name="T7" fmla="*/ 24 h 36"/>
                <a:gd name="T8" fmla="*/ 73 w 74"/>
                <a:gd name="T9" fmla="*/ 24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6">
                  <a:moveTo>
                    <a:pt x="73" y="24"/>
                  </a:moveTo>
                  <a:lnTo>
                    <a:pt x="40" y="0"/>
                  </a:lnTo>
                  <a:lnTo>
                    <a:pt x="0" y="35"/>
                  </a:lnTo>
                  <a:lnTo>
                    <a:pt x="73" y="24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Freeform 82"/>
            <p:cNvSpPr>
              <a:spLocks/>
            </p:cNvSpPr>
            <p:nvPr/>
          </p:nvSpPr>
          <p:spPr bwMode="auto">
            <a:xfrm>
              <a:off x="3002" y="1171"/>
              <a:ext cx="47" cy="14"/>
            </a:xfrm>
            <a:custGeom>
              <a:avLst/>
              <a:gdLst>
                <a:gd name="T0" fmla="*/ 1 w 47"/>
                <a:gd name="T1" fmla="*/ 7 h 14"/>
                <a:gd name="T2" fmla="*/ 46 w 47"/>
                <a:gd name="T3" fmla="*/ 0 h 14"/>
                <a:gd name="T4" fmla="*/ 46 w 47"/>
                <a:gd name="T5" fmla="*/ 5 h 14"/>
                <a:gd name="T6" fmla="*/ 0 w 47"/>
                <a:gd name="T7" fmla="*/ 13 h 14"/>
                <a:gd name="T8" fmla="*/ 1 w 47"/>
                <a:gd name="T9" fmla="*/ 7 h 14"/>
                <a:gd name="T10" fmla="*/ 1 w 47"/>
                <a:gd name="T11" fmla="*/ 7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1" y="7"/>
                  </a:moveTo>
                  <a:lnTo>
                    <a:pt x="46" y="0"/>
                  </a:lnTo>
                  <a:lnTo>
                    <a:pt x="46" y="5"/>
                  </a:lnTo>
                  <a:lnTo>
                    <a:pt x="0" y="13"/>
                  </a:lnTo>
                  <a:lnTo>
                    <a:pt x="1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Freeform 83"/>
            <p:cNvSpPr>
              <a:spLocks/>
            </p:cNvSpPr>
            <p:nvPr/>
          </p:nvSpPr>
          <p:spPr bwMode="auto">
            <a:xfrm>
              <a:off x="3006" y="1136"/>
              <a:ext cx="47" cy="14"/>
            </a:xfrm>
            <a:custGeom>
              <a:avLst/>
              <a:gdLst>
                <a:gd name="T0" fmla="*/ 0 w 47"/>
                <a:gd name="T1" fmla="*/ 8 h 14"/>
                <a:gd name="T2" fmla="*/ 46 w 47"/>
                <a:gd name="T3" fmla="*/ 0 h 14"/>
                <a:gd name="T4" fmla="*/ 46 w 47"/>
                <a:gd name="T5" fmla="*/ 6 h 14"/>
                <a:gd name="T6" fmla="*/ 0 w 47"/>
                <a:gd name="T7" fmla="*/ 13 h 14"/>
                <a:gd name="T8" fmla="*/ 0 w 47"/>
                <a:gd name="T9" fmla="*/ 8 h 14"/>
                <a:gd name="T10" fmla="*/ 0 w 47"/>
                <a:gd name="T11" fmla="*/ 8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0" y="8"/>
                  </a:moveTo>
                  <a:lnTo>
                    <a:pt x="46" y="0"/>
                  </a:lnTo>
                  <a:lnTo>
                    <a:pt x="46" y="6"/>
                  </a:lnTo>
                  <a:lnTo>
                    <a:pt x="0" y="1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Freeform 84"/>
            <p:cNvSpPr>
              <a:spLocks/>
            </p:cNvSpPr>
            <p:nvPr/>
          </p:nvSpPr>
          <p:spPr bwMode="auto">
            <a:xfrm>
              <a:off x="3569" y="1062"/>
              <a:ext cx="73" cy="27"/>
            </a:xfrm>
            <a:custGeom>
              <a:avLst/>
              <a:gdLst>
                <a:gd name="T0" fmla="*/ 1 w 73"/>
                <a:gd name="T1" fmla="*/ 16 h 27"/>
                <a:gd name="T2" fmla="*/ 14 w 73"/>
                <a:gd name="T3" fmla="*/ 14 h 27"/>
                <a:gd name="T4" fmla="*/ 26 w 73"/>
                <a:gd name="T5" fmla="*/ 12 h 27"/>
                <a:gd name="T6" fmla="*/ 38 w 73"/>
                <a:gd name="T7" fmla="*/ 9 h 27"/>
                <a:gd name="T8" fmla="*/ 49 w 73"/>
                <a:gd name="T9" fmla="*/ 6 h 27"/>
                <a:gd name="T10" fmla="*/ 58 w 73"/>
                <a:gd name="T11" fmla="*/ 4 h 27"/>
                <a:gd name="T12" fmla="*/ 65 w 73"/>
                <a:gd name="T13" fmla="*/ 2 h 27"/>
                <a:gd name="T14" fmla="*/ 70 w 73"/>
                <a:gd name="T15" fmla="*/ 0 h 27"/>
                <a:gd name="T16" fmla="*/ 72 w 73"/>
                <a:gd name="T17" fmla="*/ 0 h 27"/>
                <a:gd name="T18" fmla="*/ 58 w 73"/>
                <a:gd name="T19" fmla="*/ 7 h 27"/>
                <a:gd name="T20" fmla="*/ 45 w 73"/>
                <a:gd name="T21" fmla="*/ 13 h 27"/>
                <a:gd name="T22" fmla="*/ 32 w 73"/>
                <a:gd name="T23" fmla="*/ 18 h 27"/>
                <a:gd name="T24" fmla="*/ 22 w 73"/>
                <a:gd name="T25" fmla="*/ 21 h 27"/>
                <a:gd name="T26" fmla="*/ 13 w 73"/>
                <a:gd name="T27" fmla="*/ 24 h 27"/>
                <a:gd name="T28" fmla="*/ 6 w 73"/>
                <a:gd name="T29" fmla="*/ 25 h 27"/>
                <a:gd name="T30" fmla="*/ 2 w 73"/>
                <a:gd name="T31" fmla="*/ 26 h 27"/>
                <a:gd name="T32" fmla="*/ 0 w 73"/>
                <a:gd name="T33" fmla="*/ 26 h 27"/>
                <a:gd name="T34" fmla="*/ 1 w 73"/>
                <a:gd name="T35" fmla="*/ 16 h 27"/>
                <a:gd name="T36" fmla="*/ 1 w 73"/>
                <a:gd name="T37" fmla="*/ 16 h 2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3" h="27">
                  <a:moveTo>
                    <a:pt x="1" y="16"/>
                  </a:moveTo>
                  <a:lnTo>
                    <a:pt x="14" y="14"/>
                  </a:lnTo>
                  <a:lnTo>
                    <a:pt x="26" y="12"/>
                  </a:lnTo>
                  <a:lnTo>
                    <a:pt x="38" y="9"/>
                  </a:lnTo>
                  <a:lnTo>
                    <a:pt x="49" y="6"/>
                  </a:lnTo>
                  <a:lnTo>
                    <a:pt x="58" y="4"/>
                  </a:lnTo>
                  <a:lnTo>
                    <a:pt x="65" y="2"/>
                  </a:lnTo>
                  <a:lnTo>
                    <a:pt x="70" y="0"/>
                  </a:lnTo>
                  <a:lnTo>
                    <a:pt x="72" y="0"/>
                  </a:lnTo>
                  <a:lnTo>
                    <a:pt x="58" y="7"/>
                  </a:lnTo>
                  <a:lnTo>
                    <a:pt x="45" y="13"/>
                  </a:lnTo>
                  <a:lnTo>
                    <a:pt x="32" y="18"/>
                  </a:lnTo>
                  <a:lnTo>
                    <a:pt x="22" y="21"/>
                  </a:lnTo>
                  <a:lnTo>
                    <a:pt x="13" y="24"/>
                  </a:lnTo>
                  <a:lnTo>
                    <a:pt x="6" y="25"/>
                  </a:lnTo>
                  <a:lnTo>
                    <a:pt x="2" y="26"/>
                  </a:lnTo>
                  <a:lnTo>
                    <a:pt x="0" y="26"/>
                  </a:lnTo>
                  <a:lnTo>
                    <a:pt x="1" y="1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5" name="Group 85"/>
          <p:cNvGrpSpPr>
            <a:grpSpLocks/>
          </p:cNvGrpSpPr>
          <p:nvPr/>
        </p:nvGrpSpPr>
        <p:grpSpPr bwMode="auto">
          <a:xfrm>
            <a:off x="9073123" y="1166091"/>
            <a:ext cx="1325563" cy="1230313"/>
            <a:chOff x="4460" y="826"/>
            <a:chExt cx="835" cy="775"/>
          </a:xfrm>
        </p:grpSpPr>
        <p:sp>
          <p:nvSpPr>
            <p:cNvPr id="96" name="Freeform 86"/>
            <p:cNvSpPr>
              <a:spLocks/>
            </p:cNvSpPr>
            <p:nvPr/>
          </p:nvSpPr>
          <p:spPr bwMode="auto">
            <a:xfrm>
              <a:off x="4460" y="826"/>
              <a:ext cx="362" cy="329"/>
            </a:xfrm>
            <a:custGeom>
              <a:avLst/>
              <a:gdLst>
                <a:gd name="T0" fmla="*/ 350 w 362"/>
                <a:gd name="T1" fmla="*/ 284 h 329"/>
                <a:gd name="T2" fmla="*/ 345 w 362"/>
                <a:gd name="T3" fmla="*/ 276 h 329"/>
                <a:gd name="T4" fmla="*/ 338 w 362"/>
                <a:gd name="T5" fmla="*/ 268 h 329"/>
                <a:gd name="T6" fmla="*/ 330 w 362"/>
                <a:gd name="T7" fmla="*/ 260 h 329"/>
                <a:gd name="T8" fmla="*/ 318 w 362"/>
                <a:gd name="T9" fmla="*/ 249 h 329"/>
                <a:gd name="T10" fmla="*/ 303 w 362"/>
                <a:gd name="T11" fmla="*/ 234 h 329"/>
                <a:gd name="T12" fmla="*/ 288 w 362"/>
                <a:gd name="T13" fmla="*/ 220 h 329"/>
                <a:gd name="T14" fmla="*/ 272 w 362"/>
                <a:gd name="T15" fmla="*/ 205 h 329"/>
                <a:gd name="T16" fmla="*/ 249 w 362"/>
                <a:gd name="T17" fmla="*/ 187 h 329"/>
                <a:gd name="T18" fmla="*/ 222 w 362"/>
                <a:gd name="T19" fmla="*/ 166 h 329"/>
                <a:gd name="T20" fmla="*/ 196 w 362"/>
                <a:gd name="T21" fmla="*/ 144 h 329"/>
                <a:gd name="T22" fmla="*/ 170 w 362"/>
                <a:gd name="T23" fmla="*/ 124 h 329"/>
                <a:gd name="T24" fmla="*/ 145 w 362"/>
                <a:gd name="T25" fmla="*/ 106 h 329"/>
                <a:gd name="T26" fmla="*/ 130 w 362"/>
                <a:gd name="T27" fmla="*/ 94 h 329"/>
                <a:gd name="T28" fmla="*/ 118 w 362"/>
                <a:gd name="T29" fmla="*/ 82 h 329"/>
                <a:gd name="T30" fmla="*/ 103 w 362"/>
                <a:gd name="T31" fmla="*/ 70 h 329"/>
                <a:gd name="T32" fmla="*/ 90 w 362"/>
                <a:gd name="T33" fmla="*/ 59 h 329"/>
                <a:gd name="T34" fmla="*/ 76 w 362"/>
                <a:gd name="T35" fmla="*/ 48 h 329"/>
                <a:gd name="T36" fmla="*/ 54 w 362"/>
                <a:gd name="T37" fmla="*/ 33 h 329"/>
                <a:gd name="T38" fmla="*/ 19 w 362"/>
                <a:gd name="T39" fmla="*/ 11 h 329"/>
                <a:gd name="T40" fmla="*/ 6 w 362"/>
                <a:gd name="T41" fmla="*/ 6 h 329"/>
                <a:gd name="T42" fmla="*/ 16 w 362"/>
                <a:gd name="T43" fmla="*/ 18 h 329"/>
                <a:gd name="T44" fmla="*/ 24 w 362"/>
                <a:gd name="T45" fmla="*/ 31 h 329"/>
                <a:gd name="T46" fmla="*/ 34 w 362"/>
                <a:gd name="T47" fmla="*/ 43 h 329"/>
                <a:gd name="T48" fmla="*/ 50 w 362"/>
                <a:gd name="T49" fmla="*/ 60 h 329"/>
                <a:gd name="T50" fmla="*/ 72 w 362"/>
                <a:gd name="T51" fmla="*/ 80 h 329"/>
                <a:gd name="T52" fmla="*/ 92 w 362"/>
                <a:gd name="T53" fmla="*/ 101 h 329"/>
                <a:gd name="T54" fmla="*/ 113 w 362"/>
                <a:gd name="T55" fmla="*/ 122 h 329"/>
                <a:gd name="T56" fmla="*/ 133 w 362"/>
                <a:gd name="T57" fmla="*/ 143 h 329"/>
                <a:gd name="T58" fmla="*/ 154 w 362"/>
                <a:gd name="T59" fmla="*/ 164 h 329"/>
                <a:gd name="T60" fmla="*/ 174 w 362"/>
                <a:gd name="T61" fmla="*/ 185 h 329"/>
                <a:gd name="T62" fmla="*/ 195 w 362"/>
                <a:gd name="T63" fmla="*/ 206 h 329"/>
                <a:gd name="T64" fmla="*/ 216 w 362"/>
                <a:gd name="T65" fmla="*/ 226 h 329"/>
                <a:gd name="T66" fmla="*/ 236 w 362"/>
                <a:gd name="T67" fmla="*/ 246 h 329"/>
                <a:gd name="T68" fmla="*/ 255 w 362"/>
                <a:gd name="T69" fmla="*/ 265 h 329"/>
                <a:gd name="T70" fmla="*/ 274 w 362"/>
                <a:gd name="T71" fmla="*/ 285 h 329"/>
                <a:gd name="T72" fmla="*/ 288 w 362"/>
                <a:gd name="T73" fmla="*/ 301 h 329"/>
                <a:gd name="T74" fmla="*/ 301 w 362"/>
                <a:gd name="T75" fmla="*/ 312 h 329"/>
                <a:gd name="T76" fmla="*/ 308 w 362"/>
                <a:gd name="T77" fmla="*/ 317 h 329"/>
                <a:gd name="T78" fmla="*/ 316 w 362"/>
                <a:gd name="T79" fmla="*/ 322 h 329"/>
                <a:gd name="T80" fmla="*/ 326 w 362"/>
                <a:gd name="T81" fmla="*/ 326 h 329"/>
                <a:gd name="T82" fmla="*/ 339 w 362"/>
                <a:gd name="T83" fmla="*/ 328 h 329"/>
                <a:gd name="T84" fmla="*/ 349 w 362"/>
                <a:gd name="T85" fmla="*/ 328 h 329"/>
                <a:gd name="T86" fmla="*/ 356 w 362"/>
                <a:gd name="T87" fmla="*/ 326 h 329"/>
                <a:gd name="T88" fmla="*/ 360 w 362"/>
                <a:gd name="T89" fmla="*/ 322 h 329"/>
                <a:gd name="T90" fmla="*/ 361 w 362"/>
                <a:gd name="T91" fmla="*/ 314 h 329"/>
                <a:gd name="T92" fmla="*/ 359 w 362"/>
                <a:gd name="T93" fmla="*/ 305 h 329"/>
                <a:gd name="T94" fmla="*/ 355 w 362"/>
                <a:gd name="T95" fmla="*/ 294 h 329"/>
                <a:gd name="T96" fmla="*/ 352 w 362"/>
                <a:gd name="T97" fmla="*/ 288 h 32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62" h="329">
                  <a:moveTo>
                    <a:pt x="352" y="288"/>
                  </a:moveTo>
                  <a:lnTo>
                    <a:pt x="350" y="284"/>
                  </a:lnTo>
                  <a:lnTo>
                    <a:pt x="348" y="280"/>
                  </a:lnTo>
                  <a:lnTo>
                    <a:pt x="345" y="276"/>
                  </a:lnTo>
                  <a:lnTo>
                    <a:pt x="341" y="272"/>
                  </a:lnTo>
                  <a:lnTo>
                    <a:pt x="338" y="268"/>
                  </a:lnTo>
                  <a:lnTo>
                    <a:pt x="334" y="264"/>
                  </a:lnTo>
                  <a:lnTo>
                    <a:pt x="330" y="260"/>
                  </a:lnTo>
                  <a:lnTo>
                    <a:pt x="327" y="257"/>
                  </a:lnTo>
                  <a:lnTo>
                    <a:pt x="318" y="249"/>
                  </a:lnTo>
                  <a:lnTo>
                    <a:pt x="311" y="242"/>
                  </a:lnTo>
                  <a:lnTo>
                    <a:pt x="303" y="234"/>
                  </a:lnTo>
                  <a:lnTo>
                    <a:pt x="296" y="227"/>
                  </a:lnTo>
                  <a:lnTo>
                    <a:pt x="288" y="220"/>
                  </a:lnTo>
                  <a:lnTo>
                    <a:pt x="280" y="212"/>
                  </a:lnTo>
                  <a:lnTo>
                    <a:pt x="272" y="205"/>
                  </a:lnTo>
                  <a:lnTo>
                    <a:pt x="263" y="198"/>
                  </a:lnTo>
                  <a:lnTo>
                    <a:pt x="249" y="187"/>
                  </a:lnTo>
                  <a:lnTo>
                    <a:pt x="236" y="176"/>
                  </a:lnTo>
                  <a:lnTo>
                    <a:pt x="222" y="166"/>
                  </a:lnTo>
                  <a:lnTo>
                    <a:pt x="209" y="155"/>
                  </a:lnTo>
                  <a:lnTo>
                    <a:pt x="196" y="144"/>
                  </a:lnTo>
                  <a:lnTo>
                    <a:pt x="183" y="134"/>
                  </a:lnTo>
                  <a:lnTo>
                    <a:pt x="170" y="124"/>
                  </a:lnTo>
                  <a:lnTo>
                    <a:pt x="156" y="114"/>
                  </a:lnTo>
                  <a:lnTo>
                    <a:pt x="145" y="106"/>
                  </a:lnTo>
                  <a:lnTo>
                    <a:pt x="137" y="100"/>
                  </a:lnTo>
                  <a:lnTo>
                    <a:pt x="130" y="94"/>
                  </a:lnTo>
                  <a:lnTo>
                    <a:pt x="124" y="88"/>
                  </a:lnTo>
                  <a:lnTo>
                    <a:pt x="118" y="82"/>
                  </a:lnTo>
                  <a:lnTo>
                    <a:pt x="111" y="76"/>
                  </a:lnTo>
                  <a:lnTo>
                    <a:pt x="103" y="70"/>
                  </a:lnTo>
                  <a:lnTo>
                    <a:pt x="94" y="62"/>
                  </a:lnTo>
                  <a:lnTo>
                    <a:pt x="90" y="59"/>
                  </a:lnTo>
                  <a:lnTo>
                    <a:pt x="82" y="54"/>
                  </a:lnTo>
                  <a:lnTo>
                    <a:pt x="76" y="48"/>
                  </a:lnTo>
                  <a:lnTo>
                    <a:pt x="71" y="45"/>
                  </a:lnTo>
                  <a:lnTo>
                    <a:pt x="54" y="33"/>
                  </a:lnTo>
                  <a:lnTo>
                    <a:pt x="37" y="22"/>
                  </a:lnTo>
                  <a:lnTo>
                    <a:pt x="19" y="11"/>
                  </a:lnTo>
                  <a:lnTo>
                    <a:pt x="0" y="0"/>
                  </a:lnTo>
                  <a:lnTo>
                    <a:pt x="6" y="6"/>
                  </a:lnTo>
                  <a:lnTo>
                    <a:pt x="11" y="12"/>
                  </a:lnTo>
                  <a:lnTo>
                    <a:pt x="16" y="18"/>
                  </a:lnTo>
                  <a:lnTo>
                    <a:pt x="20" y="25"/>
                  </a:lnTo>
                  <a:lnTo>
                    <a:pt x="24" y="31"/>
                  </a:lnTo>
                  <a:lnTo>
                    <a:pt x="28" y="37"/>
                  </a:lnTo>
                  <a:lnTo>
                    <a:pt x="34" y="43"/>
                  </a:lnTo>
                  <a:lnTo>
                    <a:pt x="39" y="49"/>
                  </a:lnTo>
                  <a:lnTo>
                    <a:pt x="50" y="60"/>
                  </a:lnTo>
                  <a:lnTo>
                    <a:pt x="61" y="70"/>
                  </a:lnTo>
                  <a:lnTo>
                    <a:pt x="72" y="80"/>
                  </a:lnTo>
                  <a:lnTo>
                    <a:pt x="82" y="90"/>
                  </a:lnTo>
                  <a:lnTo>
                    <a:pt x="92" y="101"/>
                  </a:lnTo>
                  <a:lnTo>
                    <a:pt x="102" y="112"/>
                  </a:lnTo>
                  <a:lnTo>
                    <a:pt x="113" y="122"/>
                  </a:lnTo>
                  <a:lnTo>
                    <a:pt x="123" y="132"/>
                  </a:lnTo>
                  <a:lnTo>
                    <a:pt x="133" y="143"/>
                  </a:lnTo>
                  <a:lnTo>
                    <a:pt x="143" y="153"/>
                  </a:lnTo>
                  <a:lnTo>
                    <a:pt x="154" y="164"/>
                  </a:lnTo>
                  <a:lnTo>
                    <a:pt x="164" y="174"/>
                  </a:lnTo>
                  <a:lnTo>
                    <a:pt x="174" y="185"/>
                  </a:lnTo>
                  <a:lnTo>
                    <a:pt x="184" y="196"/>
                  </a:lnTo>
                  <a:lnTo>
                    <a:pt x="195" y="206"/>
                  </a:lnTo>
                  <a:lnTo>
                    <a:pt x="206" y="217"/>
                  </a:lnTo>
                  <a:lnTo>
                    <a:pt x="216" y="226"/>
                  </a:lnTo>
                  <a:lnTo>
                    <a:pt x="226" y="236"/>
                  </a:lnTo>
                  <a:lnTo>
                    <a:pt x="236" y="246"/>
                  </a:lnTo>
                  <a:lnTo>
                    <a:pt x="245" y="255"/>
                  </a:lnTo>
                  <a:lnTo>
                    <a:pt x="255" y="265"/>
                  </a:lnTo>
                  <a:lnTo>
                    <a:pt x="264" y="275"/>
                  </a:lnTo>
                  <a:lnTo>
                    <a:pt x="274" y="285"/>
                  </a:lnTo>
                  <a:lnTo>
                    <a:pt x="284" y="296"/>
                  </a:lnTo>
                  <a:lnTo>
                    <a:pt x="288" y="301"/>
                  </a:lnTo>
                  <a:lnTo>
                    <a:pt x="294" y="306"/>
                  </a:lnTo>
                  <a:lnTo>
                    <a:pt x="301" y="312"/>
                  </a:lnTo>
                  <a:lnTo>
                    <a:pt x="306" y="316"/>
                  </a:lnTo>
                  <a:lnTo>
                    <a:pt x="308" y="317"/>
                  </a:lnTo>
                  <a:lnTo>
                    <a:pt x="312" y="320"/>
                  </a:lnTo>
                  <a:lnTo>
                    <a:pt x="316" y="322"/>
                  </a:lnTo>
                  <a:lnTo>
                    <a:pt x="318" y="324"/>
                  </a:lnTo>
                  <a:lnTo>
                    <a:pt x="326" y="326"/>
                  </a:lnTo>
                  <a:lnTo>
                    <a:pt x="333" y="327"/>
                  </a:lnTo>
                  <a:lnTo>
                    <a:pt x="339" y="328"/>
                  </a:lnTo>
                  <a:lnTo>
                    <a:pt x="345" y="328"/>
                  </a:lnTo>
                  <a:lnTo>
                    <a:pt x="349" y="328"/>
                  </a:lnTo>
                  <a:lnTo>
                    <a:pt x="353" y="328"/>
                  </a:lnTo>
                  <a:lnTo>
                    <a:pt x="356" y="326"/>
                  </a:lnTo>
                  <a:lnTo>
                    <a:pt x="358" y="324"/>
                  </a:lnTo>
                  <a:lnTo>
                    <a:pt x="360" y="322"/>
                  </a:lnTo>
                  <a:lnTo>
                    <a:pt x="360" y="318"/>
                  </a:lnTo>
                  <a:lnTo>
                    <a:pt x="361" y="314"/>
                  </a:lnTo>
                  <a:lnTo>
                    <a:pt x="360" y="310"/>
                  </a:lnTo>
                  <a:lnTo>
                    <a:pt x="359" y="305"/>
                  </a:lnTo>
                  <a:lnTo>
                    <a:pt x="357" y="300"/>
                  </a:lnTo>
                  <a:lnTo>
                    <a:pt x="355" y="294"/>
                  </a:lnTo>
                  <a:lnTo>
                    <a:pt x="352" y="288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7" name="Freeform 87"/>
            <p:cNvSpPr>
              <a:spLocks/>
            </p:cNvSpPr>
            <p:nvPr/>
          </p:nvSpPr>
          <p:spPr bwMode="auto">
            <a:xfrm>
              <a:off x="4854" y="1193"/>
              <a:ext cx="441" cy="408"/>
            </a:xfrm>
            <a:custGeom>
              <a:avLst/>
              <a:gdLst>
                <a:gd name="T0" fmla="*/ 398 w 441"/>
                <a:gd name="T1" fmla="*/ 349 h 408"/>
                <a:gd name="T2" fmla="*/ 25 w 441"/>
                <a:gd name="T3" fmla="*/ 0 h 408"/>
                <a:gd name="T4" fmla="*/ 0 w 441"/>
                <a:gd name="T5" fmla="*/ 15 h 408"/>
                <a:gd name="T6" fmla="*/ 373 w 441"/>
                <a:gd name="T7" fmla="*/ 364 h 408"/>
                <a:gd name="T8" fmla="*/ 388 w 441"/>
                <a:gd name="T9" fmla="*/ 377 h 408"/>
                <a:gd name="T10" fmla="*/ 401 w 441"/>
                <a:gd name="T11" fmla="*/ 386 h 408"/>
                <a:gd name="T12" fmla="*/ 412 w 441"/>
                <a:gd name="T13" fmla="*/ 394 h 408"/>
                <a:gd name="T14" fmla="*/ 422 w 441"/>
                <a:gd name="T15" fmla="*/ 399 h 408"/>
                <a:gd name="T16" fmla="*/ 430 w 441"/>
                <a:gd name="T17" fmla="*/ 403 h 408"/>
                <a:gd name="T18" fmla="*/ 436 w 441"/>
                <a:gd name="T19" fmla="*/ 405 h 408"/>
                <a:gd name="T20" fmla="*/ 439 w 441"/>
                <a:gd name="T21" fmla="*/ 407 h 408"/>
                <a:gd name="T22" fmla="*/ 440 w 441"/>
                <a:gd name="T23" fmla="*/ 407 h 408"/>
                <a:gd name="T24" fmla="*/ 436 w 441"/>
                <a:gd name="T25" fmla="*/ 397 h 408"/>
                <a:gd name="T26" fmla="*/ 430 w 441"/>
                <a:gd name="T27" fmla="*/ 387 h 408"/>
                <a:gd name="T28" fmla="*/ 423 w 441"/>
                <a:gd name="T29" fmla="*/ 377 h 408"/>
                <a:gd name="T30" fmla="*/ 416 w 441"/>
                <a:gd name="T31" fmla="*/ 368 h 408"/>
                <a:gd name="T32" fmla="*/ 409 w 441"/>
                <a:gd name="T33" fmla="*/ 360 h 408"/>
                <a:gd name="T34" fmla="*/ 403 w 441"/>
                <a:gd name="T35" fmla="*/ 354 h 408"/>
                <a:gd name="T36" fmla="*/ 399 w 441"/>
                <a:gd name="T37" fmla="*/ 350 h 408"/>
                <a:gd name="T38" fmla="*/ 398 w 441"/>
                <a:gd name="T39" fmla="*/ 349 h 408"/>
                <a:gd name="T40" fmla="*/ 398 w 441"/>
                <a:gd name="T41" fmla="*/ 349 h 40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441" h="408">
                  <a:moveTo>
                    <a:pt x="398" y="349"/>
                  </a:moveTo>
                  <a:lnTo>
                    <a:pt x="25" y="0"/>
                  </a:lnTo>
                  <a:lnTo>
                    <a:pt x="0" y="15"/>
                  </a:lnTo>
                  <a:lnTo>
                    <a:pt x="373" y="364"/>
                  </a:lnTo>
                  <a:lnTo>
                    <a:pt x="388" y="377"/>
                  </a:lnTo>
                  <a:lnTo>
                    <a:pt x="401" y="386"/>
                  </a:lnTo>
                  <a:lnTo>
                    <a:pt x="412" y="394"/>
                  </a:lnTo>
                  <a:lnTo>
                    <a:pt x="422" y="399"/>
                  </a:lnTo>
                  <a:lnTo>
                    <a:pt x="430" y="403"/>
                  </a:lnTo>
                  <a:lnTo>
                    <a:pt x="436" y="405"/>
                  </a:lnTo>
                  <a:lnTo>
                    <a:pt x="439" y="407"/>
                  </a:lnTo>
                  <a:lnTo>
                    <a:pt x="440" y="407"/>
                  </a:lnTo>
                  <a:lnTo>
                    <a:pt x="436" y="397"/>
                  </a:lnTo>
                  <a:lnTo>
                    <a:pt x="430" y="387"/>
                  </a:lnTo>
                  <a:lnTo>
                    <a:pt x="423" y="377"/>
                  </a:lnTo>
                  <a:lnTo>
                    <a:pt x="416" y="368"/>
                  </a:lnTo>
                  <a:lnTo>
                    <a:pt x="409" y="360"/>
                  </a:lnTo>
                  <a:lnTo>
                    <a:pt x="403" y="354"/>
                  </a:lnTo>
                  <a:lnTo>
                    <a:pt x="399" y="350"/>
                  </a:lnTo>
                  <a:lnTo>
                    <a:pt x="398" y="349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8" name="Freeform 88"/>
            <p:cNvSpPr>
              <a:spLocks/>
            </p:cNvSpPr>
            <p:nvPr/>
          </p:nvSpPr>
          <p:spPr bwMode="auto">
            <a:xfrm>
              <a:off x="4800" y="1152"/>
              <a:ext cx="439" cy="409"/>
            </a:xfrm>
            <a:custGeom>
              <a:avLst/>
              <a:gdLst>
                <a:gd name="T0" fmla="*/ 438 w 439"/>
                <a:gd name="T1" fmla="*/ 402 h 409"/>
                <a:gd name="T2" fmla="*/ 9 w 439"/>
                <a:gd name="T3" fmla="*/ 0 h 409"/>
                <a:gd name="T4" fmla="*/ 0 w 439"/>
                <a:gd name="T5" fmla="*/ 6 h 409"/>
                <a:gd name="T6" fmla="*/ 429 w 439"/>
                <a:gd name="T7" fmla="*/ 408 h 409"/>
                <a:gd name="T8" fmla="*/ 438 w 439"/>
                <a:gd name="T9" fmla="*/ 402 h 409"/>
                <a:gd name="T10" fmla="*/ 438 w 439"/>
                <a:gd name="T11" fmla="*/ 402 h 40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39" h="409">
                  <a:moveTo>
                    <a:pt x="438" y="402"/>
                  </a:moveTo>
                  <a:lnTo>
                    <a:pt x="9" y="0"/>
                  </a:lnTo>
                  <a:lnTo>
                    <a:pt x="0" y="6"/>
                  </a:lnTo>
                  <a:lnTo>
                    <a:pt x="429" y="408"/>
                  </a:lnTo>
                  <a:lnTo>
                    <a:pt x="438" y="402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9" name="Freeform 89"/>
            <p:cNvSpPr>
              <a:spLocks/>
            </p:cNvSpPr>
            <p:nvPr/>
          </p:nvSpPr>
          <p:spPr bwMode="auto">
            <a:xfrm>
              <a:off x="5209" y="1525"/>
              <a:ext cx="26" cy="16"/>
            </a:xfrm>
            <a:custGeom>
              <a:avLst/>
              <a:gdLst>
                <a:gd name="T0" fmla="*/ 0 w 26"/>
                <a:gd name="T1" fmla="*/ 15 h 16"/>
                <a:gd name="T2" fmla="*/ 25 w 26"/>
                <a:gd name="T3" fmla="*/ 0 h 16"/>
                <a:gd name="T4" fmla="*/ 0 w 26"/>
                <a:gd name="T5" fmla="*/ 15 h 16"/>
                <a:gd name="T6" fmla="*/ 0 w 26"/>
                <a:gd name="T7" fmla="*/ 15 h 1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" h="16">
                  <a:moveTo>
                    <a:pt x="0" y="15"/>
                  </a:moveTo>
                  <a:lnTo>
                    <a:pt x="25" y="0"/>
                  </a:lnTo>
                  <a:lnTo>
                    <a:pt x="0" y="15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0" name="Line 90"/>
            <p:cNvSpPr>
              <a:spLocks noChangeShapeType="1"/>
            </p:cNvSpPr>
            <p:nvPr/>
          </p:nvSpPr>
          <p:spPr bwMode="auto">
            <a:xfrm flipV="1">
              <a:off x="5213" y="1521"/>
              <a:ext cx="17" cy="2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1" name="Freeform 91"/>
            <p:cNvSpPr>
              <a:spLocks/>
            </p:cNvSpPr>
            <p:nvPr/>
          </p:nvSpPr>
          <p:spPr bwMode="auto">
            <a:xfrm>
              <a:off x="5109" y="1431"/>
              <a:ext cx="26" cy="17"/>
            </a:xfrm>
            <a:custGeom>
              <a:avLst/>
              <a:gdLst>
                <a:gd name="T0" fmla="*/ 0 w 26"/>
                <a:gd name="T1" fmla="*/ 16 h 17"/>
                <a:gd name="T2" fmla="*/ 25 w 26"/>
                <a:gd name="T3" fmla="*/ 0 h 17"/>
                <a:gd name="T4" fmla="*/ 0 w 26"/>
                <a:gd name="T5" fmla="*/ 16 h 17"/>
                <a:gd name="T6" fmla="*/ 0 w 26"/>
                <a:gd name="T7" fmla="*/ 16 h 1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" h="17">
                  <a:moveTo>
                    <a:pt x="0" y="16"/>
                  </a:moveTo>
                  <a:lnTo>
                    <a:pt x="25" y="0"/>
                  </a:lnTo>
                  <a:lnTo>
                    <a:pt x="0" y="16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" name="Line 92"/>
            <p:cNvSpPr>
              <a:spLocks noChangeShapeType="1"/>
            </p:cNvSpPr>
            <p:nvPr/>
          </p:nvSpPr>
          <p:spPr bwMode="auto">
            <a:xfrm flipV="1">
              <a:off x="5113" y="1427"/>
              <a:ext cx="17" cy="2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" name="Freeform 93"/>
            <p:cNvSpPr>
              <a:spLocks/>
            </p:cNvSpPr>
            <p:nvPr/>
          </p:nvSpPr>
          <p:spPr bwMode="auto">
            <a:xfrm>
              <a:off x="4993" y="1322"/>
              <a:ext cx="25" cy="17"/>
            </a:xfrm>
            <a:custGeom>
              <a:avLst/>
              <a:gdLst>
                <a:gd name="T0" fmla="*/ 0 w 25"/>
                <a:gd name="T1" fmla="*/ 16 h 17"/>
                <a:gd name="T2" fmla="*/ 24 w 25"/>
                <a:gd name="T3" fmla="*/ 0 h 17"/>
                <a:gd name="T4" fmla="*/ 0 w 25"/>
                <a:gd name="T5" fmla="*/ 16 h 17"/>
                <a:gd name="T6" fmla="*/ 0 w 25"/>
                <a:gd name="T7" fmla="*/ 16 h 1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5" h="17">
                  <a:moveTo>
                    <a:pt x="0" y="16"/>
                  </a:moveTo>
                  <a:lnTo>
                    <a:pt x="24" y="0"/>
                  </a:lnTo>
                  <a:lnTo>
                    <a:pt x="0" y="16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" name="Line 94"/>
            <p:cNvSpPr>
              <a:spLocks noChangeShapeType="1"/>
            </p:cNvSpPr>
            <p:nvPr/>
          </p:nvSpPr>
          <p:spPr bwMode="auto">
            <a:xfrm flipV="1">
              <a:off x="4997" y="1318"/>
              <a:ext cx="16" cy="2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" name="Freeform 95"/>
            <p:cNvSpPr>
              <a:spLocks/>
            </p:cNvSpPr>
            <p:nvPr/>
          </p:nvSpPr>
          <p:spPr bwMode="auto">
            <a:xfrm>
              <a:off x="5008" y="1328"/>
              <a:ext cx="118" cy="110"/>
            </a:xfrm>
            <a:custGeom>
              <a:avLst/>
              <a:gdLst>
                <a:gd name="T0" fmla="*/ 117 w 118"/>
                <a:gd name="T1" fmla="*/ 109 h 110"/>
                <a:gd name="T2" fmla="*/ 0 w 118"/>
                <a:gd name="T3" fmla="*/ 0 h 110"/>
                <a:gd name="T4" fmla="*/ 117 w 118"/>
                <a:gd name="T5" fmla="*/ 109 h 110"/>
                <a:gd name="T6" fmla="*/ 117 w 118"/>
                <a:gd name="T7" fmla="*/ 109 h 1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8" h="110">
                  <a:moveTo>
                    <a:pt x="117" y="109"/>
                  </a:moveTo>
                  <a:lnTo>
                    <a:pt x="0" y="0"/>
                  </a:lnTo>
                  <a:lnTo>
                    <a:pt x="117" y="10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6" name="Line 96"/>
            <p:cNvSpPr>
              <a:spLocks noChangeShapeType="1"/>
            </p:cNvSpPr>
            <p:nvPr/>
          </p:nvSpPr>
          <p:spPr bwMode="auto">
            <a:xfrm flipH="1" flipV="1">
              <a:off x="5004" y="1324"/>
              <a:ext cx="125" cy="1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7" name="Freeform 97"/>
            <p:cNvSpPr>
              <a:spLocks/>
            </p:cNvSpPr>
            <p:nvPr/>
          </p:nvSpPr>
          <p:spPr bwMode="auto">
            <a:xfrm>
              <a:off x="5032" y="1368"/>
              <a:ext cx="50" cy="56"/>
            </a:xfrm>
            <a:custGeom>
              <a:avLst/>
              <a:gdLst>
                <a:gd name="T0" fmla="*/ 0 w 50"/>
                <a:gd name="T1" fmla="*/ 16 h 56"/>
                <a:gd name="T2" fmla="*/ 10 w 50"/>
                <a:gd name="T3" fmla="*/ 0 h 56"/>
                <a:gd name="T4" fmla="*/ 49 w 50"/>
                <a:gd name="T5" fmla="*/ 37 h 56"/>
                <a:gd name="T6" fmla="*/ 42 w 50"/>
                <a:gd name="T7" fmla="*/ 55 h 56"/>
                <a:gd name="T8" fmla="*/ 0 w 50"/>
                <a:gd name="T9" fmla="*/ 16 h 56"/>
                <a:gd name="T10" fmla="*/ 0 w 50"/>
                <a:gd name="T11" fmla="*/ 16 h 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0" h="56">
                  <a:moveTo>
                    <a:pt x="0" y="16"/>
                  </a:moveTo>
                  <a:lnTo>
                    <a:pt x="10" y="0"/>
                  </a:lnTo>
                  <a:lnTo>
                    <a:pt x="49" y="37"/>
                  </a:lnTo>
                  <a:lnTo>
                    <a:pt x="42" y="55"/>
                  </a:lnTo>
                  <a:lnTo>
                    <a:pt x="0" y="1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" name="Freeform 98"/>
            <p:cNvSpPr>
              <a:spLocks/>
            </p:cNvSpPr>
            <p:nvPr/>
          </p:nvSpPr>
          <p:spPr bwMode="auto">
            <a:xfrm>
              <a:off x="5039" y="1378"/>
              <a:ext cx="41" cy="32"/>
            </a:xfrm>
            <a:custGeom>
              <a:avLst/>
              <a:gdLst>
                <a:gd name="T0" fmla="*/ 0 w 41"/>
                <a:gd name="T1" fmla="*/ 12 h 32"/>
                <a:gd name="T2" fmla="*/ 7 w 41"/>
                <a:gd name="T3" fmla="*/ 0 h 32"/>
                <a:gd name="T4" fmla="*/ 40 w 41"/>
                <a:gd name="T5" fmla="*/ 31 h 3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1" h="32">
                  <a:moveTo>
                    <a:pt x="0" y="12"/>
                  </a:moveTo>
                  <a:lnTo>
                    <a:pt x="7" y="0"/>
                  </a:lnTo>
                  <a:lnTo>
                    <a:pt x="40" y="31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9" name="Line 99"/>
            <p:cNvSpPr>
              <a:spLocks noChangeShapeType="1"/>
            </p:cNvSpPr>
            <p:nvPr/>
          </p:nvSpPr>
          <p:spPr bwMode="auto">
            <a:xfrm flipV="1">
              <a:off x="5053" y="1387"/>
              <a:ext cx="5" cy="21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0" name="Freeform 100"/>
            <p:cNvSpPr>
              <a:spLocks/>
            </p:cNvSpPr>
            <p:nvPr/>
          </p:nvSpPr>
          <p:spPr bwMode="auto">
            <a:xfrm>
              <a:off x="5001" y="1316"/>
              <a:ext cx="86" cy="79"/>
            </a:xfrm>
            <a:custGeom>
              <a:avLst/>
              <a:gdLst>
                <a:gd name="T0" fmla="*/ 10 w 86"/>
                <a:gd name="T1" fmla="*/ 0 h 79"/>
                <a:gd name="T2" fmla="*/ 85 w 86"/>
                <a:gd name="T3" fmla="*/ 71 h 79"/>
                <a:gd name="T4" fmla="*/ 75 w 86"/>
                <a:gd name="T5" fmla="*/ 78 h 79"/>
                <a:gd name="T6" fmla="*/ 0 w 86"/>
                <a:gd name="T7" fmla="*/ 7 h 79"/>
                <a:gd name="T8" fmla="*/ 10 w 86"/>
                <a:gd name="T9" fmla="*/ 0 h 79"/>
                <a:gd name="T10" fmla="*/ 10 w 86"/>
                <a:gd name="T11" fmla="*/ 0 h 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6" h="79">
                  <a:moveTo>
                    <a:pt x="10" y="0"/>
                  </a:moveTo>
                  <a:lnTo>
                    <a:pt x="85" y="71"/>
                  </a:lnTo>
                  <a:lnTo>
                    <a:pt x="75" y="78"/>
                  </a:lnTo>
                  <a:lnTo>
                    <a:pt x="0" y="7"/>
                  </a:lnTo>
                  <a:lnTo>
                    <a:pt x="10" y="0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1" name="Freeform 101"/>
            <p:cNvSpPr>
              <a:spLocks/>
            </p:cNvSpPr>
            <p:nvPr/>
          </p:nvSpPr>
          <p:spPr bwMode="auto">
            <a:xfrm>
              <a:off x="4911" y="1232"/>
              <a:ext cx="101" cy="92"/>
            </a:xfrm>
            <a:custGeom>
              <a:avLst/>
              <a:gdLst>
                <a:gd name="T0" fmla="*/ 10 w 101"/>
                <a:gd name="T1" fmla="*/ 0 h 92"/>
                <a:gd name="T2" fmla="*/ 100 w 101"/>
                <a:gd name="T3" fmla="*/ 84 h 92"/>
                <a:gd name="T4" fmla="*/ 90 w 101"/>
                <a:gd name="T5" fmla="*/ 91 h 92"/>
                <a:gd name="T6" fmla="*/ 0 w 101"/>
                <a:gd name="T7" fmla="*/ 7 h 92"/>
                <a:gd name="T8" fmla="*/ 10 w 101"/>
                <a:gd name="T9" fmla="*/ 0 h 92"/>
                <a:gd name="T10" fmla="*/ 10 w 101"/>
                <a:gd name="T11" fmla="*/ 0 h 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1" h="92">
                  <a:moveTo>
                    <a:pt x="10" y="0"/>
                  </a:moveTo>
                  <a:lnTo>
                    <a:pt x="100" y="84"/>
                  </a:lnTo>
                  <a:lnTo>
                    <a:pt x="90" y="91"/>
                  </a:lnTo>
                  <a:lnTo>
                    <a:pt x="0" y="7"/>
                  </a:lnTo>
                  <a:lnTo>
                    <a:pt x="1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2" name="Freeform 102"/>
            <p:cNvSpPr>
              <a:spLocks/>
            </p:cNvSpPr>
            <p:nvPr/>
          </p:nvSpPr>
          <p:spPr bwMode="auto">
            <a:xfrm>
              <a:off x="4921" y="1262"/>
              <a:ext cx="26" cy="20"/>
            </a:xfrm>
            <a:custGeom>
              <a:avLst/>
              <a:gdLst>
                <a:gd name="T0" fmla="*/ 0 w 26"/>
                <a:gd name="T1" fmla="*/ 10 h 20"/>
                <a:gd name="T2" fmla="*/ 11 w 26"/>
                <a:gd name="T3" fmla="*/ 19 h 20"/>
                <a:gd name="T4" fmla="*/ 25 w 26"/>
                <a:gd name="T5" fmla="*/ 10 h 20"/>
                <a:gd name="T6" fmla="*/ 15 w 26"/>
                <a:gd name="T7" fmla="*/ 0 h 20"/>
                <a:gd name="T8" fmla="*/ 0 w 26"/>
                <a:gd name="T9" fmla="*/ 10 h 20"/>
                <a:gd name="T10" fmla="*/ 0 w 26"/>
                <a:gd name="T11" fmla="*/ 10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20">
                  <a:moveTo>
                    <a:pt x="0" y="10"/>
                  </a:moveTo>
                  <a:lnTo>
                    <a:pt x="11" y="19"/>
                  </a:lnTo>
                  <a:lnTo>
                    <a:pt x="25" y="10"/>
                  </a:lnTo>
                  <a:lnTo>
                    <a:pt x="15" y="0"/>
                  </a:lnTo>
                  <a:lnTo>
                    <a:pt x="0" y="1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" name="Freeform 103"/>
            <p:cNvSpPr>
              <a:spLocks/>
            </p:cNvSpPr>
            <p:nvPr/>
          </p:nvSpPr>
          <p:spPr bwMode="auto">
            <a:xfrm>
              <a:off x="4860" y="1220"/>
              <a:ext cx="55" cy="49"/>
            </a:xfrm>
            <a:custGeom>
              <a:avLst/>
              <a:gdLst>
                <a:gd name="T0" fmla="*/ 7 w 55"/>
                <a:gd name="T1" fmla="*/ 0 h 49"/>
                <a:gd name="T2" fmla="*/ 54 w 55"/>
                <a:gd name="T3" fmla="*/ 44 h 49"/>
                <a:gd name="T4" fmla="*/ 47 w 55"/>
                <a:gd name="T5" fmla="*/ 48 h 49"/>
                <a:gd name="T6" fmla="*/ 0 w 55"/>
                <a:gd name="T7" fmla="*/ 4 h 49"/>
                <a:gd name="T8" fmla="*/ 7 w 55"/>
                <a:gd name="T9" fmla="*/ 0 h 49"/>
                <a:gd name="T10" fmla="*/ 7 w 55"/>
                <a:gd name="T11" fmla="*/ 0 h 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" h="49">
                  <a:moveTo>
                    <a:pt x="7" y="0"/>
                  </a:moveTo>
                  <a:lnTo>
                    <a:pt x="54" y="44"/>
                  </a:lnTo>
                  <a:lnTo>
                    <a:pt x="47" y="48"/>
                  </a:lnTo>
                  <a:lnTo>
                    <a:pt x="0" y="4"/>
                  </a:lnTo>
                  <a:lnTo>
                    <a:pt x="7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" name="Freeform 104"/>
            <p:cNvSpPr>
              <a:spLocks/>
            </p:cNvSpPr>
            <p:nvPr/>
          </p:nvSpPr>
          <p:spPr bwMode="auto">
            <a:xfrm>
              <a:off x="4800" y="1142"/>
              <a:ext cx="80" cy="67"/>
            </a:xfrm>
            <a:custGeom>
              <a:avLst/>
              <a:gdLst>
                <a:gd name="T0" fmla="*/ 25 w 80"/>
                <a:gd name="T1" fmla="*/ 0 h 67"/>
                <a:gd name="T2" fmla="*/ 79 w 80"/>
                <a:gd name="T3" fmla="*/ 51 h 67"/>
                <a:gd name="T4" fmla="*/ 54 w 80"/>
                <a:gd name="T5" fmla="*/ 66 h 67"/>
                <a:gd name="T6" fmla="*/ 0 w 80"/>
                <a:gd name="T7" fmla="*/ 16 h 67"/>
                <a:gd name="T8" fmla="*/ 25 w 80"/>
                <a:gd name="T9" fmla="*/ 0 h 67"/>
                <a:gd name="T10" fmla="*/ 25 w 80"/>
                <a:gd name="T11" fmla="*/ 0 h 6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0" h="67">
                  <a:moveTo>
                    <a:pt x="25" y="0"/>
                  </a:moveTo>
                  <a:lnTo>
                    <a:pt x="79" y="51"/>
                  </a:lnTo>
                  <a:lnTo>
                    <a:pt x="54" y="66"/>
                  </a:lnTo>
                  <a:lnTo>
                    <a:pt x="0" y="16"/>
                  </a:lnTo>
                  <a:lnTo>
                    <a:pt x="25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" name="Freeform 105"/>
            <p:cNvSpPr>
              <a:spLocks/>
            </p:cNvSpPr>
            <p:nvPr/>
          </p:nvSpPr>
          <p:spPr bwMode="auto">
            <a:xfrm>
              <a:off x="4800" y="1158"/>
              <a:ext cx="55" cy="51"/>
            </a:xfrm>
            <a:custGeom>
              <a:avLst/>
              <a:gdLst>
                <a:gd name="T0" fmla="*/ 54 w 55"/>
                <a:gd name="T1" fmla="*/ 50 h 51"/>
                <a:gd name="T2" fmla="*/ 3 w 55"/>
                <a:gd name="T3" fmla="*/ 41 h 51"/>
                <a:gd name="T4" fmla="*/ 0 w 55"/>
                <a:gd name="T5" fmla="*/ 0 h 51"/>
                <a:gd name="T6" fmla="*/ 54 w 55"/>
                <a:gd name="T7" fmla="*/ 50 h 51"/>
                <a:gd name="T8" fmla="*/ 54 w 55"/>
                <a:gd name="T9" fmla="*/ 50 h 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5" h="51">
                  <a:moveTo>
                    <a:pt x="54" y="50"/>
                  </a:moveTo>
                  <a:lnTo>
                    <a:pt x="3" y="41"/>
                  </a:lnTo>
                  <a:lnTo>
                    <a:pt x="0" y="0"/>
                  </a:lnTo>
                  <a:lnTo>
                    <a:pt x="54" y="5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" name="Freeform 106"/>
            <p:cNvSpPr>
              <a:spLocks/>
            </p:cNvSpPr>
            <p:nvPr/>
          </p:nvSpPr>
          <p:spPr bwMode="auto">
            <a:xfrm>
              <a:off x="4826" y="1143"/>
              <a:ext cx="55" cy="52"/>
            </a:xfrm>
            <a:custGeom>
              <a:avLst/>
              <a:gdLst>
                <a:gd name="T0" fmla="*/ 54 w 55"/>
                <a:gd name="T1" fmla="*/ 51 h 52"/>
                <a:gd name="T2" fmla="*/ 52 w 55"/>
                <a:gd name="T3" fmla="*/ 10 h 52"/>
                <a:gd name="T4" fmla="*/ 0 w 55"/>
                <a:gd name="T5" fmla="*/ 0 h 52"/>
                <a:gd name="T6" fmla="*/ 54 w 55"/>
                <a:gd name="T7" fmla="*/ 51 h 52"/>
                <a:gd name="T8" fmla="*/ 54 w 55"/>
                <a:gd name="T9" fmla="*/ 51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5" h="52">
                  <a:moveTo>
                    <a:pt x="54" y="51"/>
                  </a:moveTo>
                  <a:lnTo>
                    <a:pt x="52" y="10"/>
                  </a:lnTo>
                  <a:lnTo>
                    <a:pt x="0" y="0"/>
                  </a:lnTo>
                  <a:lnTo>
                    <a:pt x="54" y="5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" name="Freeform 107"/>
            <p:cNvSpPr>
              <a:spLocks/>
            </p:cNvSpPr>
            <p:nvPr/>
          </p:nvSpPr>
          <p:spPr bwMode="auto">
            <a:xfrm>
              <a:off x="4806" y="1168"/>
              <a:ext cx="39" cy="35"/>
            </a:xfrm>
            <a:custGeom>
              <a:avLst/>
              <a:gdLst>
                <a:gd name="T0" fmla="*/ 4 w 39"/>
                <a:gd name="T1" fmla="*/ 0 h 35"/>
                <a:gd name="T2" fmla="*/ 38 w 39"/>
                <a:gd name="T3" fmla="*/ 31 h 35"/>
                <a:gd name="T4" fmla="*/ 34 w 39"/>
                <a:gd name="T5" fmla="*/ 34 h 35"/>
                <a:gd name="T6" fmla="*/ 0 w 39"/>
                <a:gd name="T7" fmla="*/ 2 h 35"/>
                <a:gd name="T8" fmla="*/ 4 w 39"/>
                <a:gd name="T9" fmla="*/ 0 h 35"/>
                <a:gd name="T10" fmla="*/ 4 w 39"/>
                <a:gd name="T11" fmla="*/ 0 h 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9" h="35">
                  <a:moveTo>
                    <a:pt x="4" y="0"/>
                  </a:moveTo>
                  <a:lnTo>
                    <a:pt x="38" y="31"/>
                  </a:lnTo>
                  <a:lnTo>
                    <a:pt x="34" y="34"/>
                  </a:lnTo>
                  <a:lnTo>
                    <a:pt x="0" y="2"/>
                  </a:lnTo>
                  <a:lnTo>
                    <a:pt x="4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8" name="Freeform 108"/>
            <p:cNvSpPr>
              <a:spLocks/>
            </p:cNvSpPr>
            <p:nvPr/>
          </p:nvSpPr>
          <p:spPr bwMode="auto">
            <a:xfrm>
              <a:off x="4835" y="1149"/>
              <a:ext cx="40" cy="36"/>
            </a:xfrm>
            <a:custGeom>
              <a:avLst/>
              <a:gdLst>
                <a:gd name="T0" fmla="*/ 4 w 40"/>
                <a:gd name="T1" fmla="*/ 0 h 36"/>
                <a:gd name="T2" fmla="*/ 39 w 40"/>
                <a:gd name="T3" fmla="*/ 32 h 36"/>
                <a:gd name="T4" fmla="*/ 34 w 40"/>
                <a:gd name="T5" fmla="*/ 35 h 36"/>
                <a:gd name="T6" fmla="*/ 0 w 40"/>
                <a:gd name="T7" fmla="*/ 3 h 36"/>
                <a:gd name="T8" fmla="*/ 4 w 40"/>
                <a:gd name="T9" fmla="*/ 0 h 36"/>
                <a:gd name="T10" fmla="*/ 4 w 40"/>
                <a:gd name="T11" fmla="*/ 0 h 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0" h="36">
                  <a:moveTo>
                    <a:pt x="4" y="0"/>
                  </a:moveTo>
                  <a:lnTo>
                    <a:pt x="39" y="32"/>
                  </a:lnTo>
                  <a:lnTo>
                    <a:pt x="34" y="35"/>
                  </a:lnTo>
                  <a:lnTo>
                    <a:pt x="0" y="3"/>
                  </a:lnTo>
                  <a:lnTo>
                    <a:pt x="4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9" name="Freeform 109"/>
            <p:cNvSpPr>
              <a:spLocks/>
            </p:cNvSpPr>
            <p:nvPr/>
          </p:nvSpPr>
          <p:spPr bwMode="auto">
            <a:xfrm>
              <a:off x="5229" y="1554"/>
              <a:ext cx="66" cy="47"/>
            </a:xfrm>
            <a:custGeom>
              <a:avLst/>
              <a:gdLst>
                <a:gd name="T0" fmla="*/ 9 w 66"/>
                <a:gd name="T1" fmla="*/ 0 h 47"/>
                <a:gd name="T2" fmla="*/ 18 w 66"/>
                <a:gd name="T3" fmla="*/ 8 h 47"/>
                <a:gd name="T4" fmla="*/ 28 w 66"/>
                <a:gd name="T5" fmla="*/ 17 h 47"/>
                <a:gd name="T6" fmla="*/ 37 w 66"/>
                <a:gd name="T7" fmla="*/ 24 h 47"/>
                <a:gd name="T8" fmla="*/ 46 w 66"/>
                <a:gd name="T9" fmla="*/ 32 h 47"/>
                <a:gd name="T10" fmla="*/ 53 w 66"/>
                <a:gd name="T11" fmla="*/ 37 h 47"/>
                <a:gd name="T12" fmla="*/ 60 w 66"/>
                <a:gd name="T13" fmla="*/ 42 h 47"/>
                <a:gd name="T14" fmla="*/ 64 w 66"/>
                <a:gd name="T15" fmla="*/ 45 h 47"/>
                <a:gd name="T16" fmla="*/ 65 w 66"/>
                <a:gd name="T17" fmla="*/ 46 h 47"/>
                <a:gd name="T18" fmla="*/ 51 w 66"/>
                <a:gd name="T19" fmla="*/ 39 h 47"/>
                <a:gd name="T20" fmla="*/ 37 w 66"/>
                <a:gd name="T21" fmla="*/ 32 h 47"/>
                <a:gd name="T22" fmla="*/ 27 w 66"/>
                <a:gd name="T23" fmla="*/ 26 h 47"/>
                <a:gd name="T24" fmla="*/ 18 w 66"/>
                <a:gd name="T25" fmla="*/ 19 h 47"/>
                <a:gd name="T26" fmla="*/ 10 w 66"/>
                <a:gd name="T27" fmla="*/ 14 h 47"/>
                <a:gd name="T28" fmla="*/ 5 w 66"/>
                <a:gd name="T29" fmla="*/ 10 h 47"/>
                <a:gd name="T30" fmla="*/ 1 w 66"/>
                <a:gd name="T31" fmla="*/ 7 h 47"/>
                <a:gd name="T32" fmla="*/ 0 w 66"/>
                <a:gd name="T33" fmla="*/ 6 h 47"/>
                <a:gd name="T34" fmla="*/ 9 w 66"/>
                <a:gd name="T35" fmla="*/ 0 h 47"/>
                <a:gd name="T36" fmla="*/ 9 w 66"/>
                <a:gd name="T37" fmla="*/ 0 h 4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66" h="47">
                  <a:moveTo>
                    <a:pt x="9" y="0"/>
                  </a:moveTo>
                  <a:lnTo>
                    <a:pt x="18" y="8"/>
                  </a:lnTo>
                  <a:lnTo>
                    <a:pt x="28" y="17"/>
                  </a:lnTo>
                  <a:lnTo>
                    <a:pt x="37" y="24"/>
                  </a:lnTo>
                  <a:lnTo>
                    <a:pt x="46" y="32"/>
                  </a:lnTo>
                  <a:lnTo>
                    <a:pt x="53" y="37"/>
                  </a:lnTo>
                  <a:lnTo>
                    <a:pt x="60" y="42"/>
                  </a:lnTo>
                  <a:lnTo>
                    <a:pt x="64" y="45"/>
                  </a:lnTo>
                  <a:lnTo>
                    <a:pt x="65" y="46"/>
                  </a:lnTo>
                  <a:lnTo>
                    <a:pt x="51" y="39"/>
                  </a:lnTo>
                  <a:lnTo>
                    <a:pt x="37" y="32"/>
                  </a:lnTo>
                  <a:lnTo>
                    <a:pt x="27" y="26"/>
                  </a:lnTo>
                  <a:lnTo>
                    <a:pt x="18" y="19"/>
                  </a:lnTo>
                  <a:lnTo>
                    <a:pt x="10" y="14"/>
                  </a:lnTo>
                  <a:lnTo>
                    <a:pt x="5" y="10"/>
                  </a:lnTo>
                  <a:lnTo>
                    <a:pt x="1" y="7"/>
                  </a:lnTo>
                  <a:lnTo>
                    <a:pt x="0" y="6"/>
                  </a:lnTo>
                  <a:lnTo>
                    <a:pt x="9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0" name="Rectangle 110"/>
          <p:cNvSpPr>
            <a:spLocks noChangeArrowheads="1"/>
          </p:cNvSpPr>
          <p:nvPr/>
        </p:nvSpPr>
        <p:spPr bwMode="auto">
          <a:xfrm>
            <a:off x="2105957" y="3966715"/>
            <a:ext cx="1564532" cy="586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3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P32867" charset="0"/>
              </a:rPr>
              <a:t>Boost</a:t>
            </a:r>
          </a:p>
        </p:txBody>
      </p:sp>
      <p:sp>
        <p:nvSpPr>
          <p:cNvPr id="121" name="Rectangle 111"/>
          <p:cNvSpPr>
            <a:spLocks noChangeArrowheads="1"/>
          </p:cNvSpPr>
          <p:nvPr/>
        </p:nvSpPr>
        <p:spPr bwMode="auto">
          <a:xfrm>
            <a:off x="5148857" y="2290315"/>
            <a:ext cx="2619308" cy="586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3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P32867" charset="0"/>
              </a:rPr>
              <a:t>Midcourse</a:t>
            </a:r>
          </a:p>
        </p:txBody>
      </p:sp>
      <p:sp>
        <p:nvSpPr>
          <p:cNvPr id="122" name="Rectangle 112"/>
          <p:cNvSpPr>
            <a:spLocks noChangeArrowheads="1"/>
          </p:cNvSpPr>
          <p:nvPr/>
        </p:nvSpPr>
        <p:spPr bwMode="auto">
          <a:xfrm>
            <a:off x="9927751" y="2874070"/>
            <a:ext cx="1653274" cy="456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P32867" charset="0"/>
              </a:rPr>
              <a:t>Terminal</a:t>
            </a:r>
          </a:p>
        </p:txBody>
      </p:sp>
      <p:grpSp>
        <p:nvGrpSpPr>
          <p:cNvPr id="123" name="Group 113"/>
          <p:cNvGrpSpPr>
            <a:grpSpLocks/>
          </p:cNvGrpSpPr>
          <p:nvPr/>
        </p:nvGrpSpPr>
        <p:grpSpPr bwMode="auto">
          <a:xfrm>
            <a:off x="9691607" y="2471846"/>
            <a:ext cx="1679575" cy="388937"/>
            <a:chOff x="4618" y="1649"/>
            <a:chExt cx="1058" cy="245"/>
          </a:xfrm>
        </p:grpSpPr>
        <p:sp>
          <p:nvSpPr>
            <p:cNvPr id="124" name="Freeform 114"/>
            <p:cNvSpPr>
              <a:spLocks/>
            </p:cNvSpPr>
            <p:nvPr/>
          </p:nvSpPr>
          <p:spPr bwMode="auto">
            <a:xfrm>
              <a:off x="4618" y="1649"/>
              <a:ext cx="1058" cy="245"/>
            </a:xfrm>
            <a:custGeom>
              <a:avLst/>
              <a:gdLst>
                <a:gd name="T0" fmla="*/ 163 w 1058"/>
                <a:gd name="T1" fmla="*/ 121 h 245"/>
                <a:gd name="T2" fmla="*/ 143 w 1058"/>
                <a:gd name="T3" fmla="*/ 126 h 245"/>
                <a:gd name="T4" fmla="*/ 116 w 1058"/>
                <a:gd name="T5" fmla="*/ 130 h 245"/>
                <a:gd name="T6" fmla="*/ 89 w 1058"/>
                <a:gd name="T7" fmla="*/ 137 h 245"/>
                <a:gd name="T8" fmla="*/ 60 w 1058"/>
                <a:gd name="T9" fmla="*/ 146 h 245"/>
                <a:gd name="T10" fmla="*/ 28 w 1058"/>
                <a:gd name="T11" fmla="*/ 158 h 245"/>
                <a:gd name="T12" fmla="*/ 7 w 1058"/>
                <a:gd name="T13" fmla="*/ 168 h 245"/>
                <a:gd name="T14" fmla="*/ 14 w 1058"/>
                <a:gd name="T15" fmla="*/ 181 h 245"/>
                <a:gd name="T16" fmla="*/ 44 w 1058"/>
                <a:gd name="T17" fmla="*/ 188 h 245"/>
                <a:gd name="T18" fmla="*/ 74 w 1058"/>
                <a:gd name="T19" fmla="*/ 192 h 245"/>
                <a:gd name="T20" fmla="*/ 112 w 1058"/>
                <a:gd name="T21" fmla="*/ 195 h 245"/>
                <a:gd name="T22" fmla="*/ 112 w 1058"/>
                <a:gd name="T23" fmla="*/ 199 h 245"/>
                <a:gd name="T24" fmla="*/ 118 w 1058"/>
                <a:gd name="T25" fmla="*/ 204 h 245"/>
                <a:gd name="T26" fmla="*/ 132 w 1058"/>
                <a:gd name="T27" fmla="*/ 205 h 245"/>
                <a:gd name="T28" fmla="*/ 176 w 1058"/>
                <a:gd name="T29" fmla="*/ 201 h 245"/>
                <a:gd name="T30" fmla="*/ 299 w 1058"/>
                <a:gd name="T31" fmla="*/ 195 h 245"/>
                <a:gd name="T32" fmla="*/ 309 w 1058"/>
                <a:gd name="T33" fmla="*/ 201 h 245"/>
                <a:gd name="T34" fmla="*/ 324 w 1058"/>
                <a:gd name="T35" fmla="*/ 201 h 245"/>
                <a:gd name="T36" fmla="*/ 396 w 1058"/>
                <a:gd name="T37" fmla="*/ 217 h 245"/>
                <a:gd name="T38" fmla="*/ 491 w 1058"/>
                <a:gd name="T39" fmla="*/ 213 h 245"/>
                <a:gd name="T40" fmla="*/ 538 w 1058"/>
                <a:gd name="T41" fmla="*/ 215 h 245"/>
                <a:gd name="T42" fmla="*/ 556 w 1058"/>
                <a:gd name="T43" fmla="*/ 209 h 245"/>
                <a:gd name="T44" fmla="*/ 594 w 1058"/>
                <a:gd name="T45" fmla="*/ 217 h 245"/>
                <a:gd name="T46" fmla="*/ 931 w 1058"/>
                <a:gd name="T47" fmla="*/ 217 h 245"/>
                <a:gd name="T48" fmla="*/ 957 w 1058"/>
                <a:gd name="T49" fmla="*/ 209 h 245"/>
                <a:gd name="T50" fmla="*/ 990 w 1058"/>
                <a:gd name="T51" fmla="*/ 204 h 245"/>
                <a:gd name="T52" fmla="*/ 1012 w 1058"/>
                <a:gd name="T53" fmla="*/ 199 h 245"/>
                <a:gd name="T54" fmla="*/ 1031 w 1058"/>
                <a:gd name="T55" fmla="*/ 175 h 245"/>
                <a:gd name="T56" fmla="*/ 1049 w 1058"/>
                <a:gd name="T57" fmla="*/ 171 h 245"/>
                <a:gd name="T58" fmla="*/ 1025 w 1058"/>
                <a:gd name="T59" fmla="*/ 169 h 245"/>
                <a:gd name="T60" fmla="*/ 1010 w 1058"/>
                <a:gd name="T61" fmla="*/ 148 h 245"/>
                <a:gd name="T62" fmla="*/ 995 w 1058"/>
                <a:gd name="T63" fmla="*/ 144 h 245"/>
                <a:gd name="T64" fmla="*/ 1015 w 1058"/>
                <a:gd name="T65" fmla="*/ 140 h 245"/>
                <a:gd name="T66" fmla="*/ 1055 w 1058"/>
                <a:gd name="T67" fmla="*/ 14 h 245"/>
                <a:gd name="T68" fmla="*/ 1057 w 1058"/>
                <a:gd name="T69" fmla="*/ 5 h 245"/>
                <a:gd name="T70" fmla="*/ 1047 w 1058"/>
                <a:gd name="T71" fmla="*/ 0 h 245"/>
                <a:gd name="T72" fmla="*/ 994 w 1058"/>
                <a:gd name="T73" fmla="*/ 1 h 245"/>
                <a:gd name="T74" fmla="*/ 844 w 1058"/>
                <a:gd name="T75" fmla="*/ 127 h 245"/>
                <a:gd name="T76" fmla="*/ 695 w 1058"/>
                <a:gd name="T77" fmla="*/ 125 h 245"/>
                <a:gd name="T78" fmla="*/ 605 w 1058"/>
                <a:gd name="T79" fmla="*/ 121 h 245"/>
                <a:gd name="T80" fmla="*/ 599 w 1058"/>
                <a:gd name="T81" fmla="*/ 122 h 245"/>
                <a:gd name="T82" fmla="*/ 562 w 1058"/>
                <a:gd name="T83" fmla="*/ 119 h 245"/>
                <a:gd name="T84" fmla="*/ 529 w 1058"/>
                <a:gd name="T85" fmla="*/ 113 h 245"/>
                <a:gd name="T86" fmla="*/ 491 w 1058"/>
                <a:gd name="T87" fmla="*/ 106 h 245"/>
                <a:gd name="T88" fmla="*/ 474 w 1058"/>
                <a:gd name="T89" fmla="*/ 103 h 245"/>
                <a:gd name="T90" fmla="*/ 465 w 1058"/>
                <a:gd name="T91" fmla="*/ 101 h 245"/>
                <a:gd name="T92" fmla="*/ 432 w 1058"/>
                <a:gd name="T93" fmla="*/ 94 h 245"/>
                <a:gd name="T94" fmla="*/ 399 w 1058"/>
                <a:gd name="T95" fmla="*/ 102 h 245"/>
                <a:gd name="T96" fmla="*/ 360 w 1058"/>
                <a:gd name="T97" fmla="*/ 102 h 245"/>
                <a:gd name="T98" fmla="*/ 311 w 1058"/>
                <a:gd name="T99" fmla="*/ 79 h 245"/>
                <a:gd name="T100" fmla="*/ 227 w 1058"/>
                <a:gd name="T101" fmla="*/ 94 h 245"/>
                <a:gd name="T102" fmla="*/ 178 w 1058"/>
                <a:gd name="T103" fmla="*/ 122 h 24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058" h="245">
                  <a:moveTo>
                    <a:pt x="176" y="116"/>
                  </a:moveTo>
                  <a:lnTo>
                    <a:pt x="170" y="118"/>
                  </a:lnTo>
                  <a:lnTo>
                    <a:pt x="163" y="121"/>
                  </a:lnTo>
                  <a:lnTo>
                    <a:pt x="158" y="124"/>
                  </a:lnTo>
                  <a:lnTo>
                    <a:pt x="154" y="126"/>
                  </a:lnTo>
                  <a:lnTo>
                    <a:pt x="143" y="126"/>
                  </a:lnTo>
                  <a:lnTo>
                    <a:pt x="134" y="127"/>
                  </a:lnTo>
                  <a:lnTo>
                    <a:pt x="124" y="129"/>
                  </a:lnTo>
                  <a:lnTo>
                    <a:pt x="116" y="130"/>
                  </a:lnTo>
                  <a:lnTo>
                    <a:pt x="104" y="133"/>
                  </a:lnTo>
                  <a:lnTo>
                    <a:pt x="96" y="135"/>
                  </a:lnTo>
                  <a:lnTo>
                    <a:pt x="89" y="137"/>
                  </a:lnTo>
                  <a:lnTo>
                    <a:pt x="77" y="141"/>
                  </a:lnTo>
                  <a:lnTo>
                    <a:pt x="69" y="143"/>
                  </a:lnTo>
                  <a:lnTo>
                    <a:pt x="60" y="146"/>
                  </a:lnTo>
                  <a:lnTo>
                    <a:pt x="51" y="149"/>
                  </a:lnTo>
                  <a:lnTo>
                    <a:pt x="38" y="154"/>
                  </a:lnTo>
                  <a:lnTo>
                    <a:pt x="28" y="158"/>
                  </a:lnTo>
                  <a:lnTo>
                    <a:pt x="22" y="161"/>
                  </a:lnTo>
                  <a:lnTo>
                    <a:pt x="15" y="165"/>
                  </a:lnTo>
                  <a:lnTo>
                    <a:pt x="7" y="168"/>
                  </a:lnTo>
                  <a:lnTo>
                    <a:pt x="0" y="173"/>
                  </a:lnTo>
                  <a:lnTo>
                    <a:pt x="8" y="178"/>
                  </a:lnTo>
                  <a:lnTo>
                    <a:pt x="14" y="181"/>
                  </a:lnTo>
                  <a:lnTo>
                    <a:pt x="26" y="185"/>
                  </a:lnTo>
                  <a:lnTo>
                    <a:pt x="36" y="187"/>
                  </a:lnTo>
                  <a:lnTo>
                    <a:pt x="44" y="188"/>
                  </a:lnTo>
                  <a:lnTo>
                    <a:pt x="53" y="189"/>
                  </a:lnTo>
                  <a:lnTo>
                    <a:pt x="62" y="190"/>
                  </a:lnTo>
                  <a:lnTo>
                    <a:pt x="74" y="192"/>
                  </a:lnTo>
                  <a:lnTo>
                    <a:pt x="82" y="193"/>
                  </a:lnTo>
                  <a:lnTo>
                    <a:pt x="91" y="193"/>
                  </a:lnTo>
                  <a:lnTo>
                    <a:pt x="112" y="195"/>
                  </a:lnTo>
                  <a:lnTo>
                    <a:pt x="114" y="195"/>
                  </a:lnTo>
                  <a:lnTo>
                    <a:pt x="112" y="197"/>
                  </a:lnTo>
                  <a:lnTo>
                    <a:pt x="112" y="199"/>
                  </a:lnTo>
                  <a:lnTo>
                    <a:pt x="112" y="201"/>
                  </a:lnTo>
                  <a:lnTo>
                    <a:pt x="114" y="203"/>
                  </a:lnTo>
                  <a:lnTo>
                    <a:pt x="118" y="204"/>
                  </a:lnTo>
                  <a:lnTo>
                    <a:pt x="118" y="207"/>
                  </a:lnTo>
                  <a:lnTo>
                    <a:pt x="120" y="209"/>
                  </a:lnTo>
                  <a:lnTo>
                    <a:pt x="132" y="205"/>
                  </a:lnTo>
                  <a:lnTo>
                    <a:pt x="170" y="205"/>
                  </a:lnTo>
                  <a:lnTo>
                    <a:pt x="173" y="204"/>
                  </a:lnTo>
                  <a:lnTo>
                    <a:pt x="176" y="201"/>
                  </a:lnTo>
                  <a:lnTo>
                    <a:pt x="177" y="198"/>
                  </a:lnTo>
                  <a:lnTo>
                    <a:pt x="177" y="195"/>
                  </a:lnTo>
                  <a:lnTo>
                    <a:pt x="299" y="195"/>
                  </a:lnTo>
                  <a:lnTo>
                    <a:pt x="304" y="195"/>
                  </a:lnTo>
                  <a:lnTo>
                    <a:pt x="305" y="199"/>
                  </a:lnTo>
                  <a:lnTo>
                    <a:pt x="309" y="201"/>
                  </a:lnTo>
                  <a:lnTo>
                    <a:pt x="313" y="201"/>
                  </a:lnTo>
                  <a:lnTo>
                    <a:pt x="318" y="201"/>
                  </a:lnTo>
                  <a:lnTo>
                    <a:pt x="324" y="201"/>
                  </a:lnTo>
                  <a:lnTo>
                    <a:pt x="329" y="201"/>
                  </a:lnTo>
                  <a:lnTo>
                    <a:pt x="378" y="201"/>
                  </a:lnTo>
                  <a:lnTo>
                    <a:pt x="396" y="217"/>
                  </a:lnTo>
                  <a:lnTo>
                    <a:pt x="401" y="201"/>
                  </a:lnTo>
                  <a:lnTo>
                    <a:pt x="479" y="201"/>
                  </a:lnTo>
                  <a:lnTo>
                    <a:pt x="491" y="213"/>
                  </a:lnTo>
                  <a:lnTo>
                    <a:pt x="493" y="201"/>
                  </a:lnTo>
                  <a:lnTo>
                    <a:pt x="527" y="206"/>
                  </a:lnTo>
                  <a:lnTo>
                    <a:pt x="538" y="215"/>
                  </a:lnTo>
                  <a:lnTo>
                    <a:pt x="540" y="208"/>
                  </a:lnTo>
                  <a:lnTo>
                    <a:pt x="545" y="208"/>
                  </a:lnTo>
                  <a:lnTo>
                    <a:pt x="556" y="209"/>
                  </a:lnTo>
                  <a:lnTo>
                    <a:pt x="565" y="211"/>
                  </a:lnTo>
                  <a:lnTo>
                    <a:pt x="574" y="213"/>
                  </a:lnTo>
                  <a:lnTo>
                    <a:pt x="594" y="217"/>
                  </a:lnTo>
                  <a:lnTo>
                    <a:pt x="758" y="217"/>
                  </a:lnTo>
                  <a:lnTo>
                    <a:pt x="781" y="244"/>
                  </a:lnTo>
                  <a:lnTo>
                    <a:pt x="931" y="217"/>
                  </a:lnTo>
                  <a:lnTo>
                    <a:pt x="934" y="210"/>
                  </a:lnTo>
                  <a:lnTo>
                    <a:pt x="947" y="210"/>
                  </a:lnTo>
                  <a:lnTo>
                    <a:pt x="957" y="209"/>
                  </a:lnTo>
                  <a:lnTo>
                    <a:pt x="967" y="208"/>
                  </a:lnTo>
                  <a:lnTo>
                    <a:pt x="979" y="207"/>
                  </a:lnTo>
                  <a:lnTo>
                    <a:pt x="990" y="204"/>
                  </a:lnTo>
                  <a:lnTo>
                    <a:pt x="998" y="202"/>
                  </a:lnTo>
                  <a:lnTo>
                    <a:pt x="1005" y="201"/>
                  </a:lnTo>
                  <a:lnTo>
                    <a:pt x="1012" y="199"/>
                  </a:lnTo>
                  <a:lnTo>
                    <a:pt x="1025" y="199"/>
                  </a:lnTo>
                  <a:lnTo>
                    <a:pt x="1025" y="175"/>
                  </a:lnTo>
                  <a:lnTo>
                    <a:pt x="1031" y="175"/>
                  </a:lnTo>
                  <a:lnTo>
                    <a:pt x="1038" y="174"/>
                  </a:lnTo>
                  <a:lnTo>
                    <a:pt x="1046" y="173"/>
                  </a:lnTo>
                  <a:lnTo>
                    <a:pt x="1049" y="171"/>
                  </a:lnTo>
                  <a:lnTo>
                    <a:pt x="1044" y="170"/>
                  </a:lnTo>
                  <a:lnTo>
                    <a:pt x="1033" y="169"/>
                  </a:lnTo>
                  <a:lnTo>
                    <a:pt x="1025" y="169"/>
                  </a:lnTo>
                  <a:lnTo>
                    <a:pt x="1025" y="149"/>
                  </a:lnTo>
                  <a:lnTo>
                    <a:pt x="1012" y="149"/>
                  </a:lnTo>
                  <a:lnTo>
                    <a:pt x="1010" y="148"/>
                  </a:lnTo>
                  <a:lnTo>
                    <a:pt x="1006" y="147"/>
                  </a:lnTo>
                  <a:lnTo>
                    <a:pt x="1001" y="145"/>
                  </a:lnTo>
                  <a:lnTo>
                    <a:pt x="995" y="144"/>
                  </a:lnTo>
                  <a:lnTo>
                    <a:pt x="988" y="141"/>
                  </a:lnTo>
                  <a:lnTo>
                    <a:pt x="981" y="140"/>
                  </a:lnTo>
                  <a:lnTo>
                    <a:pt x="1015" y="140"/>
                  </a:lnTo>
                  <a:lnTo>
                    <a:pt x="1050" y="14"/>
                  </a:lnTo>
                  <a:lnTo>
                    <a:pt x="1053" y="14"/>
                  </a:lnTo>
                  <a:lnTo>
                    <a:pt x="1055" y="14"/>
                  </a:lnTo>
                  <a:lnTo>
                    <a:pt x="1057" y="11"/>
                  </a:lnTo>
                  <a:lnTo>
                    <a:pt x="1057" y="8"/>
                  </a:lnTo>
                  <a:lnTo>
                    <a:pt x="1057" y="5"/>
                  </a:lnTo>
                  <a:lnTo>
                    <a:pt x="1056" y="1"/>
                  </a:lnTo>
                  <a:lnTo>
                    <a:pt x="1053" y="0"/>
                  </a:lnTo>
                  <a:lnTo>
                    <a:pt x="1047" y="0"/>
                  </a:lnTo>
                  <a:lnTo>
                    <a:pt x="1006" y="0"/>
                  </a:lnTo>
                  <a:lnTo>
                    <a:pt x="999" y="0"/>
                  </a:lnTo>
                  <a:lnTo>
                    <a:pt x="994" y="1"/>
                  </a:lnTo>
                  <a:lnTo>
                    <a:pt x="990" y="3"/>
                  </a:lnTo>
                  <a:lnTo>
                    <a:pt x="985" y="7"/>
                  </a:lnTo>
                  <a:lnTo>
                    <a:pt x="844" y="127"/>
                  </a:lnTo>
                  <a:lnTo>
                    <a:pt x="808" y="127"/>
                  </a:lnTo>
                  <a:lnTo>
                    <a:pt x="790" y="131"/>
                  </a:lnTo>
                  <a:lnTo>
                    <a:pt x="695" y="125"/>
                  </a:lnTo>
                  <a:lnTo>
                    <a:pt x="684" y="125"/>
                  </a:lnTo>
                  <a:lnTo>
                    <a:pt x="648" y="118"/>
                  </a:lnTo>
                  <a:lnTo>
                    <a:pt x="605" y="121"/>
                  </a:lnTo>
                  <a:lnTo>
                    <a:pt x="605" y="113"/>
                  </a:lnTo>
                  <a:lnTo>
                    <a:pt x="599" y="113"/>
                  </a:lnTo>
                  <a:lnTo>
                    <a:pt x="599" y="122"/>
                  </a:lnTo>
                  <a:lnTo>
                    <a:pt x="586" y="123"/>
                  </a:lnTo>
                  <a:lnTo>
                    <a:pt x="571" y="120"/>
                  </a:lnTo>
                  <a:lnTo>
                    <a:pt x="562" y="119"/>
                  </a:lnTo>
                  <a:lnTo>
                    <a:pt x="554" y="117"/>
                  </a:lnTo>
                  <a:lnTo>
                    <a:pt x="542" y="115"/>
                  </a:lnTo>
                  <a:lnTo>
                    <a:pt x="529" y="113"/>
                  </a:lnTo>
                  <a:lnTo>
                    <a:pt x="512" y="110"/>
                  </a:lnTo>
                  <a:lnTo>
                    <a:pt x="498" y="107"/>
                  </a:lnTo>
                  <a:lnTo>
                    <a:pt x="491" y="106"/>
                  </a:lnTo>
                  <a:lnTo>
                    <a:pt x="485" y="105"/>
                  </a:lnTo>
                  <a:lnTo>
                    <a:pt x="478" y="103"/>
                  </a:lnTo>
                  <a:lnTo>
                    <a:pt x="474" y="103"/>
                  </a:lnTo>
                  <a:lnTo>
                    <a:pt x="474" y="92"/>
                  </a:lnTo>
                  <a:lnTo>
                    <a:pt x="465" y="92"/>
                  </a:lnTo>
                  <a:lnTo>
                    <a:pt x="465" y="101"/>
                  </a:lnTo>
                  <a:lnTo>
                    <a:pt x="455" y="98"/>
                  </a:lnTo>
                  <a:lnTo>
                    <a:pt x="442" y="96"/>
                  </a:lnTo>
                  <a:lnTo>
                    <a:pt x="432" y="94"/>
                  </a:lnTo>
                  <a:lnTo>
                    <a:pt x="424" y="93"/>
                  </a:lnTo>
                  <a:lnTo>
                    <a:pt x="406" y="90"/>
                  </a:lnTo>
                  <a:lnTo>
                    <a:pt x="399" y="102"/>
                  </a:lnTo>
                  <a:lnTo>
                    <a:pt x="392" y="102"/>
                  </a:lnTo>
                  <a:lnTo>
                    <a:pt x="380" y="102"/>
                  </a:lnTo>
                  <a:lnTo>
                    <a:pt x="360" y="102"/>
                  </a:lnTo>
                  <a:lnTo>
                    <a:pt x="313" y="103"/>
                  </a:lnTo>
                  <a:lnTo>
                    <a:pt x="317" y="79"/>
                  </a:lnTo>
                  <a:lnTo>
                    <a:pt x="311" y="79"/>
                  </a:lnTo>
                  <a:lnTo>
                    <a:pt x="307" y="104"/>
                  </a:lnTo>
                  <a:lnTo>
                    <a:pt x="233" y="116"/>
                  </a:lnTo>
                  <a:lnTo>
                    <a:pt x="227" y="94"/>
                  </a:lnTo>
                  <a:lnTo>
                    <a:pt x="216" y="98"/>
                  </a:lnTo>
                  <a:lnTo>
                    <a:pt x="222" y="117"/>
                  </a:lnTo>
                  <a:lnTo>
                    <a:pt x="178" y="122"/>
                  </a:lnTo>
                  <a:lnTo>
                    <a:pt x="177" y="116"/>
                  </a:lnTo>
                  <a:lnTo>
                    <a:pt x="176" y="116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540000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" name="Line 115"/>
            <p:cNvSpPr>
              <a:spLocks noChangeShapeType="1"/>
            </p:cNvSpPr>
            <p:nvPr/>
          </p:nvSpPr>
          <p:spPr bwMode="auto">
            <a:xfrm flipH="1">
              <a:off x="5592" y="1663"/>
              <a:ext cx="8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6" name="Freeform 116"/>
            <p:cNvSpPr>
              <a:spLocks/>
            </p:cNvSpPr>
            <p:nvPr/>
          </p:nvSpPr>
          <p:spPr bwMode="auto">
            <a:xfrm>
              <a:off x="5579" y="1672"/>
              <a:ext cx="88" cy="117"/>
            </a:xfrm>
            <a:custGeom>
              <a:avLst/>
              <a:gdLst>
                <a:gd name="T0" fmla="*/ 87 w 88"/>
                <a:gd name="T1" fmla="*/ 0 h 117"/>
                <a:gd name="T2" fmla="*/ 60 w 88"/>
                <a:gd name="T3" fmla="*/ 0 h 117"/>
                <a:gd name="T4" fmla="*/ 0 w 88"/>
                <a:gd name="T5" fmla="*/ 112 h 117"/>
                <a:gd name="T6" fmla="*/ 0 w 88"/>
                <a:gd name="T7" fmla="*/ 116 h 11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8" h="117">
                  <a:moveTo>
                    <a:pt x="87" y="0"/>
                  </a:moveTo>
                  <a:lnTo>
                    <a:pt x="60" y="0"/>
                  </a:lnTo>
                  <a:lnTo>
                    <a:pt x="0" y="112"/>
                  </a:lnTo>
                  <a:lnTo>
                    <a:pt x="0" y="116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7" name="Line 117"/>
            <p:cNvSpPr>
              <a:spLocks noChangeShapeType="1"/>
            </p:cNvSpPr>
            <p:nvPr/>
          </p:nvSpPr>
          <p:spPr bwMode="auto">
            <a:xfrm flipH="1">
              <a:off x="5491" y="1667"/>
              <a:ext cx="130" cy="10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8" name="Freeform 118"/>
            <p:cNvSpPr>
              <a:spLocks/>
            </p:cNvSpPr>
            <p:nvPr/>
          </p:nvSpPr>
          <p:spPr bwMode="auto">
            <a:xfrm>
              <a:off x="5462" y="1776"/>
              <a:ext cx="117" cy="10"/>
            </a:xfrm>
            <a:custGeom>
              <a:avLst/>
              <a:gdLst>
                <a:gd name="T0" fmla="*/ 0 w 117"/>
                <a:gd name="T1" fmla="*/ 0 h 10"/>
                <a:gd name="T2" fmla="*/ 33 w 117"/>
                <a:gd name="T3" fmla="*/ 0 h 10"/>
                <a:gd name="T4" fmla="*/ 116 w 117"/>
                <a:gd name="T5" fmla="*/ 9 h 1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17" h="10">
                  <a:moveTo>
                    <a:pt x="0" y="0"/>
                  </a:moveTo>
                  <a:lnTo>
                    <a:pt x="33" y="0"/>
                  </a:lnTo>
                  <a:lnTo>
                    <a:pt x="116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9" name="Freeform 119"/>
            <p:cNvSpPr>
              <a:spLocks/>
            </p:cNvSpPr>
            <p:nvPr/>
          </p:nvSpPr>
          <p:spPr bwMode="auto">
            <a:xfrm>
              <a:off x="5376" y="1859"/>
              <a:ext cx="177" cy="8"/>
            </a:xfrm>
            <a:custGeom>
              <a:avLst/>
              <a:gdLst>
                <a:gd name="T0" fmla="*/ 0 w 177"/>
                <a:gd name="T1" fmla="*/ 7 h 8"/>
                <a:gd name="T2" fmla="*/ 9 w 177"/>
                <a:gd name="T3" fmla="*/ 7 h 8"/>
                <a:gd name="T4" fmla="*/ 23 w 177"/>
                <a:gd name="T5" fmla="*/ 7 h 8"/>
                <a:gd name="T6" fmla="*/ 34 w 177"/>
                <a:gd name="T7" fmla="*/ 7 h 8"/>
                <a:gd name="T8" fmla="*/ 43 w 177"/>
                <a:gd name="T9" fmla="*/ 7 h 8"/>
                <a:gd name="T10" fmla="*/ 54 w 177"/>
                <a:gd name="T11" fmla="*/ 7 h 8"/>
                <a:gd name="T12" fmla="*/ 70 w 177"/>
                <a:gd name="T13" fmla="*/ 7 h 8"/>
                <a:gd name="T14" fmla="*/ 79 w 177"/>
                <a:gd name="T15" fmla="*/ 7 h 8"/>
                <a:gd name="T16" fmla="*/ 93 w 177"/>
                <a:gd name="T17" fmla="*/ 6 h 8"/>
                <a:gd name="T18" fmla="*/ 102 w 177"/>
                <a:gd name="T19" fmla="*/ 5 h 8"/>
                <a:gd name="T20" fmla="*/ 110 w 177"/>
                <a:gd name="T21" fmla="*/ 5 h 8"/>
                <a:gd name="T22" fmla="*/ 121 w 177"/>
                <a:gd name="T23" fmla="*/ 5 h 8"/>
                <a:gd name="T24" fmla="*/ 136 w 177"/>
                <a:gd name="T25" fmla="*/ 3 h 8"/>
                <a:gd name="T26" fmla="*/ 142 w 177"/>
                <a:gd name="T27" fmla="*/ 3 h 8"/>
                <a:gd name="T28" fmla="*/ 153 w 177"/>
                <a:gd name="T29" fmla="*/ 2 h 8"/>
                <a:gd name="T30" fmla="*/ 162 w 177"/>
                <a:gd name="T31" fmla="*/ 1 h 8"/>
                <a:gd name="T32" fmla="*/ 170 w 177"/>
                <a:gd name="T33" fmla="*/ 1 h 8"/>
                <a:gd name="T34" fmla="*/ 176 w 177"/>
                <a:gd name="T35" fmla="*/ 0 h 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77" h="8">
                  <a:moveTo>
                    <a:pt x="0" y="7"/>
                  </a:moveTo>
                  <a:lnTo>
                    <a:pt x="9" y="7"/>
                  </a:lnTo>
                  <a:lnTo>
                    <a:pt x="23" y="7"/>
                  </a:lnTo>
                  <a:lnTo>
                    <a:pt x="34" y="7"/>
                  </a:lnTo>
                  <a:lnTo>
                    <a:pt x="43" y="7"/>
                  </a:lnTo>
                  <a:lnTo>
                    <a:pt x="54" y="7"/>
                  </a:lnTo>
                  <a:lnTo>
                    <a:pt x="70" y="7"/>
                  </a:lnTo>
                  <a:lnTo>
                    <a:pt x="79" y="7"/>
                  </a:lnTo>
                  <a:lnTo>
                    <a:pt x="93" y="6"/>
                  </a:lnTo>
                  <a:lnTo>
                    <a:pt x="102" y="5"/>
                  </a:lnTo>
                  <a:lnTo>
                    <a:pt x="110" y="5"/>
                  </a:lnTo>
                  <a:lnTo>
                    <a:pt x="121" y="5"/>
                  </a:lnTo>
                  <a:lnTo>
                    <a:pt x="136" y="3"/>
                  </a:lnTo>
                  <a:lnTo>
                    <a:pt x="142" y="3"/>
                  </a:lnTo>
                  <a:lnTo>
                    <a:pt x="153" y="2"/>
                  </a:lnTo>
                  <a:lnTo>
                    <a:pt x="162" y="1"/>
                  </a:lnTo>
                  <a:lnTo>
                    <a:pt x="170" y="1"/>
                  </a:lnTo>
                  <a:lnTo>
                    <a:pt x="176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0" name="Freeform 120"/>
            <p:cNvSpPr>
              <a:spLocks/>
            </p:cNvSpPr>
            <p:nvPr/>
          </p:nvSpPr>
          <p:spPr bwMode="auto">
            <a:xfrm>
              <a:off x="5454" y="1865"/>
              <a:ext cx="25" cy="10"/>
            </a:xfrm>
            <a:custGeom>
              <a:avLst/>
              <a:gdLst>
                <a:gd name="T0" fmla="*/ 24 w 25"/>
                <a:gd name="T1" fmla="*/ 9 h 10"/>
                <a:gd name="T2" fmla="*/ 0 w 25"/>
                <a:gd name="T3" fmla="*/ 4 h 10"/>
                <a:gd name="T4" fmla="*/ 24 w 25"/>
                <a:gd name="T5" fmla="*/ 0 h 10"/>
                <a:gd name="T6" fmla="*/ 24 w 25"/>
                <a:gd name="T7" fmla="*/ 9 h 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5" h="10">
                  <a:moveTo>
                    <a:pt x="24" y="9"/>
                  </a:moveTo>
                  <a:lnTo>
                    <a:pt x="0" y="4"/>
                  </a:lnTo>
                  <a:lnTo>
                    <a:pt x="24" y="0"/>
                  </a:lnTo>
                  <a:lnTo>
                    <a:pt x="24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1" name="Freeform 121"/>
            <p:cNvSpPr>
              <a:spLocks/>
            </p:cNvSpPr>
            <p:nvPr/>
          </p:nvSpPr>
          <p:spPr bwMode="auto">
            <a:xfrm>
              <a:off x="5409" y="1780"/>
              <a:ext cx="172" cy="9"/>
            </a:xfrm>
            <a:custGeom>
              <a:avLst/>
              <a:gdLst>
                <a:gd name="T0" fmla="*/ 171 w 172"/>
                <a:gd name="T1" fmla="*/ 8 h 9"/>
                <a:gd name="T2" fmla="*/ 73 w 172"/>
                <a:gd name="T3" fmla="*/ 4 h 9"/>
                <a:gd name="T4" fmla="*/ 0 w 172"/>
                <a:gd name="T5" fmla="*/ 0 h 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72" h="9">
                  <a:moveTo>
                    <a:pt x="171" y="8"/>
                  </a:moveTo>
                  <a:lnTo>
                    <a:pt x="73" y="4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2" name="Freeform 122"/>
            <p:cNvSpPr>
              <a:spLocks/>
            </p:cNvSpPr>
            <p:nvPr/>
          </p:nvSpPr>
          <p:spPr bwMode="auto">
            <a:xfrm>
              <a:off x="5211" y="1821"/>
              <a:ext cx="409" cy="17"/>
            </a:xfrm>
            <a:custGeom>
              <a:avLst/>
              <a:gdLst>
                <a:gd name="T0" fmla="*/ 0 w 409"/>
                <a:gd name="T1" fmla="*/ 0 h 17"/>
                <a:gd name="T2" fmla="*/ 37 w 409"/>
                <a:gd name="T3" fmla="*/ 2 h 17"/>
                <a:gd name="T4" fmla="*/ 60 w 409"/>
                <a:gd name="T5" fmla="*/ 5 h 17"/>
                <a:gd name="T6" fmla="*/ 100 w 409"/>
                <a:gd name="T7" fmla="*/ 7 h 17"/>
                <a:gd name="T8" fmla="*/ 149 w 409"/>
                <a:gd name="T9" fmla="*/ 9 h 17"/>
                <a:gd name="T10" fmla="*/ 385 w 409"/>
                <a:gd name="T11" fmla="*/ 16 h 17"/>
                <a:gd name="T12" fmla="*/ 390 w 409"/>
                <a:gd name="T13" fmla="*/ 16 h 17"/>
                <a:gd name="T14" fmla="*/ 395 w 409"/>
                <a:gd name="T15" fmla="*/ 15 h 17"/>
                <a:gd name="T16" fmla="*/ 399 w 409"/>
                <a:gd name="T17" fmla="*/ 13 h 17"/>
                <a:gd name="T18" fmla="*/ 403 w 409"/>
                <a:gd name="T19" fmla="*/ 12 h 17"/>
                <a:gd name="T20" fmla="*/ 406 w 409"/>
                <a:gd name="T21" fmla="*/ 9 h 17"/>
                <a:gd name="T22" fmla="*/ 408 w 409"/>
                <a:gd name="T23" fmla="*/ 7 h 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09" h="17">
                  <a:moveTo>
                    <a:pt x="0" y="0"/>
                  </a:moveTo>
                  <a:lnTo>
                    <a:pt x="37" y="2"/>
                  </a:lnTo>
                  <a:lnTo>
                    <a:pt x="60" y="5"/>
                  </a:lnTo>
                  <a:lnTo>
                    <a:pt x="100" y="7"/>
                  </a:lnTo>
                  <a:lnTo>
                    <a:pt x="149" y="9"/>
                  </a:lnTo>
                  <a:lnTo>
                    <a:pt x="385" y="16"/>
                  </a:lnTo>
                  <a:lnTo>
                    <a:pt x="390" y="16"/>
                  </a:lnTo>
                  <a:lnTo>
                    <a:pt x="395" y="15"/>
                  </a:lnTo>
                  <a:lnTo>
                    <a:pt x="399" y="13"/>
                  </a:lnTo>
                  <a:lnTo>
                    <a:pt x="403" y="12"/>
                  </a:lnTo>
                  <a:lnTo>
                    <a:pt x="406" y="9"/>
                  </a:lnTo>
                  <a:lnTo>
                    <a:pt x="408" y="7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" name="Line 123"/>
            <p:cNvSpPr>
              <a:spLocks noChangeShapeType="1"/>
            </p:cNvSpPr>
            <p:nvPr/>
          </p:nvSpPr>
          <p:spPr bwMode="auto">
            <a:xfrm>
              <a:off x="5495" y="1780"/>
              <a:ext cx="0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" name="Line 124"/>
            <p:cNvSpPr>
              <a:spLocks noChangeShapeType="1"/>
            </p:cNvSpPr>
            <p:nvPr/>
          </p:nvSpPr>
          <p:spPr bwMode="auto">
            <a:xfrm>
              <a:off x="5545" y="1781"/>
              <a:ext cx="0" cy="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" name="Freeform 125"/>
            <p:cNvSpPr>
              <a:spLocks/>
            </p:cNvSpPr>
            <p:nvPr/>
          </p:nvSpPr>
          <p:spPr bwMode="auto">
            <a:xfrm>
              <a:off x="5482" y="1798"/>
              <a:ext cx="139" cy="18"/>
            </a:xfrm>
            <a:custGeom>
              <a:avLst/>
              <a:gdLst>
                <a:gd name="T0" fmla="*/ 138 w 139"/>
                <a:gd name="T1" fmla="*/ 17 h 18"/>
                <a:gd name="T2" fmla="*/ 136 w 139"/>
                <a:gd name="T3" fmla="*/ 12 h 18"/>
                <a:gd name="T4" fmla="*/ 132 w 139"/>
                <a:gd name="T5" fmla="*/ 8 h 18"/>
                <a:gd name="T6" fmla="*/ 129 w 139"/>
                <a:gd name="T7" fmla="*/ 6 h 18"/>
                <a:gd name="T8" fmla="*/ 122 w 139"/>
                <a:gd name="T9" fmla="*/ 2 h 18"/>
                <a:gd name="T10" fmla="*/ 118 w 139"/>
                <a:gd name="T11" fmla="*/ 2 h 18"/>
                <a:gd name="T12" fmla="*/ 113 w 139"/>
                <a:gd name="T13" fmla="*/ 1 h 18"/>
                <a:gd name="T14" fmla="*/ 106 w 139"/>
                <a:gd name="T15" fmla="*/ 0 h 18"/>
                <a:gd name="T16" fmla="*/ 99 w 139"/>
                <a:gd name="T17" fmla="*/ 0 h 18"/>
                <a:gd name="T18" fmla="*/ 0 w 139"/>
                <a:gd name="T19" fmla="*/ 0 h 1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39" h="18">
                  <a:moveTo>
                    <a:pt x="138" y="17"/>
                  </a:moveTo>
                  <a:lnTo>
                    <a:pt x="136" y="12"/>
                  </a:lnTo>
                  <a:lnTo>
                    <a:pt x="132" y="8"/>
                  </a:lnTo>
                  <a:lnTo>
                    <a:pt x="129" y="6"/>
                  </a:lnTo>
                  <a:lnTo>
                    <a:pt x="122" y="2"/>
                  </a:lnTo>
                  <a:lnTo>
                    <a:pt x="118" y="2"/>
                  </a:lnTo>
                  <a:lnTo>
                    <a:pt x="113" y="1"/>
                  </a:lnTo>
                  <a:lnTo>
                    <a:pt x="106" y="0"/>
                  </a:lnTo>
                  <a:lnTo>
                    <a:pt x="99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" name="Line 126"/>
            <p:cNvSpPr>
              <a:spLocks noChangeShapeType="1"/>
            </p:cNvSpPr>
            <p:nvPr/>
          </p:nvSpPr>
          <p:spPr bwMode="auto">
            <a:xfrm>
              <a:off x="5482" y="1788"/>
              <a:ext cx="0" cy="2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7" name="Line 127"/>
            <p:cNvSpPr>
              <a:spLocks noChangeShapeType="1"/>
            </p:cNvSpPr>
            <p:nvPr/>
          </p:nvSpPr>
          <p:spPr bwMode="auto">
            <a:xfrm>
              <a:off x="5482" y="1832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8" name="Line 128"/>
            <p:cNvSpPr>
              <a:spLocks noChangeShapeType="1"/>
            </p:cNvSpPr>
            <p:nvPr/>
          </p:nvSpPr>
          <p:spPr bwMode="auto">
            <a:xfrm>
              <a:off x="5552" y="1791"/>
              <a:ext cx="0" cy="1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9" name="Line 129"/>
            <p:cNvSpPr>
              <a:spLocks noChangeShapeType="1"/>
            </p:cNvSpPr>
            <p:nvPr/>
          </p:nvSpPr>
          <p:spPr bwMode="auto">
            <a:xfrm>
              <a:off x="5552" y="1832"/>
              <a:ext cx="0" cy="2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0" name="Line 130"/>
            <p:cNvSpPr>
              <a:spLocks noChangeShapeType="1"/>
            </p:cNvSpPr>
            <p:nvPr/>
          </p:nvSpPr>
          <p:spPr bwMode="auto">
            <a:xfrm>
              <a:off x="5580" y="1792"/>
              <a:ext cx="0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1" name="Line 131"/>
            <p:cNvSpPr>
              <a:spLocks noChangeShapeType="1"/>
            </p:cNvSpPr>
            <p:nvPr/>
          </p:nvSpPr>
          <p:spPr bwMode="auto">
            <a:xfrm>
              <a:off x="5579" y="1832"/>
              <a:ext cx="0" cy="2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2" name="Line 132"/>
            <p:cNvSpPr>
              <a:spLocks noChangeShapeType="1"/>
            </p:cNvSpPr>
            <p:nvPr/>
          </p:nvSpPr>
          <p:spPr bwMode="auto">
            <a:xfrm>
              <a:off x="5594" y="1793"/>
              <a:ext cx="0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" name="Line 133"/>
            <p:cNvSpPr>
              <a:spLocks noChangeShapeType="1"/>
            </p:cNvSpPr>
            <p:nvPr/>
          </p:nvSpPr>
          <p:spPr bwMode="auto">
            <a:xfrm>
              <a:off x="5594" y="1833"/>
              <a:ext cx="0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" name="Freeform 134"/>
            <p:cNvSpPr>
              <a:spLocks/>
            </p:cNvSpPr>
            <p:nvPr/>
          </p:nvSpPr>
          <p:spPr bwMode="auto">
            <a:xfrm>
              <a:off x="5595" y="1795"/>
              <a:ext cx="49" cy="10"/>
            </a:xfrm>
            <a:custGeom>
              <a:avLst/>
              <a:gdLst>
                <a:gd name="T0" fmla="*/ 0 w 49"/>
                <a:gd name="T1" fmla="*/ 0 h 10"/>
                <a:gd name="T2" fmla="*/ 4 w 49"/>
                <a:gd name="T3" fmla="*/ 0 h 10"/>
                <a:gd name="T4" fmla="*/ 7 w 49"/>
                <a:gd name="T5" fmla="*/ 0 h 10"/>
                <a:gd name="T6" fmla="*/ 11 w 49"/>
                <a:gd name="T7" fmla="*/ 1 h 10"/>
                <a:gd name="T8" fmla="*/ 15 w 49"/>
                <a:gd name="T9" fmla="*/ 2 h 10"/>
                <a:gd name="T10" fmla="*/ 21 w 49"/>
                <a:gd name="T11" fmla="*/ 3 h 10"/>
                <a:gd name="T12" fmla="*/ 24 w 49"/>
                <a:gd name="T13" fmla="*/ 3 h 10"/>
                <a:gd name="T14" fmla="*/ 27 w 49"/>
                <a:gd name="T15" fmla="*/ 5 h 10"/>
                <a:gd name="T16" fmla="*/ 31 w 49"/>
                <a:gd name="T17" fmla="*/ 6 h 10"/>
                <a:gd name="T18" fmla="*/ 33 w 49"/>
                <a:gd name="T19" fmla="*/ 7 h 10"/>
                <a:gd name="T20" fmla="*/ 36 w 49"/>
                <a:gd name="T21" fmla="*/ 9 h 10"/>
                <a:gd name="T22" fmla="*/ 38 w 49"/>
                <a:gd name="T23" fmla="*/ 9 h 10"/>
                <a:gd name="T24" fmla="*/ 42 w 49"/>
                <a:gd name="T25" fmla="*/ 9 h 10"/>
                <a:gd name="T26" fmla="*/ 48 w 49"/>
                <a:gd name="T27" fmla="*/ 9 h 1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9" h="10">
                  <a:moveTo>
                    <a:pt x="0" y="0"/>
                  </a:moveTo>
                  <a:lnTo>
                    <a:pt x="4" y="0"/>
                  </a:lnTo>
                  <a:lnTo>
                    <a:pt x="7" y="0"/>
                  </a:lnTo>
                  <a:lnTo>
                    <a:pt x="11" y="1"/>
                  </a:lnTo>
                  <a:lnTo>
                    <a:pt x="15" y="2"/>
                  </a:lnTo>
                  <a:lnTo>
                    <a:pt x="21" y="3"/>
                  </a:lnTo>
                  <a:lnTo>
                    <a:pt x="24" y="3"/>
                  </a:lnTo>
                  <a:lnTo>
                    <a:pt x="27" y="5"/>
                  </a:lnTo>
                  <a:lnTo>
                    <a:pt x="31" y="6"/>
                  </a:lnTo>
                  <a:lnTo>
                    <a:pt x="33" y="7"/>
                  </a:lnTo>
                  <a:lnTo>
                    <a:pt x="36" y="9"/>
                  </a:lnTo>
                  <a:lnTo>
                    <a:pt x="38" y="9"/>
                  </a:lnTo>
                  <a:lnTo>
                    <a:pt x="42" y="9"/>
                  </a:lnTo>
                  <a:lnTo>
                    <a:pt x="48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" name="Freeform 135"/>
            <p:cNvSpPr>
              <a:spLocks/>
            </p:cNvSpPr>
            <p:nvPr/>
          </p:nvSpPr>
          <p:spPr bwMode="auto">
            <a:xfrm>
              <a:off x="5594" y="1841"/>
              <a:ext cx="50" cy="8"/>
            </a:xfrm>
            <a:custGeom>
              <a:avLst/>
              <a:gdLst>
                <a:gd name="T0" fmla="*/ 0 w 50"/>
                <a:gd name="T1" fmla="*/ 7 h 8"/>
                <a:gd name="T2" fmla="*/ 8 w 50"/>
                <a:gd name="T3" fmla="*/ 7 h 8"/>
                <a:gd name="T4" fmla="*/ 17 w 50"/>
                <a:gd name="T5" fmla="*/ 5 h 8"/>
                <a:gd name="T6" fmla="*/ 30 w 50"/>
                <a:gd name="T7" fmla="*/ 2 h 8"/>
                <a:gd name="T8" fmla="*/ 37 w 50"/>
                <a:gd name="T9" fmla="*/ 0 h 8"/>
                <a:gd name="T10" fmla="*/ 49 w 50"/>
                <a:gd name="T11" fmla="*/ 0 h 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0" h="8">
                  <a:moveTo>
                    <a:pt x="0" y="7"/>
                  </a:moveTo>
                  <a:lnTo>
                    <a:pt x="8" y="7"/>
                  </a:lnTo>
                  <a:lnTo>
                    <a:pt x="17" y="5"/>
                  </a:lnTo>
                  <a:lnTo>
                    <a:pt x="30" y="2"/>
                  </a:lnTo>
                  <a:lnTo>
                    <a:pt x="37" y="0"/>
                  </a:lnTo>
                  <a:lnTo>
                    <a:pt x="49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6" name="Freeform 136"/>
            <p:cNvSpPr>
              <a:spLocks/>
            </p:cNvSpPr>
            <p:nvPr/>
          </p:nvSpPr>
          <p:spPr bwMode="auto">
            <a:xfrm>
              <a:off x="5595" y="1834"/>
              <a:ext cx="49" cy="10"/>
            </a:xfrm>
            <a:custGeom>
              <a:avLst/>
              <a:gdLst>
                <a:gd name="T0" fmla="*/ 0 w 49"/>
                <a:gd name="T1" fmla="*/ 8 h 10"/>
                <a:gd name="T2" fmla="*/ 3 w 49"/>
                <a:gd name="T3" fmla="*/ 9 h 10"/>
                <a:gd name="T4" fmla="*/ 11 w 49"/>
                <a:gd name="T5" fmla="*/ 8 h 10"/>
                <a:gd name="T6" fmla="*/ 18 w 49"/>
                <a:gd name="T7" fmla="*/ 6 h 10"/>
                <a:gd name="T8" fmla="*/ 25 w 49"/>
                <a:gd name="T9" fmla="*/ 4 h 10"/>
                <a:gd name="T10" fmla="*/ 30 w 49"/>
                <a:gd name="T11" fmla="*/ 2 h 10"/>
                <a:gd name="T12" fmla="*/ 37 w 49"/>
                <a:gd name="T13" fmla="*/ 0 h 10"/>
                <a:gd name="T14" fmla="*/ 48 w 49"/>
                <a:gd name="T15" fmla="*/ 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9" h="10">
                  <a:moveTo>
                    <a:pt x="0" y="8"/>
                  </a:moveTo>
                  <a:lnTo>
                    <a:pt x="3" y="9"/>
                  </a:lnTo>
                  <a:lnTo>
                    <a:pt x="11" y="8"/>
                  </a:lnTo>
                  <a:lnTo>
                    <a:pt x="18" y="6"/>
                  </a:lnTo>
                  <a:lnTo>
                    <a:pt x="25" y="4"/>
                  </a:lnTo>
                  <a:lnTo>
                    <a:pt x="30" y="2"/>
                  </a:lnTo>
                  <a:lnTo>
                    <a:pt x="37" y="0"/>
                  </a:lnTo>
                  <a:lnTo>
                    <a:pt x="48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7" name="Freeform 137"/>
            <p:cNvSpPr>
              <a:spLocks/>
            </p:cNvSpPr>
            <p:nvPr/>
          </p:nvSpPr>
          <p:spPr bwMode="auto">
            <a:xfrm>
              <a:off x="5424" y="1814"/>
              <a:ext cx="220" cy="15"/>
            </a:xfrm>
            <a:custGeom>
              <a:avLst/>
              <a:gdLst>
                <a:gd name="T0" fmla="*/ 219 w 220"/>
                <a:gd name="T1" fmla="*/ 4 h 15"/>
                <a:gd name="T2" fmla="*/ 207 w 220"/>
                <a:gd name="T3" fmla="*/ 2 h 15"/>
                <a:gd name="T4" fmla="*/ 186 w 220"/>
                <a:gd name="T5" fmla="*/ 1 h 15"/>
                <a:gd name="T6" fmla="*/ 172 w 220"/>
                <a:gd name="T7" fmla="*/ 0 h 15"/>
                <a:gd name="T8" fmla="*/ 43 w 220"/>
                <a:gd name="T9" fmla="*/ 0 h 15"/>
                <a:gd name="T10" fmla="*/ 37 w 220"/>
                <a:gd name="T11" fmla="*/ 0 h 15"/>
                <a:gd name="T12" fmla="*/ 26 w 220"/>
                <a:gd name="T13" fmla="*/ 1 h 15"/>
                <a:gd name="T14" fmla="*/ 18 w 220"/>
                <a:gd name="T15" fmla="*/ 2 h 15"/>
                <a:gd name="T16" fmla="*/ 13 w 220"/>
                <a:gd name="T17" fmla="*/ 3 h 15"/>
                <a:gd name="T18" fmla="*/ 0 w 220"/>
                <a:gd name="T19" fmla="*/ 7 h 15"/>
                <a:gd name="T20" fmla="*/ 11 w 220"/>
                <a:gd name="T21" fmla="*/ 11 h 15"/>
                <a:gd name="T22" fmla="*/ 21 w 220"/>
                <a:gd name="T23" fmla="*/ 13 h 15"/>
                <a:gd name="T24" fmla="*/ 48 w 220"/>
                <a:gd name="T25" fmla="*/ 14 h 15"/>
                <a:gd name="T26" fmla="*/ 175 w 220"/>
                <a:gd name="T27" fmla="*/ 14 h 15"/>
                <a:gd name="T28" fmla="*/ 186 w 220"/>
                <a:gd name="T29" fmla="*/ 14 h 15"/>
                <a:gd name="T30" fmla="*/ 194 w 220"/>
                <a:gd name="T31" fmla="*/ 13 h 15"/>
                <a:gd name="T32" fmla="*/ 200 w 220"/>
                <a:gd name="T33" fmla="*/ 12 h 15"/>
                <a:gd name="T34" fmla="*/ 219 w 220"/>
                <a:gd name="T35" fmla="*/ 10 h 1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20" h="15">
                  <a:moveTo>
                    <a:pt x="219" y="4"/>
                  </a:moveTo>
                  <a:lnTo>
                    <a:pt x="207" y="2"/>
                  </a:lnTo>
                  <a:lnTo>
                    <a:pt x="186" y="1"/>
                  </a:lnTo>
                  <a:lnTo>
                    <a:pt x="172" y="0"/>
                  </a:lnTo>
                  <a:lnTo>
                    <a:pt x="43" y="0"/>
                  </a:lnTo>
                  <a:lnTo>
                    <a:pt x="37" y="0"/>
                  </a:lnTo>
                  <a:lnTo>
                    <a:pt x="26" y="1"/>
                  </a:lnTo>
                  <a:lnTo>
                    <a:pt x="18" y="2"/>
                  </a:lnTo>
                  <a:lnTo>
                    <a:pt x="13" y="3"/>
                  </a:lnTo>
                  <a:lnTo>
                    <a:pt x="0" y="7"/>
                  </a:lnTo>
                  <a:lnTo>
                    <a:pt x="11" y="11"/>
                  </a:lnTo>
                  <a:lnTo>
                    <a:pt x="21" y="13"/>
                  </a:lnTo>
                  <a:lnTo>
                    <a:pt x="48" y="14"/>
                  </a:lnTo>
                  <a:lnTo>
                    <a:pt x="175" y="14"/>
                  </a:lnTo>
                  <a:lnTo>
                    <a:pt x="186" y="14"/>
                  </a:lnTo>
                  <a:lnTo>
                    <a:pt x="194" y="13"/>
                  </a:lnTo>
                  <a:lnTo>
                    <a:pt x="200" y="12"/>
                  </a:lnTo>
                  <a:lnTo>
                    <a:pt x="219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8" name="Freeform 138"/>
            <p:cNvSpPr>
              <a:spLocks/>
            </p:cNvSpPr>
            <p:nvPr/>
          </p:nvSpPr>
          <p:spPr bwMode="auto">
            <a:xfrm>
              <a:off x="5616" y="1815"/>
              <a:ext cx="1" cy="2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1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0" y="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9" name="Freeform 139"/>
            <p:cNvSpPr>
              <a:spLocks/>
            </p:cNvSpPr>
            <p:nvPr/>
          </p:nvSpPr>
          <p:spPr bwMode="auto">
            <a:xfrm>
              <a:off x="5610" y="1816"/>
              <a:ext cx="7" cy="3"/>
            </a:xfrm>
            <a:custGeom>
              <a:avLst/>
              <a:gdLst>
                <a:gd name="T0" fmla="*/ 6 w 7"/>
                <a:gd name="T1" fmla="*/ 0 h 3"/>
                <a:gd name="T2" fmla="*/ 5 w 7"/>
                <a:gd name="T3" fmla="*/ 0 h 3"/>
                <a:gd name="T4" fmla="*/ 4 w 7"/>
                <a:gd name="T5" fmla="*/ 0 h 3"/>
                <a:gd name="T6" fmla="*/ 3 w 7"/>
                <a:gd name="T7" fmla="*/ 0 h 3"/>
                <a:gd name="T8" fmla="*/ 2 w 7"/>
                <a:gd name="T9" fmla="*/ 0 h 3"/>
                <a:gd name="T10" fmla="*/ 2 w 7"/>
                <a:gd name="T11" fmla="*/ 1 h 3"/>
                <a:gd name="T12" fmla="*/ 1 w 7"/>
                <a:gd name="T13" fmla="*/ 1 h 3"/>
                <a:gd name="T14" fmla="*/ 0 w 7"/>
                <a:gd name="T15" fmla="*/ 2 h 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" h="3">
                  <a:moveTo>
                    <a:pt x="6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1" y="1"/>
                  </a:lnTo>
                  <a:lnTo>
                    <a:pt x="0" y="2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0" name="Freeform 140"/>
            <p:cNvSpPr>
              <a:spLocks/>
            </p:cNvSpPr>
            <p:nvPr/>
          </p:nvSpPr>
          <p:spPr bwMode="auto">
            <a:xfrm>
              <a:off x="5608" y="1818"/>
              <a:ext cx="3" cy="4"/>
            </a:xfrm>
            <a:custGeom>
              <a:avLst/>
              <a:gdLst>
                <a:gd name="T0" fmla="*/ 2 w 3"/>
                <a:gd name="T1" fmla="*/ 0 h 4"/>
                <a:gd name="T2" fmla="*/ 1 w 3"/>
                <a:gd name="T3" fmla="*/ 0 h 4"/>
                <a:gd name="T4" fmla="*/ 1 w 3"/>
                <a:gd name="T5" fmla="*/ 1 h 4"/>
                <a:gd name="T6" fmla="*/ 0 w 3"/>
                <a:gd name="T7" fmla="*/ 2 h 4"/>
                <a:gd name="T8" fmla="*/ 0 w 3"/>
                <a:gd name="T9" fmla="*/ 3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" h="4">
                  <a:moveTo>
                    <a:pt x="2" y="0"/>
                  </a:moveTo>
                  <a:lnTo>
                    <a:pt x="1" y="0"/>
                  </a:lnTo>
                  <a:lnTo>
                    <a:pt x="1" y="1"/>
                  </a:lnTo>
                  <a:lnTo>
                    <a:pt x="0" y="2"/>
                  </a:lnTo>
                  <a:lnTo>
                    <a:pt x="0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1" name="Freeform 141"/>
            <p:cNvSpPr>
              <a:spLocks/>
            </p:cNvSpPr>
            <p:nvPr/>
          </p:nvSpPr>
          <p:spPr bwMode="auto">
            <a:xfrm>
              <a:off x="5608" y="1821"/>
              <a:ext cx="3" cy="4"/>
            </a:xfrm>
            <a:custGeom>
              <a:avLst/>
              <a:gdLst>
                <a:gd name="T0" fmla="*/ 0 w 3"/>
                <a:gd name="T1" fmla="*/ 0 h 4"/>
                <a:gd name="T2" fmla="*/ 0 w 3"/>
                <a:gd name="T3" fmla="*/ 1 h 4"/>
                <a:gd name="T4" fmla="*/ 1 w 3"/>
                <a:gd name="T5" fmla="*/ 1 h 4"/>
                <a:gd name="T6" fmla="*/ 1 w 3"/>
                <a:gd name="T7" fmla="*/ 2 h 4"/>
                <a:gd name="T8" fmla="*/ 2 w 3"/>
                <a:gd name="T9" fmla="*/ 2 h 4"/>
                <a:gd name="T10" fmla="*/ 2 w 3"/>
                <a:gd name="T11" fmla="*/ 3 h 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lnTo>
                    <a:pt x="0" y="1"/>
                  </a:lnTo>
                  <a:lnTo>
                    <a:pt x="1" y="1"/>
                  </a:lnTo>
                  <a:lnTo>
                    <a:pt x="1" y="2"/>
                  </a:lnTo>
                  <a:lnTo>
                    <a:pt x="2" y="2"/>
                  </a:lnTo>
                  <a:lnTo>
                    <a:pt x="2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2" name="Freeform 142"/>
            <p:cNvSpPr>
              <a:spLocks/>
            </p:cNvSpPr>
            <p:nvPr/>
          </p:nvSpPr>
          <p:spPr bwMode="auto">
            <a:xfrm>
              <a:off x="5610" y="1824"/>
              <a:ext cx="7" cy="3"/>
            </a:xfrm>
            <a:custGeom>
              <a:avLst/>
              <a:gdLst>
                <a:gd name="T0" fmla="*/ 0 w 7"/>
                <a:gd name="T1" fmla="*/ 0 h 3"/>
                <a:gd name="T2" fmla="*/ 1 w 7"/>
                <a:gd name="T3" fmla="*/ 0 h 3"/>
                <a:gd name="T4" fmla="*/ 2 w 7"/>
                <a:gd name="T5" fmla="*/ 0 h 3"/>
                <a:gd name="T6" fmla="*/ 2 w 7"/>
                <a:gd name="T7" fmla="*/ 1 h 3"/>
                <a:gd name="T8" fmla="*/ 3 w 7"/>
                <a:gd name="T9" fmla="*/ 1 h 3"/>
                <a:gd name="T10" fmla="*/ 4 w 7"/>
                <a:gd name="T11" fmla="*/ 2 h 3"/>
                <a:gd name="T12" fmla="*/ 5 w 7"/>
                <a:gd name="T13" fmla="*/ 2 h 3"/>
                <a:gd name="T14" fmla="*/ 6 w 7"/>
                <a:gd name="T15" fmla="*/ 2 h 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lnTo>
                    <a:pt x="1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3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6" y="2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" name="Freeform 143"/>
            <p:cNvSpPr>
              <a:spLocks/>
            </p:cNvSpPr>
            <p:nvPr/>
          </p:nvSpPr>
          <p:spPr bwMode="auto">
            <a:xfrm>
              <a:off x="5616" y="1826"/>
              <a:ext cx="1" cy="2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1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0" y="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" name="Line 144"/>
            <p:cNvSpPr>
              <a:spLocks noChangeShapeType="1"/>
            </p:cNvSpPr>
            <p:nvPr/>
          </p:nvSpPr>
          <p:spPr bwMode="auto">
            <a:xfrm flipH="1">
              <a:off x="5421" y="1820"/>
              <a:ext cx="19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" name="Line 145"/>
            <p:cNvSpPr>
              <a:spLocks noChangeShapeType="1"/>
            </p:cNvSpPr>
            <p:nvPr/>
          </p:nvSpPr>
          <p:spPr bwMode="auto">
            <a:xfrm>
              <a:off x="5632" y="1802"/>
              <a:ext cx="0" cy="1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6" name="Line 146"/>
            <p:cNvSpPr>
              <a:spLocks noChangeShapeType="1"/>
            </p:cNvSpPr>
            <p:nvPr/>
          </p:nvSpPr>
          <p:spPr bwMode="auto">
            <a:xfrm>
              <a:off x="5632" y="1830"/>
              <a:ext cx="0" cy="1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7" name="Freeform 147"/>
            <p:cNvSpPr>
              <a:spLocks/>
            </p:cNvSpPr>
            <p:nvPr/>
          </p:nvSpPr>
          <p:spPr bwMode="auto">
            <a:xfrm>
              <a:off x="5614" y="1806"/>
              <a:ext cx="30" cy="7"/>
            </a:xfrm>
            <a:custGeom>
              <a:avLst/>
              <a:gdLst>
                <a:gd name="T0" fmla="*/ 0 w 30"/>
                <a:gd name="T1" fmla="*/ 0 h 7"/>
                <a:gd name="T2" fmla="*/ 11 w 30"/>
                <a:gd name="T3" fmla="*/ 3 h 7"/>
                <a:gd name="T4" fmla="*/ 18 w 30"/>
                <a:gd name="T5" fmla="*/ 6 h 7"/>
                <a:gd name="T6" fmla="*/ 29 w 30"/>
                <a:gd name="T7" fmla="*/ 6 h 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0" h="7">
                  <a:moveTo>
                    <a:pt x="0" y="0"/>
                  </a:moveTo>
                  <a:lnTo>
                    <a:pt x="11" y="3"/>
                  </a:lnTo>
                  <a:lnTo>
                    <a:pt x="18" y="6"/>
                  </a:lnTo>
                  <a:lnTo>
                    <a:pt x="29" y="6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8" name="Line 148"/>
            <p:cNvSpPr>
              <a:spLocks noChangeShapeType="1"/>
            </p:cNvSpPr>
            <p:nvPr/>
          </p:nvSpPr>
          <p:spPr bwMode="auto">
            <a:xfrm>
              <a:off x="5584" y="1789"/>
              <a:ext cx="1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59" name="Group 149"/>
            <p:cNvGrpSpPr>
              <a:grpSpLocks/>
            </p:cNvGrpSpPr>
            <p:nvPr/>
          </p:nvGrpSpPr>
          <p:grpSpPr bwMode="auto">
            <a:xfrm>
              <a:off x="4689" y="1728"/>
              <a:ext cx="771" cy="153"/>
              <a:chOff x="4689" y="1728"/>
              <a:chExt cx="771" cy="153"/>
            </a:xfrm>
          </p:grpSpPr>
          <p:sp>
            <p:nvSpPr>
              <p:cNvPr id="160" name="Freeform 150"/>
              <p:cNvSpPr>
                <a:spLocks/>
              </p:cNvSpPr>
              <p:nvPr/>
            </p:nvSpPr>
            <p:spPr bwMode="auto">
              <a:xfrm>
                <a:off x="4772" y="1757"/>
                <a:ext cx="435" cy="19"/>
              </a:xfrm>
              <a:custGeom>
                <a:avLst/>
                <a:gdLst>
                  <a:gd name="T0" fmla="*/ 0 w 435"/>
                  <a:gd name="T1" fmla="*/ 18 h 19"/>
                  <a:gd name="T2" fmla="*/ 16 w 435"/>
                  <a:gd name="T3" fmla="*/ 18 h 19"/>
                  <a:gd name="T4" fmla="*/ 24 w 435"/>
                  <a:gd name="T5" fmla="*/ 18 h 19"/>
                  <a:gd name="T6" fmla="*/ 54 w 435"/>
                  <a:gd name="T7" fmla="*/ 17 h 19"/>
                  <a:gd name="T8" fmla="*/ 72 w 435"/>
                  <a:gd name="T9" fmla="*/ 15 h 19"/>
                  <a:gd name="T10" fmla="*/ 77 w 435"/>
                  <a:gd name="T11" fmla="*/ 14 h 19"/>
                  <a:gd name="T12" fmla="*/ 131 w 435"/>
                  <a:gd name="T13" fmla="*/ 6 h 19"/>
                  <a:gd name="T14" fmla="*/ 161 w 435"/>
                  <a:gd name="T15" fmla="*/ 2 h 19"/>
                  <a:gd name="T16" fmla="*/ 174 w 435"/>
                  <a:gd name="T17" fmla="*/ 1 h 19"/>
                  <a:gd name="T18" fmla="*/ 244 w 435"/>
                  <a:gd name="T19" fmla="*/ 0 h 19"/>
                  <a:gd name="T20" fmla="*/ 258 w 435"/>
                  <a:gd name="T21" fmla="*/ 4 h 19"/>
                  <a:gd name="T22" fmla="*/ 265 w 435"/>
                  <a:gd name="T23" fmla="*/ 5 h 19"/>
                  <a:gd name="T24" fmla="*/ 274 w 435"/>
                  <a:gd name="T25" fmla="*/ 6 h 19"/>
                  <a:gd name="T26" fmla="*/ 283 w 435"/>
                  <a:gd name="T27" fmla="*/ 7 h 19"/>
                  <a:gd name="T28" fmla="*/ 290 w 435"/>
                  <a:gd name="T29" fmla="*/ 7 h 19"/>
                  <a:gd name="T30" fmla="*/ 380 w 435"/>
                  <a:gd name="T31" fmla="*/ 12 h 19"/>
                  <a:gd name="T32" fmla="*/ 383 w 435"/>
                  <a:gd name="T33" fmla="*/ 12 h 19"/>
                  <a:gd name="T34" fmla="*/ 434 w 435"/>
                  <a:gd name="T35" fmla="*/ 15 h 1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435" h="19">
                    <a:moveTo>
                      <a:pt x="0" y="18"/>
                    </a:moveTo>
                    <a:lnTo>
                      <a:pt x="16" y="18"/>
                    </a:lnTo>
                    <a:lnTo>
                      <a:pt x="24" y="18"/>
                    </a:lnTo>
                    <a:lnTo>
                      <a:pt x="54" y="17"/>
                    </a:lnTo>
                    <a:lnTo>
                      <a:pt x="72" y="15"/>
                    </a:lnTo>
                    <a:lnTo>
                      <a:pt x="77" y="14"/>
                    </a:lnTo>
                    <a:lnTo>
                      <a:pt x="131" y="6"/>
                    </a:lnTo>
                    <a:lnTo>
                      <a:pt x="161" y="2"/>
                    </a:lnTo>
                    <a:lnTo>
                      <a:pt x="174" y="1"/>
                    </a:lnTo>
                    <a:lnTo>
                      <a:pt x="244" y="0"/>
                    </a:lnTo>
                    <a:lnTo>
                      <a:pt x="258" y="4"/>
                    </a:lnTo>
                    <a:lnTo>
                      <a:pt x="265" y="5"/>
                    </a:lnTo>
                    <a:lnTo>
                      <a:pt x="274" y="6"/>
                    </a:lnTo>
                    <a:lnTo>
                      <a:pt x="283" y="7"/>
                    </a:lnTo>
                    <a:lnTo>
                      <a:pt x="290" y="7"/>
                    </a:lnTo>
                    <a:lnTo>
                      <a:pt x="380" y="12"/>
                    </a:lnTo>
                    <a:lnTo>
                      <a:pt x="383" y="12"/>
                    </a:lnTo>
                    <a:lnTo>
                      <a:pt x="434" y="15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" name="Line 151"/>
              <p:cNvSpPr>
                <a:spLocks noChangeShapeType="1"/>
              </p:cNvSpPr>
              <p:nvPr/>
            </p:nvSpPr>
            <p:spPr bwMode="auto">
              <a:xfrm>
                <a:off x="5096" y="1756"/>
                <a:ext cx="0" cy="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2" name="Line 152"/>
              <p:cNvSpPr>
                <a:spLocks noChangeShapeType="1"/>
              </p:cNvSpPr>
              <p:nvPr/>
            </p:nvSpPr>
            <p:spPr bwMode="auto">
              <a:xfrm>
                <a:off x="5131" y="1764"/>
                <a:ext cx="0" cy="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3" name="Line 153"/>
              <p:cNvSpPr>
                <a:spLocks noChangeShapeType="1"/>
              </p:cNvSpPr>
              <p:nvPr/>
            </p:nvSpPr>
            <p:spPr bwMode="auto">
              <a:xfrm>
                <a:off x="4924" y="1844"/>
                <a:ext cx="168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4" name="Freeform 154"/>
              <p:cNvSpPr>
                <a:spLocks/>
              </p:cNvSpPr>
              <p:nvPr/>
            </p:nvSpPr>
            <p:spPr bwMode="auto">
              <a:xfrm>
                <a:off x="4960" y="1771"/>
                <a:ext cx="258" cy="80"/>
              </a:xfrm>
              <a:custGeom>
                <a:avLst/>
                <a:gdLst>
                  <a:gd name="T0" fmla="*/ 257 w 258"/>
                  <a:gd name="T1" fmla="*/ 0 h 80"/>
                  <a:gd name="T2" fmla="*/ 104 w 258"/>
                  <a:gd name="T3" fmla="*/ 5 h 80"/>
                  <a:gd name="T4" fmla="*/ 81 w 258"/>
                  <a:gd name="T5" fmla="*/ 6 h 80"/>
                  <a:gd name="T6" fmla="*/ 68 w 258"/>
                  <a:gd name="T7" fmla="*/ 7 h 80"/>
                  <a:gd name="T8" fmla="*/ 57 w 258"/>
                  <a:gd name="T9" fmla="*/ 7 h 80"/>
                  <a:gd name="T10" fmla="*/ 36 w 258"/>
                  <a:gd name="T11" fmla="*/ 9 h 80"/>
                  <a:gd name="T12" fmla="*/ 25 w 258"/>
                  <a:gd name="T13" fmla="*/ 11 h 80"/>
                  <a:gd name="T14" fmla="*/ 10 w 258"/>
                  <a:gd name="T15" fmla="*/ 14 h 80"/>
                  <a:gd name="T16" fmla="*/ 0 w 258"/>
                  <a:gd name="T17" fmla="*/ 16 h 80"/>
                  <a:gd name="T18" fmla="*/ 0 w 258"/>
                  <a:gd name="T19" fmla="*/ 18 h 80"/>
                  <a:gd name="T20" fmla="*/ 1 w 258"/>
                  <a:gd name="T21" fmla="*/ 21 h 80"/>
                  <a:gd name="T22" fmla="*/ 2 w 258"/>
                  <a:gd name="T23" fmla="*/ 23 h 80"/>
                  <a:gd name="T24" fmla="*/ 8 w 258"/>
                  <a:gd name="T25" fmla="*/ 25 h 80"/>
                  <a:gd name="T26" fmla="*/ 16 w 258"/>
                  <a:gd name="T27" fmla="*/ 25 h 80"/>
                  <a:gd name="T28" fmla="*/ 25 w 258"/>
                  <a:gd name="T29" fmla="*/ 26 h 80"/>
                  <a:gd name="T30" fmla="*/ 34 w 258"/>
                  <a:gd name="T31" fmla="*/ 27 h 80"/>
                  <a:gd name="T32" fmla="*/ 125 w 258"/>
                  <a:gd name="T33" fmla="*/ 59 h 80"/>
                  <a:gd name="T34" fmla="*/ 128 w 258"/>
                  <a:gd name="T35" fmla="*/ 60 h 80"/>
                  <a:gd name="T36" fmla="*/ 132 w 258"/>
                  <a:gd name="T37" fmla="*/ 62 h 80"/>
                  <a:gd name="T38" fmla="*/ 134 w 258"/>
                  <a:gd name="T39" fmla="*/ 64 h 80"/>
                  <a:gd name="T40" fmla="*/ 136 w 258"/>
                  <a:gd name="T41" fmla="*/ 67 h 80"/>
                  <a:gd name="T42" fmla="*/ 136 w 258"/>
                  <a:gd name="T43" fmla="*/ 72 h 80"/>
                  <a:gd name="T44" fmla="*/ 136 w 258"/>
                  <a:gd name="T45" fmla="*/ 79 h 8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258" h="80">
                    <a:moveTo>
                      <a:pt x="257" y="0"/>
                    </a:moveTo>
                    <a:lnTo>
                      <a:pt x="104" y="5"/>
                    </a:lnTo>
                    <a:lnTo>
                      <a:pt x="81" y="6"/>
                    </a:lnTo>
                    <a:lnTo>
                      <a:pt x="68" y="7"/>
                    </a:lnTo>
                    <a:lnTo>
                      <a:pt x="57" y="7"/>
                    </a:lnTo>
                    <a:lnTo>
                      <a:pt x="36" y="9"/>
                    </a:lnTo>
                    <a:lnTo>
                      <a:pt x="25" y="11"/>
                    </a:lnTo>
                    <a:lnTo>
                      <a:pt x="10" y="14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1" y="21"/>
                    </a:lnTo>
                    <a:lnTo>
                      <a:pt x="2" y="23"/>
                    </a:lnTo>
                    <a:lnTo>
                      <a:pt x="8" y="25"/>
                    </a:lnTo>
                    <a:lnTo>
                      <a:pt x="16" y="25"/>
                    </a:lnTo>
                    <a:lnTo>
                      <a:pt x="25" y="26"/>
                    </a:lnTo>
                    <a:lnTo>
                      <a:pt x="34" y="27"/>
                    </a:lnTo>
                    <a:lnTo>
                      <a:pt x="125" y="59"/>
                    </a:lnTo>
                    <a:lnTo>
                      <a:pt x="128" y="60"/>
                    </a:lnTo>
                    <a:lnTo>
                      <a:pt x="132" y="62"/>
                    </a:lnTo>
                    <a:lnTo>
                      <a:pt x="134" y="64"/>
                    </a:lnTo>
                    <a:lnTo>
                      <a:pt x="136" y="67"/>
                    </a:lnTo>
                    <a:lnTo>
                      <a:pt x="136" y="72"/>
                    </a:lnTo>
                    <a:lnTo>
                      <a:pt x="136" y="7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" name="Freeform 155"/>
              <p:cNvSpPr>
                <a:spLocks/>
              </p:cNvSpPr>
              <p:nvPr/>
            </p:nvSpPr>
            <p:spPr bwMode="auto">
              <a:xfrm>
                <a:off x="4963" y="1787"/>
                <a:ext cx="142" cy="64"/>
              </a:xfrm>
              <a:custGeom>
                <a:avLst/>
                <a:gdLst>
                  <a:gd name="T0" fmla="*/ 0 w 142"/>
                  <a:gd name="T1" fmla="*/ 0 h 64"/>
                  <a:gd name="T2" fmla="*/ 30 w 142"/>
                  <a:gd name="T3" fmla="*/ 5 h 64"/>
                  <a:gd name="T4" fmla="*/ 128 w 142"/>
                  <a:gd name="T5" fmla="*/ 39 h 64"/>
                  <a:gd name="T6" fmla="*/ 132 w 142"/>
                  <a:gd name="T7" fmla="*/ 41 h 64"/>
                  <a:gd name="T8" fmla="*/ 137 w 142"/>
                  <a:gd name="T9" fmla="*/ 43 h 64"/>
                  <a:gd name="T10" fmla="*/ 139 w 142"/>
                  <a:gd name="T11" fmla="*/ 45 h 64"/>
                  <a:gd name="T12" fmla="*/ 141 w 142"/>
                  <a:gd name="T13" fmla="*/ 50 h 64"/>
                  <a:gd name="T14" fmla="*/ 141 w 142"/>
                  <a:gd name="T15" fmla="*/ 54 h 64"/>
                  <a:gd name="T16" fmla="*/ 141 w 142"/>
                  <a:gd name="T17" fmla="*/ 63 h 6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42" h="64">
                    <a:moveTo>
                      <a:pt x="0" y="0"/>
                    </a:moveTo>
                    <a:lnTo>
                      <a:pt x="30" y="5"/>
                    </a:lnTo>
                    <a:lnTo>
                      <a:pt x="128" y="39"/>
                    </a:lnTo>
                    <a:lnTo>
                      <a:pt x="132" y="41"/>
                    </a:lnTo>
                    <a:lnTo>
                      <a:pt x="137" y="43"/>
                    </a:lnTo>
                    <a:lnTo>
                      <a:pt x="139" y="45"/>
                    </a:lnTo>
                    <a:lnTo>
                      <a:pt x="141" y="50"/>
                    </a:lnTo>
                    <a:lnTo>
                      <a:pt x="141" y="54"/>
                    </a:lnTo>
                    <a:lnTo>
                      <a:pt x="141" y="6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" name="Line 156"/>
              <p:cNvSpPr>
                <a:spLocks noChangeShapeType="1"/>
              </p:cNvSpPr>
              <p:nvPr/>
            </p:nvSpPr>
            <p:spPr bwMode="auto">
              <a:xfrm>
                <a:off x="4997" y="1796"/>
                <a:ext cx="146" cy="1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7" name="Freeform 157"/>
              <p:cNvSpPr>
                <a:spLocks/>
              </p:cNvSpPr>
              <p:nvPr/>
            </p:nvSpPr>
            <p:spPr bwMode="auto">
              <a:xfrm>
                <a:off x="5383" y="1866"/>
                <a:ext cx="50" cy="15"/>
              </a:xfrm>
              <a:custGeom>
                <a:avLst/>
                <a:gdLst>
                  <a:gd name="T0" fmla="*/ 0 w 50"/>
                  <a:gd name="T1" fmla="*/ 0 h 15"/>
                  <a:gd name="T2" fmla="*/ 18 w 50"/>
                  <a:gd name="T3" fmla="*/ 14 h 15"/>
                  <a:gd name="T4" fmla="*/ 49 w 50"/>
                  <a:gd name="T5" fmla="*/ 9 h 1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50" h="15">
                    <a:moveTo>
                      <a:pt x="0" y="0"/>
                    </a:moveTo>
                    <a:lnTo>
                      <a:pt x="18" y="14"/>
                    </a:lnTo>
                    <a:lnTo>
                      <a:pt x="49" y="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" name="Freeform 158"/>
              <p:cNvSpPr>
                <a:spLocks/>
              </p:cNvSpPr>
              <p:nvPr/>
            </p:nvSpPr>
            <p:spPr bwMode="auto">
              <a:xfrm>
                <a:off x="5257" y="1780"/>
                <a:ext cx="123" cy="21"/>
              </a:xfrm>
              <a:custGeom>
                <a:avLst/>
                <a:gdLst>
                  <a:gd name="T0" fmla="*/ 0 w 123"/>
                  <a:gd name="T1" fmla="*/ 19 h 21"/>
                  <a:gd name="T2" fmla="*/ 26 w 123"/>
                  <a:gd name="T3" fmla="*/ 20 h 21"/>
                  <a:gd name="T4" fmla="*/ 39 w 123"/>
                  <a:gd name="T5" fmla="*/ 20 h 21"/>
                  <a:gd name="T6" fmla="*/ 59 w 123"/>
                  <a:gd name="T7" fmla="*/ 16 h 21"/>
                  <a:gd name="T8" fmla="*/ 65 w 123"/>
                  <a:gd name="T9" fmla="*/ 14 h 21"/>
                  <a:gd name="T10" fmla="*/ 122 w 123"/>
                  <a:gd name="T11" fmla="*/ 0 h 2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3" h="21">
                    <a:moveTo>
                      <a:pt x="0" y="19"/>
                    </a:moveTo>
                    <a:lnTo>
                      <a:pt x="26" y="20"/>
                    </a:lnTo>
                    <a:lnTo>
                      <a:pt x="39" y="20"/>
                    </a:lnTo>
                    <a:lnTo>
                      <a:pt x="59" y="16"/>
                    </a:lnTo>
                    <a:lnTo>
                      <a:pt x="65" y="14"/>
                    </a:lnTo>
                    <a:lnTo>
                      <a:pt x="12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" name="Freeform 159"/>
              <p:cNvSpPr>
                <a:spLocks/>
              </p:cNvSpPr>
              <p:nvPr/>
            </p:nvSpPr>
            <p:spPr bwMode="auto">
              <a:xfrm>
                <a:off x="5148" y="1772"/>
                <a:ext cx="111" cy="29"/>
              </a:xfrm>
              <a:custGeom>
                <a:avLst/>
                <a:gdLst>
                  <a:gd name="T0" fmla="*/ 102 w 111"/>
                  <a:gd name="T1" fmla="*/ 2 h 29"/>
                  <a:gd name="T2" fmla="*/ 86 w 111"/>
                  <a:gd name="T3" fmla="*/ 0 h 29"/>
                  <a:gd name="T4" fmla="*/ 73 w 111"/>
                  <a:gd name="T5" fmla="*/ 0 h 29"/>
                  <a:gd name="T6" fmla="*/ 64 w 111"/>
                  <a:gd name="T7" fmla="*/ 1 h 29"/>
                  <a:gd name="T8" fmla="*/ 53 w 111"/>
                  <a:gd name="T9" fmla="*/ 1 h 29"/>
                  <a:gd name="T10" fmla="*/ 37 w 111"/>
                  <a:gd name="T11" fmla="*/ 2 h 29"/>
                  <a:gd name="T12" fmla="*/ 22 w 111"/>
                  <a:gd name="T13" fmla="*/ 2 h 29"/>
                  <a:gd name="T14" fmla="*/ 10 w 111"/>
                  <a:gd name="T15" fmla="*/ 4 h 29"/>
                  <a:gd name="T16" fmla="*/ 4 w 111"/>
                  <a:gd name="T17" fmla="*/ 6 h 29"/>
                  <a:gd name="T18" fmla="*/ 2 w 111"/>
                  <a:gd name="T19" fmla="*/ 8 h 29"/>
                  <a:gd name="T20" fmla="*/ 0 w 111"/>
                  <a:gd name="T21" fmla="*/ 13 h 29"/>
                  <a:gd name="T22" fmla="*/ 2 w 111"/>
                  <a:gd name="T23" fmla="*/ 18 h 29"/>
                  <a:gd name="T24" fmla="*/ 6 w 111"/>
                  <a:gd name="T25" fmla="*/ 22 h 29"/>
                  <a:gd name="T26" fmla="*/ 12 w 111"/>
                  <a:gd name="T27" fmla="*/ 24 h 29"/>
                  <a:gd name="T28" fmla="*/ 30 w 111"/>
                  <a:gd name="T29" fmla="*/ 26 h 29"/>
                  <a:gd name="T30" fmla="*/ 41 w 111"/>
                  <a:gd name="T31" fmla="*/ 26 h 29"/>
                  <a:gd name="T32" fmla="*/ 51 w 111"/>
                  <a:gd name="T33" fmla="*/ 27 h 29"/>
                  <a:gd name="T34" fmla="*/ 61 w 111"/>
                  <a:gd name="T35" fmla="*/ 27 h 29"/>
                  <a:gd name="T36" fmla="*/ 72 w 111"/>
                  <a:gd name="T37" fmla="*/ 28 h 29"/>
                  <a:gd name="T38" fmla="*/ 87 w 111"/>
                  <a:gd name="T39" fmla="*/ 28 h 29"/>
                  <a:gd name="T40" fmla="*/ 110 w 111"/>
                  <a:gd name="T41" fmla="*/ 27 h 2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11" h="29">
                    <a:moveTo>
                      <a:pt x="102" y="2"/>
                    </a:moveTo>
                    <a:lnTo>
                      <a:pt x="86" y="0"/>
                    </a:lnTo>
                    <a:lnTo>
                      <a:pt x="73" y="0"/>
                    </a:lnTo>
                    <a:lnTo>
                      <a:pt x="64" y="1"/>
                    </a:lnTo>
                    <a:lnTo>
                      <a:pt x="53" y="1"/>
                    </a:lnTo>
                    <a:lnTo>
                      <a:pt x="37" y="2"/>
                    </a:lnTo>
                    <a:lnTo>
                      <a:pt x="22" y="2"/>
                    </a:lnTo>
                    <a:lnTo>
                      <a:pt x="10" y="4"/>
                    </a:lnTo>
                    <a:lnTo>
                      <a:pt x="4" y="6"/>
                    </a:lnTo>
                    <a:lnTo>
                      <a:pt x="2" y="8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6" y="22"/>
                    </a:lnTo>
                    <a:lnTo>
                      <a:pt x="12" y="24"/>
                    </a:lnTo>
                    <a:lnTo>
                      <a:pt x="30" y="26"/>
                    </a:lnTo>
                    <a:lnTo>
                      <a:pt x="41" y="26"/>
                    </a:lnTo>
                    <a:lnTo>
                      <a:pt x="51" y="27"/>
                    </a:lnTo>
                    <a:lnTo>
                      <a:pt x="61" y="27"/>
                    </a:lnTo>
                    <a:lnTo>
                      <a:pt x="72" y="28"/>
                    </a:lnTo>
                    <a:lnTo>
                      <a:pt x="87" y="28"/>
                    </a:lnTo>
                    <a:lnTo>
                      <a:pt x="110" y="2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" name="Freeform 160"/>
              <p:cNvSpPr>
                <a:spLocks/>
              </p:cNvSpPr>
              <p:nvPr/>
            </p:nvSpPr>
            <p:spPr bwMode="auto">
              <a:xfrm>
                <a:off x="5376" y="1780"/>
                <a:ext cx="3" cy="1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0 h 1"/>
                  <a:gd name="T4" fmla="*/ 0 w 3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" name="Freeform 161"/>
              <p:cNvSpPr>
                <a:spLocks/>
              </p:cNvSpPr>
              <p:nvPr/>
            </p:nvSpPr>
            <p:spPr bwMode="auto">
              <a:xfrm>
                <a:off x="5358" y="1780"/>
                <a:ext cx="19" cy="1"/>
              </a:xfrm>
              <a:custGeom>
                <a:avLst/>
                <a:gdLst>
                  <a:gd name="T0" fmla="*/ 18 w 19"/>
                  <a:gd name="T1" fmla="*/ 0 h 1"/>
                  <a:gd name="T2" fmla="*/ 16 w 19"/>
                  <a:gd name="T3" fmla="*/ 0 h 1"/>
                  <a:gd name="T4" fmla="*/ 14 w 19"/>
                  <a:gd name="T5" fmla="*/ 0 h 1"/>
                  <a:gd name="T6" fmla="*/ 12 w 19"/>
                  <a:gd name="T7" fmla="*/ 0 h 1"/>
                  <a:gd name="T8" fmla="*/ 10 w 19"/>
                  <a:gd name="T9" fmla="*/ 0 h 1"/>
                  <a:gd name="T10" fmla="*/ 7 w 19"/>
                  <a:gd name="T11" fmla="*/ 0 h 1"/>
                  <a:gd name="T12" fmla="*/ 4 w 19"/>
                  <a:gd name="T13" fmla="*/ 0 h 1"/>
                  <a:gd name="T14" fmla="*/ 2 w 19"/>
                  <a:gd name="T15" fmla="*/ 0 h 1"/>
                  <a:gd name="T16" fmla="*/ 0 w 19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9" h="1">
                    <a:moveTo>
                      <a:pt x="18" y="0"/>
                    </a:moveTo>
                    <a:lnTo>
                      <a:pt x="16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" name="Freeform 162"/>
              <p:cNvSpPr>
                <a:spLocks/>
              </p:cNvSpPr>
              <p:nvPr/>
            </p:nvSpPr>
            <p:spPr bwMode="auto">
              <a:xfrm>
                <a:off x="5343" y="1780"/>
                <a:ext cx="16" cy="1"/>
              </a:xfrm>
              <a:custGeom>
                <a:avLst/>
                <a:gdLst>
                  <a:gd name="T0" fmla="*/ 15 w 16"/>
                  <a:gd name="T1" fmla="*/ 0 h 1"/>
                  <a:gd name="T2" fmla="*/ 12 w 16"/>
                  <a:gd name="T3" fmla="*/ 0 h 1"/>
                  <a:gd name="T4" fmla="*/ 10 w 16"/>
                  <a:gd name="T5" fmla="*/ 0 h 1"/>
                  <a:gd name="T6" fmla="*/ 8 w 16"/>
                  <a:gd name="T7" fmla="*/ 0 h 1"/>
                  <a:gd name="T8" fmla="*/ 6 w 16"/>
                  <a:gd name="T9" fmla="*/ 0 h 1"/>
                  <a:gd name="T10" fmla="*/ 5 w 16"/>
                  <a:gd name="T11" fmla="*/ 0 h 1"/>
                  <a:gd name="T12" fmla="*/ 3 w 16"/>
                  <a:gd name="T13" fmla="*/ 0 h 1"/>
                  <a:gd name="T14" fmla="*/ 1 w 16"/>
                  <a:gd name="T15" fmla="*/ 0 h 1"/>
                  <a:gd name="T16" fmla="*/ 0 w 16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" h="1">
                    <a:moveTo>
                      <a:pt x="15" y="0"/>
                    </a:moveTo>
                    <a:lnTo>
                      <a:pt x="12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" name="Freeform 163"/>
              <p:cNvSpPr>
                <a:spLocks/>
              </p:cNvSpPr>
              <p:nvPr/>
            </p:nvSpPr>
            <p:spPr bwMode="auto">
              <a:xfrm>
                <a:off x="5335" y="1780"/>
                <a:ext cx="9" cy="2"/>
              </a:xfrm>
              <a:custGeom>
                <a:avLst/>
                <a:gdLst>
                  <a:gd name="T0" fmla="*/ 8 w 9"/>
                  <a:gd name="T1" fmla="*/ 0 h 2"/>
                  <a:gd name="T2" fmla="*/ 6 w 9"/>
                  <a:gd name="T3" fmla="*/ 0 h 2"/>
                  <a:gd name="T4" fmla="*/ 5 w 9"/>
                  <a:gd name="T5" fmla="*/ 0 h 2"/>
                  <a:gd name="T6" fmla="*/ 4 w 9"/>
                  <a:gd name="T7" fmla="*/ 0 h 2"/>
                  <a:gd name="T8" fmla="*/ 3 w 9"/>
                  <a:gd name="T9" fmla="*/ 0 h 2"/>
                  <a:gd name="T10" fmla="*/ 2 w 9"/>
                  <a:gd name="T11" fmla="*/ 0 h 2"/>
                  <a:gd name="T12" fmla="*/ 1 w 9"/>
                  <a:gd name="T13" fmla="*/ 1 h 2"/>
                  <a:gd name="T14" fmla="*/ 0 w 9"/>
                  <a:gd name="T15" fmla="*/ 1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" h="2">
                    <a:moveTo>
                      <a:pt x="8" y="0"/>
                    </a:moveTo>
                    <a:lnTo>
                      <a:pt x="6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2" y="0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" name="Freeform 164"/>
              <p:cNvSpPr>
                <a:spLocks/>
              </p:cNvSpPr>
              <p:nvPr/>
            </p:nvSpPr>
            <p:spPr bwMode="auto">
              <a:xfrm>
                <a:off x="5329" y="1781"/>
                <a:ext cx="7" cy="2"/>
              </a:xfrm>
              <a:custGeom>
                <a:avLst/>
                <a:gdLst>
                  <a:gd name="T0" fmla="*/ 6 w 7"/>
                  <a:gd name="T1" fmla="*/ 0 h 2"/>
                  <a:gd name="T2" fmla="*/ 5 w 7"/>
                  <a:gd name="T3" fmla="*/ 0 h 2"/>
                  <a:gd name="T4" fmla="*/ 4 w 7"/>
                  <a:gd name="T5" fmla="*/ 0 h 2"/>
                  <a:gd name="T6" fmla="*/ 3 w 7"/>
                  <a:gd name="T7" fmla="*/ 0 h 2"/>
                  <a:gd name="T8" fmla="*/ 2 w 7"/>
                  <a:gd name="T9" fmla="*/ 0 h 2"/>
                  <a:gd name="T10" fmla="*/ 1 w 7"/>
                  <a:gd name="T11" fmla="*/ 1 h 2"/>
                  <a:gd name="T12" fmla="*/ 0 w 7"/>
                  <a:gd name="T13" fmla="*/ 1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7" h="2">
                    <a:moveTo>
                      <a:pt x="6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2" y="0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" name="Freeform 165"/>
              <p:cNvSpPr>
                <a:spLocks/>
              </p:cNvSpPr>
              <p:nvPr/>
            </p:nvSpPr>
            <p:spPr bwMode="auto">
              <a:xfrm>
                <a:off x="5324" y="1782"/>
                <a:ext cx="6" cy="2"/>
              </a:xfrm>
              <a:custGeom>
                <a:avLst/>
                <a:gdLst>
                  <a:gd name="T0" fmla="*/ 5 w 6"/>
                  <a:gd name="T1" fmla="*/ 0 h 2"/>
                  <a:gd name="T2" fmla="*/ 4 w 6"/>
                  <a:gd name="T3" fmla="*/ 0 h 2"/>
                  <a:gd name="T4" fmla="*/ 3 w 6"/>
                  <a:gd name="T5" fmla="*/ 0 h 2"/>
                  <a:gd name="T6" fmla="*/ 2 w 6"/>
                  <a:gd name="T7" fmla="*/ 0 h 2"/>
                  <a:gd name="T8" fmla="*/ 2 w 6"/>
                  <a:gd name="T9" fmla="*/ 1 h 2"/>
                  <a:gd name="T10" fmla="*/ 1 w 6"/>
                  <a:gd name="T11" fmla="*/ 1 h 2"/>
                  <a:gd name="T12" fmla="*/ 0 w 6"/>
                  <a:gd name="T13" fmla="*/ 1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" h="2">
                    <a:moveTo>
                      <a:pt x="5" y="0"/>
                    </a:moveTo>
                    <a:lnTo>
                      <a:pt x="4" y="0"/>
                    </a:lnTo>
                    <a:lnTo>
                      <a:pt x="3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" name="Freeform 166"/>
              <p:cNvSpPr>
                <a:spLocks/>
              </p:cNvSpPr>
              <p:nvPr/>
            </p:nvSpPr>
            <p:spPr bwMode="auto">
              <a:xfrm>
                <a:off x="5321" y="1783"/>
                <a:ext cx="4" cy="4"/>
              </a:xfrm>
              <a:custGeom>
                <a:avLst/>
                <a:gdLst>
                  <a:gd name="T0" fmla="*/ 3 w 4"/>
                  <a:gd name="T1" fmla="*/ 0 h 4"/>
                  <a:gd name="T2" fmla="*/ 3 w 4"/>
                  <a:gd name="T3" fmla="*/ 1 h 4"/>
                  <a:gd name="T4" fmla="*/ 2 w 4"/>
                  <a:gd name="T5" fmla="*/ 1 h 4"/>
                  <a:gd name="T6" fmla="*/ 1 w 4"/>
                  <a:gd name="T7" fmla="*/ 2 h 4"/>
                  <a:gd name="T8" fmla="*/ 1 w 4"/>
                  <a:gd name="T9" fmla="*/ 3 h 4"/>
                  <a:gd name="T10" fmla="*/ 0 w 4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4">
                    <a:moveTo>
                      <a:pt x="3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" name="Freeform 167"/>
              <p:cNvSpPr>
                <a:spLocks/>
              </p:cNvSpPr>
              <p:nvPr/>
            </p:nvSpPr>
            <p:spPr bwMode="auto">
              <a:xfrm>
                <a:off x="5321" y="1786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" name="Freeform 168"/>
              <p:cNvSpPr>
                <a:spLocks/>
              </p:cNvSpPr>
              <p:nvPr/>
            </p:nvSpPr>
            <p:spPr bwMode="auto">
              <a:xfrm>
                <a:off x="5322" y="1786"/>
                <a:ext cx="4" cy="3"/>
              </a:xfrm>
              <a:custGeom>
                <a:avLst/>
                <a:gdLst>
                  <a:gd name="T0" fmla="*/ 0 w 4"/>
                  <a:gd name="T1" fmla="*/ 0 h 3"/>
                  <a:gd name="T2" fmla="*/ 0 w 4"/>
                  <a:gd name="T3" fmla="*/ 1 h 3"/>
                  <a:gd name="T4" fmla="*/ 1 w 4"/>
                  <a:gd name="T5" fmla="*/ 1 h 3"/>
                  <a:gd name="T6" fmla="*/ 1 w 4"/>
                  <a:gd name="T7" fmla="*/ 2 h 3"/>
                  <a:gd name="T8" fmla="*/ 2 w 4"/>
                  <a:gd name="T9" fmla="*/ 2 h 3"/>
                  <a:gd name="T10" fmla="*/ 3 w 4"/>
                  <a:gd name="T11" fmla="*/ 2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3">
                    <a:moveTo>
                      <a:pt x="0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2" y="2"/>
                    </a:lnTo>
                    <a:lnTo>
                      <a:pt x="3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9" name="Freeform 169"/>
              <p:cNvSpPr>
                <a:spLocks/>
              </p:cNvSpPr>
              <p:nvPr/>
            </p:nvSpPr>
            <p:spPr bwMode="auto">
              <a:xfrm>
                <a:off x="5325" y="1788"/>
                <a:ext cx="7" cy="4"/>
              </a:xfrm>
              <a:custGeom>
                <a:avLst/>
                <a:gdLst>
                  <a:gd name="T0" fmla="*/ 0 w 7"/>
                  <a:gd name="T1" fmla="*/ 0 h 4"/>
                  <a:gd name="T2" fmla="*/ 1 w 7"/>
                  <a:gd name="T3" fmla="*/ 1 h 4"/>
                  <a:gd name="T4" fmla="*/ 2 w 7"/>
                  <a:gd name="T5" fmla="*/ 1 h 4"/>
                  <a:gd name="T6" fmla="*/ 3 w 7"/>
                  <a:gd name="T7" fmla="*/ 2 h 4"/>
                  <a:gd name="T8" fmla="*/ 4 w 7"/>
                  <a:gd name="T9" fmla="*/ 2 h 4"/>
                  <a:gd name="T10" fmla="*/ 5 w 7"/>
                  <a:gd name="T11" fmla="*/ 2 h 4"/>
                  <a:gd name="T12" fmla="*/ 5 w 7"/>
                  <a:gd name="T13" fmla="*/ 3 h 4"/>
                  <a:gd name="T14" fmla="*/ 6 w 7"/>
                  <a:gd name="T15" fmla="*/ 3 h 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4"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5" y="3"/>
                    </a:lnTo>
                    <a:lnTo>
                      <a:pt x="6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0" name="Freeform 170"/>
              <p:cNvSpPr>
                <a:spLocks/>
              </p:cNvSpPr>
              <p:nvPr/>
            </p:nvSpPr>
            <p:spPr bwMode="auto">
              <a:xfrm>
                <a:off x="5331" y="1791"/>
                <a:ext cx="2" cy="2"/>
              </a:xfrm>
              <a:custGeom>
                <a:avLst/>
                <a:gdLst>
                  <a:gd name="T0" fmla="*/ 0 w 2"/>
                  <a:gd name="T1" fmla="*/ 0 h 2"/>
                  <a:gd name="T2" fmla="*/ 1 w 2"/>
                  <a:gd name="T3" fmla="*/ 1 h 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1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1" name="Freeform 171"/>
              <p:cNvSpPr>
                <a:spLocks/>
              </p:cNvSpPr>
              <p:nvPr/>
            </p:nvSpPr>
            <p:spPr bwMode="auto">
              <a:xfrm>
                <a:off x="5315" y="1780"/>
                <a:ext cx="145" cy="19"/>
              </a:xfrm>
              <a:custGeom>
                <a:avLst/>
                <a:gdLst>
                  <a:gd name="T0" fmla="*/ 0 w 145"/>
                  <a:gd name="T1" fmla="*/ 16 h 19"/>
                  <a:gd name="T2" fmla="*/ 144 w 145"/>
                  <a:gd name="T3" fmla="*/ 18 h 19"/>
                  <a:gd name="T4" fmla="*/ 144 w 145"/>
                  <a:gd name="T5" fmla="*/ 12 h 19"/>
                  <a:gd name="T6" fmla="*/ 124 w 145"/>
                  <a:gd name="T7" fmla="*/ 9 h 19"/>
                  <a:gd name="T8" fmla="*/ 113 w 145"/>
                  <a:gd name="T9" fmla="*/ 8 h 19"/>
                  <a:gd name="T10" fmla="*/ 104 w 145"/>
                  <a:gd name="T11" fmla="*/ 6 h 19"/>
                  <a:gd name="T12" fmla="*/ 98 w 145"/>
                  <a:gd name="T13" fmla="*/ 6 h 19"/>
                  <a:gd name="T14" fmla="*/ 89 w 145"/>
                  <a:gd name="T15" fmla="*/ 4 h 19"/>
                  <a:gd name="T16" fmla="*/ 78 w 145"/>
                  <a:gd name="T17" fmla="*/ 1 h 19"/>
                  <a:gd name="T18" fmla="*/ 69 w 145"/>
                  <a:gd name="T19" fmla="*/ 0 h 19"/>
                  <a:gd name="T20" fmla="*/ 61 w 145"/>
                  <a:gd name="T21" fmla="*/ 0 h 1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45" h="19">
                    <a:moveTo>
                      <a:pt x="0" y="16"/>
                    </a:moveTo>
                    <a:lnTo>
                      <a:pt x="144" y="18"/>
                    </a:lnTo>
                    <a:lnTo>
                      <a:pt x="144" y="12"/>
                    </a:lnTo>
                    <a:lnTo>
                      <a:pt x="124" y="9"/>
                    </a:lnTo>
                    <a:lnTo>
                      <a:pt x="113" y="8"/>
                    </a:lnTo>
                    <a:lnTo>
                      <a:pt x="104" y="6"/>
                    </a:lnTo>
                    <a:lnTo>
                      <a:pt x="98" y="6"/>
                    </a:lnTo>
                    <a:lnTo>
                      <a:pt x="89" y="4"/>
                    </a:lnTo>
                    <a:lnTo>
                      <a:pt x="78" y="1"/>
                    </a:lnTo>
                    <a:lnTo>
                      <a:pt x="69" y="0"/>
                    </a:lnTo>
                    <a:lnTo>
                      <a:pt x="6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2" name="Freeform 172"/>
              <p:cNvSpPr>
                <a:spLocks/>
              </p:cNvSpPr>
              <p:nvPr/>
            </p:nvSpPr>
            <p:spPr bwMode="auto">
              <a:xfrm>
                <a:off x="5384" y="1780"/>
                <a:ext cx="18" cy="18"/>
              </a:xfrm>
              <a:custGeom>
                <a:avLst/>
                <a:gdLst>
                  <a:gd name="T0" fmla="*/ 0 w 18"/>
                  <a:gd name="T1" fmla="*/ 0 h 18"/>
                  <a:gd name="T2" fmla="*/ 17 w 18"/>
                  <a:gd name="T3" fmla="*/ 12 h 18"/>
                  <a:gd name="T4" fmla="*/ 5 w 18"/>
                  <a:gd name="T5" fmla="*/ 17 h 1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8" h="18">
                    <a:moveTo>
                      <a:pt x="0" y="0"/>
                    </a:moveTo>
                    <a:lnTo>
                      <a:pt x="17" y="12"/>
                    </a:lnTo>
                    <a:lnTo>
                      <a:pt x="5" y="1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3" name="Line 173"/>
              <p:cNvSpPr>
                <a:spLocks noChangeShapeType="1"/>
              </p:cNvSpPr>
              <p:nvPr/>
            </p:nvSpPr>
            <p:spPr bwMode="auto">
              <a:xfrm flipH="1">
                <a:off x="5141" y="1786"/>
                <a:ext cx="184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" name="Line 174"/>
              <p:cNvSpPr>
                <a:spLocks noChangeShapeType="1"/>
              </p:cNvSpPr>
              <p:nvPr/>
            </p:nvSpPr>
            <p:spPr bwMode="auto">
              <a:xfrm>
                <a:off x="5422" y="1802"/>
                <a:ext cx="0" cy="2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5" name="Line 175"/>
              <p:cNvSpPr>
                <a:spLocks noChangeShapeType="1"/>
              </p:cNvSpPr>
              <p:nvPr/>
            </p:nvSpPr>
            <p:spPr bwMode="auto">
              <a:xfrm>
                <a:off x="5357" y="1801"/>
                <a:ext cx="0" cy="2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6" name="Line 176"/>
              <p:cNvSpPr>
                <a:spLocks noChangeShapeType="1"/>
              </p:cNvSpPr>
              <p:nvPr/>
            </p:nvSpPr>
            <p:spPr bwMode="auto">
              <a:xfrm>
                <a:off x="5211" y="1803"/>
                <a:ext cx="0" cy="5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7" name="Freeform 177"/>
              <p:cNvSpPr>
                <a:spLocks/>
              </p:cNvSpPr>
              <p:nvPr/>
            </p:nvSpPr>
            <p:spPr bwMode="auto">
              <a:xfrm>
                <a:off x="5145" y="1794"/>
                <a:ext cx="67" cy="44"/>
              </a:xfrm>
              <a:custGeom>
                <a:avLst/>
                <a:gdLst>
                  <a:gd name="T0" fmla="*/ 66 w 67"/>
                  <a:gd name="T1" fmla="*/ 37 h 44"/>
                  <a:gd name="T2" fmla="*/ 0 w 67"/>
                  <a:gd name="T3" fmla="*/ 43 h 44"/>
                  <a:gd name="T4" fmla="*/ 0 w 67"/>
                  <a:gd name="T5" fmla="*/ 25 h 44"/>
                  <a:gd name="T6" fmla="*/ 9 w 67"/>
                  <a:gd name="T7" fmla="*/ 0 h 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67" h="44">
                    <a:moveTo>
                      <a:pt x="66" y="37"/>
                    </a:moveTo>
                    <a:lnTo>
                      <a:pt x="0" y="43"/>
                    </a:lnTo>
                    <a:lnTo>
                      <a:pt x="0" y="25"/>
                    </a:lnTo>
                    <a:lnTo>
                      <a:pt x="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8" name="Freeform 178"/>
              <p:cNvSpPr>
                <a:spLocks/>
              </p:cNvSpPr>
              <p:nvPr/>
            </p:nvSpPr>
            <p:spPr bwMode="auto">
              <a:xfrm>
                <a:off x="5142" y="1855"/>
                <a:ext cx="18" cy="3"/>
              </a:xfrm>
              <a:custGeom>
                <a:avLst/>
                <a:gdLst>
                  <a:gd name="T0" fmla="*/ 17 w 18"/>
                  <a:gd name="T1" fmla="*/ 2 h 3"/>
                  <a:gd name="T2" fmla="*/ 12 w 18"/>
                  <a:gd name="T3" fmla="*/ 1 h 3"/>
                  <a:gd name="T4" fmla="*/ 8 w 18"/>
                  <a:gd name="T5" fmla="*/ 1 h 3"/>
                  <a:gd name="T6" fmla="*/ 0 w 18"/>
                  <a:gd name="T7" fmla="*/ 0 h 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8" h="3">
                    <a:moveTo>
                      <a:pt x="17" y="2"/>
                    </a:moveTo>
                    <a:lnTo>
                      <a:pt x="12" y="1"/>
                    </a:lnTo>
                    <a:lnTo>
                      <a:pt x="8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9" name="Freeform 179"/>
              <p:cNvSpPr>
                <a:spLocks/>
              </p:cNvSpPr>
              <p:nvPr/>
            </p:nvSpPr>
            <p:spPr bwMode="auto">
              <a:xfrm>
                <a:off x="5096" y="1850"/>
                <a:ext cx="16" cy="1"/>
              </a:xfrm>
              <a:custGeom>
                <a:avLst/>
                <a:gdLst>
                  <a:gd name="T0" fmla="*/ 15 w 16"/>
                  <a:gd name="T1" fmla="*/ 0 h 1"/>
                  <a:gd name="T2" fmla="*/ 10 w 16"/>
                  <a:gd name="T3" fmla="*/ 0 h 1"/>
                  <a:gd name="T4" fmla="*/ 0 w 16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6" h="1">
                    <a:moveTo>
                      <a:pt x="15" y="0"/>
                    </a:moveTo>
                    <a:lnTo>
                      <a:pt x="10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0" name="Line 180"/>
              <p:cNvSpPr>
                <a:spLocks noChangeShapeType="1"/>
              </p:cNvSpPr>
              <p:nvPr/>
            </p:nvSpPr>
            <p:spPr bwMode="auto">
              <a:xfrm>
                <a:off x="5154" y="1840"/>
                <a:ext cx="0" cy="1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1" name="Line 181"/>
              <p:cNvSpPr>
                <a:spLocks noChangeShapeType="1"/>
              </p:cNvSpPr>
              <p:nvPr/>
            </p:nvSpPr>
            <p:spPr bwMode="auto">
              <a:xfrm>
                <a:off x="5204" y="1803"/>
                <a:ext cx="7" cy="2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2" name="Freeform 182"/>
              <p:cNvSpPr>
                <a:spLocks/>
              </p:cNvSpPr>
              <p:nvPr/>
            </p:nvSpPr>
            <p:spPr bwMode="auto">
              <a:xfrm>
                <a:off x="5338" y="1830"/>
                <a:ext cx="39" cy="27"/>
              </a:xfrm>
              <a:custGeom>
                <a:avLst/>
                <a:gdLst>
                  <a:gd name="T0" fmla="*/ 38 w 39"/>
                  <a:gd name="T1" fmla="*/ 1 h 27"/>
                  <a:gd name="T2" fmla="*/ 38 w 39"/>
                  <a:gd name="T3" fmla="*/ 26 h 27"/>
                  <a:gd name="T4" fmla="*/ 0 w 39"/>
                  <a:gd name="T5" fmla="*/ 26 h 27"/>
                  <a:gd name="T6" fmla="*/ 0 w 39"/>
                  <a:gd name="T7" fmla="*/ 0 h 2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9" h="27">
                    <a:moveTo>
                      <a:pt x="38" y="1"/>
                    </a:moveTo>
                    <a:lnTo>
                      <a:pt x="38" y="26"/>
                    </a:lnTo>
                    <a:lnTo>
                      <a:pt x="0" y="26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3" name="Line 183"/>
              <p:cNvSpPr>
                <a:spLocks noChangeShapeType="1"/>
              </p:cNvSpPr>
              <p:nvPr/>
            </p:nvSpPr>
            <p:spPr bwMode="auto">
              <a:xfrm>
                <a:off x="5087" y="1750"/>
                <a:ext cx="1" cy="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4" name="Freeform 184"/>
              <p:cNvSpPr>
                <a:spLocks/>
              </p:cNvSpPr>
              <p:nvPr/>
            </p:nvSpPr>
            <p:spPr bwMode="auto">
              <a:xfrm>
                <a:off x="5041" y="1784"/>
                <a:ext cx="105" cy="8"/>
              </a:xfrm>
              <a:custGeom>
                <a:avLst/>
                <a:gdLst>
                  <a:gd name="T0" fmla="*/ 104 w 105"/>
                  <a:gd name="T1" fmla="*/ 2 h 8"/>
                  <a:gd name="T2" fmla="*/ 65 w 105"/>
                  <a:gd name="T3" fmla="*/ 2 h 8"/>
                  <a:gd name="T4" fmla="*/ 64 w 105"/>
                  <a:gd name="T5" fmla="*/ 2 h 8"/>
                  <a:gd name="T6" fmla="*/ 64 w 105"/>
                  <a:gd name="T7" fmla="*/ 1 h 8"/>
                  <a:gd name="T8" fmla="*/ 63 w 105"/>
                  <a:gd name="T9" fmla="*/ 1 h 8"/>
                  <a:gd name="T10" fmla="*/ 62 w 105"/>
                  <a:gd name="T11" fmla="*/ 0 h 8"/>
                  <a:gd name="T12" fmla="*/ 61 w 105"/>
                  <a:gd name="T13" fmla="*/ 0 h 8"/>
                  <a:gd name="T14" fmla="*/ 61 w 105"/>
                  <a:gd name="T15" fmla="*/ 1 h 8"/>
                  <a:gd name="T16" fmla="*/ 60 w 105"/>
                  <a:gd name="T17" fmla="*/ 1 h 8"/>
                  <a:gd name="T18" fmla="*/ 59 w 105"/>
                  <a:gd name="T19" fmla="*/ 2 h 8"/>
                  <a:gd name="T20" fmla="*/ 59 w 105"/>
                  <a:gd name="T21" fmla="*/ 3 h 8"/>
                  <a:gd name="T22" fmla="*/ 0 w 105"/>
                  <a:gd name="T23" fmla="*/ 4 h 8"/>
                  <a:gd name="T24" fmla="*/ 59 w 105"/>
                  <a:gd name="T25" fmla="*/ 5 h 8"/>
                  <a:gd name="T26" fmla="*/ 59 w 105"/>
                  <a:gd name="T27" fmla="*/ 6 h 8"/>
                  <a:gd name="T28" fmla="*/ 60 w 105"/>
                  <a:gd name="T29" fmla="*/ 6 h 8"/>
                  <a:gd name="T30" fmla="*/ 61 w 105"/>
                  <a:gd name="T31" fmla="*/ 6 h 8"/>
                  <a:gd name="T32" fmla="*/ 61 w 105"/>
                  <a:gd name="T33" fmla="*/ 7 h 8"/>
                  <a:gd name="T34" fmla="*/ 62 w 105"/>
                  <a:gd name="T35" fmla="*/ 7 h 8"/>
                  <a:gd name="T36" fmla="*/ 63 w 105"/>
                  <a:gd name="T37" fmla="*/ 7 h 8"/>
                  <a:gd name="T38" fmla="*/ 63 w 105"/>
                  <a:gd name="T39" fmla="*/ 6 h 8"/>
                  <a:gd name="T40" fmla="*/ 64 w 105"/>
                  <a:gd name="T41" fmla="*/ 6 h 8"/>
                  <a:gd name="T42" fmla="*/ 65 w 105"/>
                  <a:gd name="T43" fmla="*/ 5 h 8"/>
                  <a:gd name="T44" fmla="*/ 65 w 105"/>
                  <a:gd name="T45" fmla="*/ 4 h 8"/>
                  <a:gd name="T46" fmla="*/ 104 w 105"/>
                  <a:gd name="T47" fmla="*/ 6 h 8"/>
                  <a:gd name="T48" fmla="*/ 104 w 105"/>
                  <a:gd name="T49" fmla="*/ 2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05" h="8">
                    <a:moveTo>
                      <a:pt x="104" y="2"/>
                    </a:moveTo>
                    <a:lnTo>
                      <a:pt x="65" y="2"/>
                    </a:lnTo>
                    <a:lnTo>
                      <a:pt x="64" y="2"/>
                    </a:lnTo>
                    <a:lnTo>
                      <a:pt x="64" y="1"/>
                    </a:lnTo>
                    <a:lnTo>
                      <a:pt x="63" y="1"/>
                    </a:lnTo>
                    <a:lnTo>
                      <a:pt x="62" y="0"/>
                    </a:lnTo>
                    <a:lnTo>
                      <a:pt x="61" y="0"/>
                    </a:lnTo>
                    <a:lnTo>
                      <a:pt x="61" y="1"/>
                    </a:lnTo>
                    <a:lnTo>
                      <a:pt x="60" y="1"/>
                    </a:lnTo>
                    <a:lnTo>
                      <a:pt x="59" y="2"/>
                    </a:lnTo>
                    <a:lnTo>
                      <a:pt x="59" y="3"/>
                    </a:lnTo>
                    <a:lnTo>
                      <a:pt x="0" y="4"/>
                    </a:lnTo>
                    <a:lnTo>
                      <a:pt x="59" y="5"/>
                    </a:lnTo>
                    <a:lnTo>
                      <a:pt x="59" y="6"/>
                    </a:lnTo>
                    <a:lnTo>
                      <a:pt x="60" y="6"/>
                    </a:lnTo>
                    <a:lnTo>
                      <a:pt x="61" y="6"/>
                    </a:lnTo>
                    <a:lnTo>
                      <a:pt x="61" y="7"/>
                    </a:lnTo>
                    <a:lnTo>
                      <a:pt x="62" y="7"/>
                    </a:lnTo>
                    <a:lnTo>
                      <a:pt x="63" y="7"/>
                    </a:lnTo>
                    <a:lnTo>
                      <a:pt x="63" y="6"/>
                    </a:lnTo>
                    <a:lnTo>
                      <a:pt x="64" y="6"/>
                    </a:lnTo>
                    <a:lnTo>
                      <a:pt x="65" y="5"/>
                    </a:lnTo>
                    <a:lnTo>
                      <a:pt x="65" y="4"/>
                    </a:lnTo>
                    <a:lnTo>
                      <a:pt x="104" y="6"/>
                    </a:lnTo>
                    <a:lnTo>
                      <a:pt x="104" y="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54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" name="Freeform 185"/>
              <p:cNvSpPr>
                <a:spLocks/>
              </p:cNvSpPr>
              <p:nvPr/>
            </p:nvSpPr>
            <p:spPr bwMode="auto">
              <a:xfrm>
                <a:off x="5401" y="1808"/>
                <a:ext cx="12" cy="9"/>
              </a:xfrm>
              <a:custGeom>
                <a:avLst/>
                <a:gdLst>
                  <a:gd name="T0" fmla="*/ 0 w 12"/>
                  <a:gd name="T1" fmla="*/ 8 h 9"/>
                  <a:gd name="T2" fmla="*/ 0 w 12"/>
                  <a:gd name="T3" fmla="*/ 0 h 9"/>
                  <a:gd name="T4" fmla="*/ 11 w 12"/>
                  <a:gd name="T5" fmla="*/ 0 h 9"/>
                  <a:gd name="T6" fmla="*/ 11 w 12"/>
                  <a:gd name="T7" fmla="*/ 8 h 9"/>
                  <a:gd name="T8" fmla="*/ 0 w 12"/>
                  <a:gd name="T9" fmla="*/ 8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2" h="9">
                    <a:moveTo>
                      <a:pt x="0" y="8"/>
                    </a:moveTo>
                    <a:lnTo>
                      <a:pt x="0" y="0"/>
                    </a:lnTo>
                    <a:lnTo>
                      <a:pt x="11" y="0"/>
                    </a:lnTo>
                    <a:lnTo>
                      <a:pt x="11" y="8"/>
                    </a:lnTo>
                    <a:lnTo>
                      <a:pt x="0" y="8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54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6" name="Freeform 186"/>
              <p:cNvSpPr>
                <a:spLocks/>
              </p:cNvSpPr>
              <p:nvPr/>
            </p:nvSpPr>
            <p:spPr bwMode="auto">
              <a:xfrm>
                <a:off x="5358" y="1797"/>
                <a:ext cx="30" cy="8"/>
              </a:xfrm>
              <a:custGeom>
                <a:avLst/>
                <a:gdLst>
                  <a:gd name="T0" fmla="*/ 0 w 30"/>
                  <a:gd name="T1" fmla="*/ 7 h 8"/>
                  <a:gd name="T2" fmla="*/ 29 w 30"/>
                  <a:gd name="T3" fmla="*/ 7 h 8"/>
                  <a:gd name="T4" fmla="*/ 29 w 30"/>
                  <a:gd name="T5" fmla="*/ 0 h 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0" h="8">
                    <a:moveTo>
                      <a:pt x="0" y="7"/>
                    </a:moveTo>
                    <a:lnTo>
                      <a:pt x="29" y="7"/>
                    </a:lnTo>
                    <a:lnTo>
                      <a:pt x="2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" name="Freeform 187"/>
              <p:cNvSpPr>
                <a:spLocks/>
              </p:cNvSpPr>
              <p:nvPr/>
            </p:nvSpPr>
            <p:spPr bwMode="auto">
              <a:xfrm>
                <a:off x="5393" y="1798"/>
                <a:ext cx="29" cy="7"/>
              </a:xfrm>
              <a:custGeom>
                <a:avLst/>
                <a:gdLst>
                  <a:gd name="T0" fmla="*/ 0 w 29"/>
                  <a:gd name="T1" fmla="*/ 0 h 7"/>
                  <a:gd name="T2" fmla="*/ 0 w 29"/>
                  <a:gd name="T3" fmla="*/ 6 h 7"/>
                  <a:gd name="T4" fmla="*/ 28 w 29"/>
                  <a:gd name="T5" fmla="*/ 6 h 7"/>
                  <a:gd name="T6" fmla="*/ 28 w 29"/>
                  <a:gd name="T7" fmla="*/ 0 h 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9" h="7">
                    <a:moveTo>
                      <a:pt x="0" y="0"/>
                    </a:moveTo>
                    <a:lnTo>
                      <a:pt x="0" y="6"/>
                    </a:lnTo>
                    <a:lnTo>
                      <a:pt x="28" y="6"/>
                    </a:lnTo>
                    <a:lnTo>
                      <a:pt x="28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8" name="Line 188"/>
              <p:cNvSpPr>
                <a:spLocks noChangeShapeType="1"/>
              </p:cNvSpPr>
              <p:nvPr/>
            </p:nvSpPr>
            <p:spPr bwMode="auto">
              <a:xfrm flipV="1">
                <a:off x="5217" y="1766"/>
                <a:ext cx="7" cy="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9" name="Freeform 189"/>
              <p:cNvSpPr>
                <a:spLocks/>
              </p:cNvSpPr>
              <p:nvPr/>
            </p:nvSpPr>
            <p:spPr bwMode="auto">
              <a:xfrm>
                <a:off x="5214" y="1772"/>
                <a:ext cx="98" cy="29"/>
              </a:xfrm>
              <a:custGeom>
                <a:avLst/>
                <a:gdLst>
                  <a:gd name="T0" fmla="*/ 97 w 98"/>
                  <a:gd name="T1" fmla="*/ 2 h 29"/>
                  <a:gd name="T2" fmla="*/ 57 w 98"/>
                  <a:gd name="T3" fmla="*/ 0 h 29"/>
                  <a:gd name="T4" fmla="*/ 44 w 98"/>
                  <a:gd name="T5" fmla="*/ 1 h 29"/>
                  <a:gd name="T6" fmla="*/ 35 w 98"/>
                  <a:gd name="T7" fmla="*/ 2 h 29"/>
                  <a:gd name="T8" fmla="*/ 27 w 98"/>
                  <a:gd name="T9" fmla="*/ 3 h 29"/>
                  <a:gd name="T10" fmla="*/ 20 w 98"/>
                  <a:gd name="T11" fmla="*/ 5 h 29"/>
                  <a:gd name="T12" fmla="*/ 8 w 98"/>
                  <a:gd name="T13" fmla="*/ 9 h 29"/>
                  <a:gd name="T14" fmla="*/ 1 w 98"/>
                  <a:gd name="T15" fmla="*/ 13 h 29"/>
                  <a:gd name="T16" fmla="*/ 0 w 98"/>
                  <a:gd name="T17" fmla="*/ 14 h 29"/>
                  <a:gd name="T18" fmla="*/ 4 w 98"/>
                  <a:gd name="T19" fmla="*/ 16 h 29"/>
                  <a:gd name="T20" fmla="*/ 8 w 98"/>
                  <a:gd name="T21" fmla="*/ 18 h 29"/>
                  <a:gd name="T22" fmla="*/ 17 w 98"/>
                  <a:gd name="T23" fmla="*/ 22 h 29"/>
                  <a:gd name="T24" fmla="*/ 27 w 98"/>
                  <a:gd name="T25" fmla="*/ 24 h 29"/>
                  <a:gd name="T26" fmla="*/ 61 w 98"/>
                  <a:gd name="T27" fmla="*/ 28 h 2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98" h="29">
                    <a:moveTo>
                      <a:pt x="97" y="2"/>
                    </a:moveTo>
                    <a:lnTo>
                      <a:pt x="57" y="0"/>
                    </a:lnTo>
                    <a:lnTo>
                      <a:pt x="44" y="1"/>
                    </a:lnTo>
                    <a:lnTo>
                      <a:pt x="35" y="2"/>
                    </a:lnTo>
                    <a:lnTo>
                      <a:pt x="27" y="3"/>
                    </a:lnTo>
                    <a:lnTo>
                      <a:pt x="20" y="5"/>
                    </a:lnTo>
                    <a:lnTo>
                      <a:pt x="8" y="9"/>
                    </a:lnTo>
                    <a:lnTo>
                      <a:pt x="1" y="13"/>
                    </a:lnTo>
                    <a:lnTo>
                      <a:pt x="0" y="14"/>
                    </a:lnTo>
                    <a:lnTo>
                      <a:pt x="4" y="16"/>
                    </a:lnTo>
                    <a:lnTo>
                      <a:pt x="8" y="18"/>
                    </a:lnTo>
                    <a:lnTo>
                      <a:pt x="17" y="22"/>
                    </a:lnTo>
                    <a:lnTo>
                      <a:pt x="27" y="24"/>
                    </a:lnTo>
                    <a:lnTo>
                      <a:pt x="61" y="2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200" name="Group 190"/>
              <p:cNvGrpSpPr>
                <a:grpSpLocks/>
              </p:cNvGrpSpPr>
              <p:nvPr/>
            </p:nvGrpSpPr>
            <p:grpSpPr bwMode="auto">
              <a:xfrm>
                <a:off x="4689" y="1728"/>
                <a:ext cx="366" cy="134"/>
                <a:chOff x="4689" y="1728"/>
                <a:chExt cx="366" cy="134"/>
              </a:xfrm>
            </p:grpSpPr>
            <p:sp>
              <p:nvSpPr>
                <p:cNvPr id="201" name="Freeform 191"/>
                <p:cNvSpPr>
                  <a:spLocks/>
                </p:cNvSpPr>
                <p:nvPr/>
              </p:nvSpPr>
              <p:spPr bwMode="auto">
                <a:xfrm>
                  <a:off x="5018" y="1738"/>
                  <a:ext cx="7" cy="2"/>
                </a:xfrm>
                <a:custGeom>
                  <a:avLst/>
                  <a:gdLst>
                    <a:gd name="T0" fmla="*/ 6 w 7"/>
                    <a:gd name="T1" fmla="*/ 1 h 2"/>
                    <a:gd name="T2" fmla="*/ 5 w 7"/>
                    <a:gd name="T3" fmla="*/ 1 h 2"/>
                    <a:gd name="T4" fmla="*/ 3 w 7"/>
                    <a:gd name="T5" fmla="*/ 1 h 2"/>
                    <a:gd name="T6" fmla="*/ 0 w 7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7" h="2">
                      <a:moveTo>
                        <a:pt x="6" y="1"/>
                      </a:moveTo>
                      <a:lnTo>
                        <a:pt x="5" y="1"/>
                      </a:lnTo>
                      <a:lnTo>
                        <a:pt x="3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2" name="Freeform 192"/>
                <p:cNvSpPr>
                  <a:spLocks/>
                </p:cNvSpPr>
                <p:nvPr/>
              </p:nvSpPr>
              <p:spPr bwMode="auto">
                <a:xfrm>
                  <a:off x="4967" y="1731"/>
                  <a:ext cx="52" cy="8"/>
                </a:xfrm>
                <a:custGeom>
                  <a:avLst/>
                  <a:gdLst>
                    <a:gd name="T0" fmla="*/ 51 w 52"/>
                    <a:gd name="T1" fmla="*/ 7 h 8"/>
                    <a:gd name="T2" fmla="*/ 46 w 52"/>
                    <a:gd name="T3" fmla="*/ 7 h 8"/>
                    <a:gd name="T4" fmla="*/ 41 w 52"/>
                    <a:gd name="T5" fmla="*/ 6 h 8"/>
                    <a:gd name="T6" fmla="*/ 35 w 52"/>
                    <a:gd name="T7" fmla="*/ 5 h 8"/>
                    <a:gd name="T8" fmla="*/ 27 w 52"/>
                    <a:gd name="T9" fmla="*/ 4 h 8"/>
                    <a:gd name="T10" fmla="*/ 19 w 52"/>
                    <a:gd name="T11" fmla="*/ 3 h 8"/>
                    <a:gd name="T12" fmla="*/ 12 w 52"/>
                    <a:gd name="T13" fmla="*/ 2 h 8"/>
                    <a:gd name="T14" fmla="*/ 6 w 52"/>
                    <a:gd name="T15" fmla="*/ 1 h 8"/>
                    <a:gd name="T16" fmla="*/ 0 w 52"/>
                    <a:gd name="T17" fmla="*/ 0 h 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2" h="8">
                      <a:moveTo>
                        <a:pt x="51" y="7"/>
                      </a:moveTo>
                      <a:lnTo>
                        <a:pt x="46" y="7"/>
                      </a:lnTo>
                      <a:lnTo>
                        <a:pt x="41" y="6"/>
                      </a:lnTo>
                      <a:lnTo>
                        <a:pt x="35" y="5"/>
                      </a:lnTo>
                      <a:lnTo>
                        <a:pt x="27" y="4"/>
                      </a:lnTo>
                      <a:lnTo>
                        <a:pt x="19" y="3"/>
                      </a:lnTo>
                      <a:lnTo>
                        <a:pt x="12" y="2"/>
                      </a:lnTo>
                      <a:lnTo>
                        <a:pt x="6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3" name="Freeform 193"/>
                <p:cNvSpPr>
                  <a:spLocks/>
                </p:cNvSpPr>
                <p:nvPr/>
              </p:nvSpPr>
              <p:spPr bwMode="auto">
                <a:xfrm>
                  <a:off x="4938" y="1728"/>
                  <a:ext cx="30" cy="4"/>
                </a:xfrm>
                <a:custGeom>
                  <a:avLst/>
                  <a:gdLst>
                    <a:gd name="T0" fmla="*/ 29 w 30"/>
                    <a:gd name="T1" fmla="*/ 3 h 4"/>
                    <a:gd name="T2" fmla="*/ 24 w 30"/>
                    <a:gd name="T3" fmla="*/ 2 h 4"/>
                    <a:gd name="T4" fmla="*/ 20 w 30"/>
                    <a:gd name="T5" fmla="*/ 2 h 4"/>
                    <a:gd name="T6" fmla="*/ 16 w 30"/>
                    <a:gd name="T7" fmla="*/ 1 h 4"/>
                    <a:gd name="T8" fmla="*/ 13 w 30"/>
                    <a:gd name="T9" fmla="*/ 1 h 4"/>
                    <a:gd name="T10" fmla="*/ 10 w 30"/>
                    <a:gd name="T11" fmla="*/ 0 h 4"/>
                    <a:gd name="T12" fmla="*/ 7 w 30"/>
                    <a:gd name="T13" fmla="*/ 0 h 4"/>
                    <a:gd name="T14" fmla="*/ 4 w 30"/>
                    <a:gd name="T15" fmla="*/ 0 h 4"/>
                    <a:gd name="T16" fmla="*/ 0 w 30"/>
                    <a:gd name="T17" fmla="*/ 0 h 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0" h="4">
                      <a:moveTo>
                        <a:pt x="29" y="3"/>
                      </a:moveTo>
                      <a:lnTo>
                        <a:pt x="24" y="2"/>
                      </a:lnTo>
                      <a:lnTo>
                        <a:pt x="20" y="2"/>
                      </a:lnTo>
                      <a:lnTo>
                        <a:pt x="16" y="1"/>
                      </a:lnTo>
                      <a:lnTo>
                        <a:pt x="13" y="1"/>
                      </a:lnTo>
                      <a:lnTo>
                        <a:pt x="10" y="0"/>
                      </a:lnTo>
                      <a:lnTo>
                        <a:pt x="7" y="0"/>
                      </a:lnTo>
                      <a:lnTo>
                        <a:pt x="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4" name="Freeform 194"/>
                <p:cNvSpPr>
                  <a:spLocks/>
                </p:cNvSpPr>
                <p:nvPr/>
              </p:nvSpPr>
              <p:spPr bwMode="auto">
                <a:xfrm>
                  <a:off x="4904" y="1728"/>
                  <a:ext cx="35" cy="2"/>
                </a:xfrm>
                <a:custGeom>
                  <a:avLst/>
                  <a:gdLst>
                    <a:gd name="T0" fmla="*/ 34 w 35"/>
                    <a:gd name="T1" fmla="*/ 0 h 2"/>
                    <a:gd name="T2" fmla="*/ 30 w 35"/>
                    <a:gd name="T3" fmla="*/ 0 h 2"/>
                    <a:gd name="T4" fmla="*/ 26 w 35"/>
                    <a:gd name="T5" fmla="*/ 0 h 2"/>
                    <a:gd name="T6" fmla="*/ 22 w 35"/>
                    <a:gd name="T7" fmla="*/ 0 h 2"/>
                    <a:gd name="T8" fmla="*/ 18 w 35"/>
                    <a:gd name="T9" fmla="*/ 0 h 2"/>
                    <a:gd name="T10" fmla="*/ 14 w 35"/>
                    <a:gd name="T11" fmla="*/ 0 h 2"/>
                    <a:gd name="T12" fmla="*/ 9 w 35"/>
                    <a:gd name="T13" fmla="*/ 0 h 2"/>
                    <a:gd name="T14" fmla="*/ 5 w 35"/>
                    <a:gd name="T15" fmla="*/ 0 h 2"/>
                    <a:gd name="T16" fmla="*/ 0 w 35"/>
                    <a:gd name="T17" fmla="*/ 1 h 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5" h="2">
                      <a:moveTo>
                        <a:pt x="34" y="0"/>
                      </a:moveTo>
                      <a:lnTo>
                        <a:pt x="30" y="0"/>
                      </a:lnTo>
                      <a:lnTo>
                        <a:pt x="26" y="0"/>
                      </a:lnTo>
                      <a:lnTo>
                        <a:pt x="22" y="0"/>
                      </a:lnTo>
                      <a:lnTo>
                        <a:pt x="18" y="0"/>
                      </a:lnTo>
                      <a:lnTo>
                        <a:pt x="14" y="0"/>
                      </a:lnTo>
                      <a:lnTo>
                        <a:pt x="9" y="0"/>
                      </a:lnTo>
                      <a:lnTo>
                        <a:pt x="5" y="0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5" name="Freeform 195"/>
                <p:cNvSpPr>
                  <a:spLocks/>
                </p:cNvSpPr>
                <p:nvPr/>
              </p:nvSpPr>
              <p:spPr bwMode="auto">
                <a:xfrm>
                  <a:off x="4866" y="1729"/>
                  <a:ext cx="39" cy="8"/>
                </a:xfrm>
                <a:custGeom>
                  <a:avLst/>
                  <a:gdLst>
                    <a:gd name="T0" fmla="*/ 38 w 39"/>
                    <a:gd name="T1" fmla="*/ 0 h 8"/>
                    <a:gd name="T2" fmla="*/ 34 w 39"/>
                    <a:gd name="T3" fmla="*/ 0 h 8"/>
                    <a:gd name="T4" fmla="*/ 29 w 39"/>
                    <a:gd name="T5" fmla="*/ 1 h 8"/>
                    <a:gd name="T6" fmla="*/ 24 w 39"/>
                    <a:gd name="T7" fmla="*/ 2 h 8"/>
                    <a:gd name="T8" fmla="*/ 19 w 39"/>
                    <a:gd name="T9" fmla="*/ 3 h 8"/>
                    <a:gd name="T10" fmla="*/ 14 w 39"/>
                    <a:gd name="T11" fmla="*/ 3 h 8"/>
                    <a:gd name="T12" fmla="*/ 9 w 39"/>
                    <a:gd name="T13" fmla="*/ 4 h 8"/>
                    <a:gd name="T14" fmla="*/ 4 w 39"/>
                    <a:gd name="T15" fmla="*/ 5 h 8"/>
                    <a:gd name="T16" fmla="*/ 0 w 39"/>
                    <a:gd name="T17" fmla="*/ 7 h 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9" h="8">
                      <a:moveTo>
                        <a:pt x="38" y="0"/>
                      </a:moveTo>
                      <a:lnTo>
                        <a:pt x="34" y="0"/>
                      </a:lnTo>
                      <a:lnTo>
                        <a:pt x="29" y="1"/>
                      </a:lnTo>
                      <a:lnTo>
                        <a:pt x="24" y="2"/>
                      </a:lnTo>
                      <a:lnTo>
                        <a:pt x="19" y="3"/>
                      </a:lnTo>
                      <a:lnTo>
                        <a:pt x="14" y="3"/>
                      </a:lnTo>
                      <a:lnTo>
                        <a:pt x="9" y="4"/>
                      </a:lnTo>
                      <a:lnTo>
                        <a:pt x="4" y="5"/>
                      </a:lnTo>
                      <a:lnTo>
                        <a:pt x="0" y="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6" name="Freeform 196"/>
                <p:cNvSpPr>
                  <a:spLocks/>
                </p:cNvSpPr>
                <p:nvPr/>
              </p:nvSpPr>
              <p:spPr bwMode="auto">
                <a:xfrm>
                  <a:off x="4832" y="1736"/>
                  <a:ext cx="35" cy="13"/>
                </a:xfrm>
                <a:custGeom>
                  <a:avLst/>
                  <a:gdLst>
                    <a:gd name="T0" fmla="*/ 34 w 35"/>
                    <a:gd name="T1" fmla="*/ 0 h 13"/>
                    <a:gd name="T2" fmla="*/ 29 w 35"/>
                    <a:gd name="T3" fmla="*/ 1 h 13"/>
                    <a:gd name="T4" fmla="*/ 24 w 35"/>
                    <a:gd name="T5" fmla="*/ 2 h 13"/>
                    <a:gd name="T6" fmla="*/ 20 w 35"/>
                    <a:gd name="T7" fmla="*/ 4 h 13"/>
                    <a:gd name="T8" fmla="*/ 16 w 35"/>
                    <a:gd name="T9" fmla="*/ 6 h 13"/>
                    <a:gd name="T10" fmla="*/ 12 w 35"/>
                    <a:gd name="T11" fmla="*/ 8 h 13"/>
                    <a:gd name="T12" fmla="*/ 8 w 35"/>
                    <a:gd name="T13" fmla="*/ 9 h 13"/>
                    <a:gd name="T14" fmla="*/ 4 w 35"/>
                    <a:gd name="T15" fmla="*/ 10 h 13"/>
                    <a:gd name="T16" fmla="*/ 0 w 35"/>
                    <a:gd name="T17" fmla="*/ 12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5" h="13">
                      <a:moveTo>
                        <a:pt x="34" y="0"/>
                      </a:moveTo>
                      <a:lnTo>
                        <a:pt x="29" y="1"/>
                      </a:lnTo>
                      <a:lnTo>
                        <a:pt x="24" y="2"/>
                      </a:lnTo>
                      <a:lnTo>
                        <a:pt x="20" y="4"/>
                      </a:lnTo>
                      <a:lnTo>
                        <a:pt x="16" y="6"/>
                      </a:lnTo>
                      <a:lnTo>
                        <a:pt x="12" y="8"/>
                      </a:lnTo>
                      <a:lnTo>
                        <a:pt x="8" y="9"/>
                      </a:lnTo>
                      <a:lnTo>
                        <a:pt x="4" y="10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7" name="Freeform 197"/>
                <p:cNvSpPr>
                  <a:spLocks/>
                </p:cNvSpPr>
                <p:nvPr/>
              </p:nvSpPr>
              <p:spPr bwMode="auto">
                <a:xfrm>
                  <a:off x="4812" y="1748"/>
                  <a:ext cx="21" cy="9"/>
                </a:xfrm>
                <a:custGeom>
                  <a:avLst/>
                  <a:gdLst>
                    <a:gd name="T0" fmla="*/ 20 w 21"/>
                    <a:gd name="T1" fmla="*/ 0 h 9"/>
                    <a:gd name="T2" fmla="*/ 17 w 21"/>
                    <a:gd name="T3" fmla="*/ 1 h 9"/>
                    <a:gd name="T4" fmla="*/ 14 w 21"/>
                    <a:gd name="T5" fmla="*/ 2 h 9"/>
                    <a:gd name="T6" fmla="*/ 12 w 21"/>
                    <a:gd name="T7" fmla="*/ 4 h 9"/>
                    <a:gd name="T8" fmla="*/ 10 w 21"/>
                    <a:gd name="T9" fmla="*/ 4 h 9"/>
                    <a:gd name="T10" fmla="*/ 7 w 21"/>
                    <a:gd name="T11" fmla="*/ 5 h 9"/>
                    <a:gd name="T12" fmla="*/ 5 w 21"/>
                    <a:gd name="T13" fmla="*/ 6 h 9"/>
                    <a:gd name="T14" fmla="*/ 3 w 21"/>
                    <a:gd name="T15" fmla="*/ 7 h 9"/>
                    <a:gd name="T16" fmla="*/ 0 w 21"/>
                    <a:gd name="T17" fmla="*/ 8 h 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" h="9">
                      <a:moveTo>
                        <a:pt x="20" y="0"/>
                      </a:moveTo>
                      <a:lnTo>
                        <a:pt x="17" y="1"/>
                      </a:lnTo>
                      <a:lnTo>
                        <a:pt x="14" y="2"/>
                      </a:lnTo>
                      <a:lnTo>
                        <a:pt x="12" y="4"/>
                      </a:lnTo>
                      <a:lnTo>
                        <a:pt x="10" y="4"/>
                      </a:lnTo>
                      <a:lnTo>
                        <a:pt x="7" y="5"/>
                      </a:lnTo>
                      <a:lnTo>
                        <a:pt x="5" y="6"/>
                      </a:lnTo>
                      <a:lnTo>
                        <a:pt x="3" y="7"/>
                      </a:lnTo>
                      <a:lnTo>
                        <a:pt x="0" y="8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8" name="Freeform 198"/>
                <p:cNvSpPr>
                  <a:spLocks/>
                </p:cNvSpPr>
                <p:nvPr/>
              </p:nvSpPr>
              <p:spPr bwMode="auto">
                <a:xfrm>
                  <a:off x="4796" y="1756"/>
                  <a:ext cx="17" cy="9"/>
                </a:xfrm>
                <a:custGeom>
                  <a:avLst/>
                  <a:gdLst>
                    <a:gd name="T0" fmla="*/ 16 w 17"/>
                    <a:gd name="T1" fmla="*/ 0 h 9"/>
                    <a:gd name="T2" fmla="*/ 14 w 17"/>
                    <a:gd name="T3" fmla="*/ 1 h 9"/>
                    <a:gd name="T4" fmla="*/ 12 w 17"/>
                    <a:gd name="T5" fmla="*/ 2 h 9"/>
                    <a:gd name="T6" fmla="*/ 10 w 17"/>
                    <a:gd name="T7" fmla="*/ 4 h 9"/>
                    <a:gd name="T8" fmla="*/ 8 w 17"/>
                    <a:gd name="T9" fmla="*/ 4 h 9"/>
                    <a:gd name="T10" fmla="*/ 5 w 17"/>
                    <a:gd name="T11" fmla="*/ 6 h 9"/>
                    <a:gd name="T12" fmla="*/ 3 w 17"/>
                    <a:gd name="T13" fmla="*/ 6 h 9"/>
                    <a:gd name="T14" fmla="*/ 2 w 17"/>
                    <a:gd name="T15" fmla="*/ 8 h 9"/>
                    <a:gd name="T16" fmla="*/ 0 w 17"/>
                    <a:gd name="T17" fmla="*/ 8 h 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7" h="9">
                      <a:moveTo>
                        <a:pt x="16" y="0"/>
                      </a:moveTo>
                      <a:lnTo>
                        <a:pt x="14" y="1"/>
                      </a:lnTo>
                      <a:lnTo>
                        <a:pt x="12" y="2"/>
                      </a:lnTo>
                      <a:lnTo>
                        <a:pt x="10" y="4"/>
                      </a:lnTo>
                      <a:lnTo>
                        <a:pt x="8" y="4"/>
                      </a:lnTo>
                      <a:lnTo>
                        <a:pt x="5" y="6"/>
                      </a:lnTo>
                      <a:lnTo>
                        <a:pt x="3" y="6"/>
                      </a:lnTo>
                      <a:lnTo>
                        <a:pt x="2" y="8"/>
                      </a:lnTo>
                      <a:lnTo>
                        <a:pt x="0" y="8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9" name="Freeform 199"/>
                <p:cNvSpPr>
                  <a:spLocks/>
                </p:cNvSpPr>
                <p:nvPr/>
              </p:nvSpPr>
              <p:spPr bwMode="auto">
                <a:xfrm>
                  <a:off x="4795" y="1764"/>
                  <a:ext cx="2" cy="2"/>
                </a:xfrm>
                <a:custGeom>
                  <a:avLst/>
                  <a:gdLst>
                    <a:gd name="T0" fmla="*/ 1 w 2"/>
                    <a:gd name="T1" fmla="*/ 0 h 2"/>
                    <a:gd name="T2" fmla="*/ 0 w 2"/>
                    <a:gd name="T3" fmla="*/ 1 h 2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" h="2">
                      <a:moveTo>
                        <a:pt x="1" y="0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0" name="Line 200"/>
                <p:cNvSpPr>
                  <a:spLocks noChangeShapeType="1"/>
                </p:cNvSpPr>
                <p:nvPr/>
              </p:nvSpPr>
              <p:spPr bwMode="auto">
                <a:xfrm>
                  <a:off x="4689" y="1796"/>
                  <a:ext cx="0" cy="4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1" name="Freeform 201"/>
                <p:cNvSpPr>
                  <a:spLocks/>
                </p:cNvSpPr>
                <p:nvPr/>
              </p:nvSpPr>
              <p:spPr bwMode="auto">
                <a:xfrm>
                  <a:off x="4738" y="1779"/>
                  <a:ext cx="8" cy="65"/>
                </a:xfrm>
                <a:custGeom>
                  <a:avLst/>
                  <a:gdLst>
                    <a:gd name="T0" fmla="*/ 0 w 8"/>
                    <a:gd name="T1" fmla="*/ 0 h 65"/>
                    <a:gd name="T2" fmla="*/ 7 w 8"/>
                    <a:gd name="T3" fmla="*/ 13 h 65"/>
                    <a:gd name="T4" fmla="*/ 7 w 8"/>
                    <a:gd name="T5" fmla="*/ 64 h 65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8" h="65">
                      <a:moveTo>
                        <a:pt x="0" y="0"/>
                      </a:moveTo>
                      <a:lnTo>
                        <a:pt x="7" y="13"/>
                      </a:lnTo>
                      <a:lnTo>
                        <a:pt x="7" y="64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2" name="Freeform 202"/>
                <p:cNvSpPr>
                  <a:spLocks/>
                </p:cNvSpPr>
                <p:nvPr/>
              </p:nvSpPr>
              <p:spPr bwMode="auto">
                <a:xfrm>
                  <a:off x="4750" y="1777"/>
                  <a:ext cx="88" cy="45"/>
                </a:xfrm>
                <a:custGeom>
                  <a:avLst/>
                  <a:gdLst>
                    <a:gd name="T0" fmla="*/ 0 w 88"/>
                    <a:gd name="T1" fmla="*/ 0 h 45"/>
                    <a:gd name="T2" fmla="*/ 0 w 88"/>
                    <a:gd name="T3" fmla="*/ 44 h 45"/>
                    <a:gd name="T4" fmla="*/ 87 w 88"/>
                    <a:gd name="T5" fmla="*/ 44 h 45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88" h="45">
                      <a:moveTo>
                        <a:pt x="0" y="0"/>
                      </a:moveTo>
                      <a:lnTo>
                        <a:pt x="0" y="44"/>
                      </a:lnTo>
                      <a:lnTo>
                        <a:pt x="87" y="44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3" name="Line 203"/>
                <p:cNvSpPr>
                  <a:spLocks noChangeShapeType="1"/>
                </p:cNvSpPr>
                <p:nvPr/>
              </p:nvSpPr>
              <p:spPr bwMode="auto">
                <a:xfrm>
                  <a:off x="4796" y="1778"/>
                  <a:ext cx="0" cy="6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4" name="Line 204"/>
                <p:cNvSpPr>
                  <a:spLocks noChangeShapeType="1"/>
                </p:cNvSpPr>
                <p:nvPr/>
              </p:nvSpPr>
              <p:spPr bwMode="auto">
                <a:xfrm>
                  <a:off x="4840" y="1749"/>
                  <a:ext cx="7" cy="18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" name="Line 205"/>
                <p:cNvSpPr>
                  <a:spLocks noChangeShapeType="1"/>
                </p:cNvSpPr>
                <p:nvPr/>
              </p:nvSpPr>
              <p:spPr bwMode="auto">
                <a:xfrm flipV="1">
                  <a:off x="5032" y="1737"/>
                  <a:ext cx="2" cy="2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" name="Line 206"/>
                <p:cNvSpPr>
                  <a:spLocks noChangeShapeType="1"/>
                </p:cNvSpPr>
                <p:nvPr/>
              </p:nvSpPr>
              <p:spPr bwMode="auto">
                <a:xfrm>
                  <a:off x="5055" y="1748"/>
                  <a:ext cx="0" cy="2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7" name="Freeform 207"/>
                <p:cNvSpPr>
                  <a:spLocks/>
                </p:cNvSpPr>
                <p:nvPr/>
              </p:nvSpPr>
              <p:spPr bwMode="auto">
                <a:xfrm>
                  <a:off x="4796" y="1782"/>
                  <a:ext cx="19" cy="24"/>
                </a:xfrm>
                <a:custGeom>
                  <a:avLst/>
                  <a:gdLst>
                    <a:gd name="T0" fmla="*/ 0 w 19"/>
                    <a:gd name="T1" fmla="*/ 2 h 24"/>
                    <a:gd name="T2" fmla="*/ 12 w 19"/>
                    <a:gd name="T3" fmla="*/ 0 h 24"/>
                    <a:gd name="T4" fmla="*/ 18 w 19"/>
                    <a:gd name="T5" fmla="*/ 23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9" h="24">
                      <a:moveTo>
                        <a:pt x="0" y="2"/>
                      </a:moveTo>
                      <a:lnTo>
                        <a:pt x="12" y="0"/>
                      </a:lnTo>
                      <a:lnTo>
                        <a:pt x="18" y="2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8" name="Line 208"/>
                <p:cNvSpPr>
                  <a:spLocks noChangeShapeType="1"/>
                </p:cNvSpPr>
                <p:nvPr/>
              </p:nvSpPr>
              <p:spPr bwMode="auto">
                <a:xfrm>
                  <a:off x="4800" y="1805"/>
                  <a:ext cx="18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9" name="Line 209"/>
                <p:cNvSpPr>
                  <a:spLocks noChangeShapeType="1"/>
                </p:cNvSpPr>
                <p:nvPr/>
              </p:nvSpPr>
              <p:spPr bwMode="auto">
                <a:xfrm>
                  <a:off x="4837" y="1809"/>
                  <a:ext cx="0" cy="3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0" name="Line 210"/>
                <p:cNvSpPr>
                  <a:spLocks noChangeShapeType="1"/>
                </p:cNvSpPr>
                <p:nvPr/>
              </p:nvSpPr>
              <p:spPr bwMode="auto">
                <a:xfrm>
                  <a:off x="4900" y="1767"/>
                  <a:ext cx="0" cy="7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1" name="Line 211"/>
                <p:cNvSpPr>
                  <a:spLocks noChangeShapeType="1"/>
                </p:cNvSpPr>
                <p:nvPr/>
              </p:nvSpPr>
              <p:spPr bwMode="auto">
                <a:xfrm>
                  <a:off x="4914" y="1765"/>
                  <a:ext cx="0" cy="7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2" name="Line 212"/>
                <p:cNvSpPr>
                  <a:spLocks noChangeShapeType="1"/>
                </p:cNvSpPr>
                <p:nvPr/>
              </p:nvSpPr>
              <p:spPr bwMode="auto">
                <a:xfrm>
                  <a:off x="4905" y="1778"/>
                  <a:ext cx="4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3" name="Freeform 213"/>
                <p:cNvSpPr>
                  <a:spLocks/>
                </p:cNvSpPr>
                <p:nvPr/>
              </p:nvSpPr>
              <p:spPr bwMode="auto">
                <a:xfrm>
                  <a:off x="4880" y="1828"/>
                  <a:ext cx="21" cy="17"/>
                </a:xfrm>
                <a:custGeom>
                  <a:avLst/>
                  <a:gdLst>
                    <a:gd name="T0" fmla="*/ 20 w 21"/>
                    <a:gd name="T1" fmla="*/ 0 h 17"/>
                    <a:gd name="T2" fmla="*/ 0 w 21"/>
                    <a:gd name="T3" fmla="*/ 0 h 17"/>
                    <a:gd name="T4" fmla="*/ 0 w 21"/>
                    <a:gd name="T5" fmla="*/ 16 h 17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" h="17">
                      <a:moveTo>
                        <a:pt x="20" y="0"/>
                      </a:moveTo>
                      <a:lnTo>
                        <a:pt x="0" y="0"/>
                      </a:lnTo>
                      <a:lnTo>
                        <a:pt x="0" y="16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4" name="Line 214"/>
                <p:cNvSpPr>
                  <a:spLocks noChangeShapeType="1"/>
                </p:cNvSpPr>
                <p:nvPr/>
              </p:nvSpPr>
              <p:spPr bwMode="auto">
                <a:xfrm>
                  <a:off x="4992" y="1809"/>
                  <a:ext cx="0" cy="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5" name="Line 215"/>
                <p:cNvSpPr>
                  <a:spLocks noChangeShapeType="1"/>
                </p:cNvSpPr>
                <p:nvPr/>
              </p:nvSpPr>
              <p:spPr bwMode="auto">
                <a:xfrm>
                  <a:off x="4735" y="1844"/>
                  <a:ext cx="56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6" name="Line 216"/>
                <p:cNvSpPr>
                  <a:spLocks noChangeShapeType="1"/>
                </p:cNvSpPr>
                <p:nvPr/>
              </p:nvSpPr>
              <p:spPr bwMode="auto">
                <a:xfrm>
                  <a:off x="4736" y="1848"/>
                  <a:ext cx="0" cy="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7" name="Line 217"/>
                <p:cNvSpPr>
                  <a:spLocks noChangeShapeType="1"/>
                </p:cNvSpPr>
                <p:nvPr/>
              </p:nvSpPr>
              <p:spPr bwMode="auto">
                <a:xfrm>
                  <a:off x="4740" y="1854"/>
                  <a:ext cx="5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8" name="Line 218"/>
                <p:cNvSpPr>
                  <a:spLocks noChangeShapeType="1"/>
                </p:cNvSpPr>
                <p:nvPr/>
              </p:nvSpPr>
              <p:spPr bwMode="auto">
                <a:xfrm>
                  <a:off x="4786" y="1848"/>
                  <a:ext cx="0" cy="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9" name="Line 219"/>
                <p:cNvSpPr>
                  <a:spLocks noChangeShapeType="1"/>
                </p:cNvSpPr>
                <p:nvPr/>
              </p:nvSpPr>
              <p:spPr bwMode="auto">
                <a:xfrm>
                  <a:off x="4956" y="1844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0" name="Line 220"/>
                <p:cNvSpPr>
                  <a:spLocks noChangeShapeType="1"/>
                </p:cNvSpPr>
                <p:nvPr/>
              </p:nvSpPr>
              <p:spPr bwMode="auto">
                <a:xfrm>
                  <a:off x="5001" y="1850"/>
                  <a:ext cx="16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1" name="Line 221"/>
                <p:cNvSpPr>
                  <a:spLocks noChangeShapeType="1"/>
                </p:cNvSpPr>
                <p:nvPr/>
              </p:nvSpPr>
              <p:spPr bwMode="auto">
                <a:xfrm>
                  <a:off x="5010" y="1854"/>
                  <a:ext cx="4" cy="8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2" name="Freeform 222"/>
                <p:cNvSpPr>
                  <a:spLocks/>
                </p:cNvSpPr>
                <p:nvPr/>
              </p:nvSpPr>
              <p:spPr bwMode="auto">
                <a:xfrm>
                  <a:off x="4810" y="1789"/>
                  <a:ext cx="19" cy="10"/>
                </a:xfrm>
                <a:custGeom>
                  <a:avLst/>
                  <a:gdLst>
                    <a:gd name="T0" fmla="*/ 0 w 19"/>
                    <a:gd name="T1" fmla="*/ 0 h 10"/>
                    <a:gd name="T2" fmla="*/ 9 w 19"/>
                    <a:gd name="T3" fmla="*/ 0 h 10"/>
                    <a:gd name="T4" fmla="*/ 18 w 19"/>
                    <a:gd name="T5" fmla="*/ 5 h 10"/>
                    <a:gd name="T6" fmla="*/ 18 w 19"/>
                    <a:gd name="T7" fmla="*/ 9 h 10"/>
                    <a:gd name="T8" fmla="*/ 2 w 19"/>
                    <a:gd name="T9" fmla="*/ 9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0">
                      <a:moveTo>
                        <a:pt x="0" y="0"/>
                      </a:moveTo>
                      <a:lnTo>
                        <a:pt x="9" y="0"/>
                      </a:lnTo>
                      <a:lnTo>
                        <a:pt x="18" y="5"/>
                      </a:lnTo>
                      <a:lnTo>
                        <a:pt x="18" y="9"/>
                      </a:lnTo>
                      <a:lnTo>
                        <a:pt x="2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33" name="Freeform 223"/>
                <p:cNvSpPr>
                  <a:spLocks/>
                </p:cNvSpPr>
                <p:nvPr/>
              </p:nvSpPr>
              <p:spPr bwMode="auto">
                <a:xfrm>
                  <a:off x="4992" y="1791"/>
                  <a:ext cx="12" cy="8"/>
                </a:xfrm>
                <a:custGeom>
                  <a:avLst/>
                  <a:gdLst>
                    <a:gd name="T0" fmla="*/ 0 w 12"/>
                    <a:gd name="T1" fmla="*/ 0 h 8"/>
                    <a:gd name="T2" fmla="*/ 11 w 12"/>
                    <a:gd name="T3" fmla="*/ 5 h 8"/>
                    <a:gd name="T4" fmla="*/ 0 w 12"/>
                    <a:gd name="T5" fmla="*/ 7 h 8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2" h="8">
                      <a:moveTo>
                        <a:pt x="0" y="0"/>
                      </a:moveTo>
                      <a:lnTo>
                        <a:pt x="11" y="5"/>
                      </a:lnTo>
                      <a:lnTo>
                        <a:pt x="0" y="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34" name="Freeform 224"/>
                <p:cNvSpPr>
                  <a:spLocks/>
                </p:cNvSpPr>
                <p:nvPr/>
              </p:nvSpPr>
              <p:spPr bwMode="auto">
                <a:xfrm>
                  <a:off x="4936" y="1789"/>
                  <a:ext cx="14" cy="10"/>
                </a:xfrm>
                <a:custGeom>
                  <a:avLst/>
                  <a:gdLst>
                    <a:gd name="T0" fmla="*/ 0 w 14"/>
                    <a:gd name="T1" fmla="*/ 9 h 10"/>
                    <a:gd name="T2" fmla="*/ 0 w 14"/>
                    <a:gd name="T3" fmla="*/ 0 h 10"/>
                    <a:gd name="T4" fmla="*/ 13 w 14"/>
                    <a:gd name="T5" fmla="*/ 0 h 10"/>
                    <a:gd name="T6" fmla="*/ 13 w 14"/>
                    <a:gd name="T7" fmla="*/ 9 h 10"/>
                    <a:gd name="T8" fmla="*/ 0 w 14"/>
                    <a:gd name="T9" fmla="*/ 9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4" h="10">
                      <a:moveTo>
                        <a:pt x="0" y="9"/>
                      </a:move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9"/>
                      </a:lnTo>
                      <a:lnTo>
                        <a:pt x="0" y="9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555555"/>
                    </a:gs>
                  </a:gsLst>
                  <a:lin ang="5400000" scaled="1"/>
                </a:gra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35" name="Freeform 225"/>
                <p:cNvSpPr>
                  <a:spLocks/>
                </p:cNvSpPr>
                <p:nvPr/>
              </p:nvSpPr>
              <p:spPr bwMode="auto">
                <a:xfrm>
                  <a:off x="4860" y="1831"/>
                  <a:ext cx="28" cy="6"/>
                </a:xfrm>
                <a:custGeom>
                  <a:avLst/>
                  <a:gdLst>
                    <a:gd name="T0" fmla="*/ 0 w 28"/>
                    <a:gd name="T1" fmla="*/ 1 h 6"/>
                    <a:gd name="T2" fmla="*/ 1 w 28"/>
                    <a:gd name="T3" fmla="*/ 1 h 6"/>
                    <a:gd name="T4" fmla="*/ 2 w 28"/>
                    <a:gd name="T5" fmla="*/ 1 h 6"/>
                    <a:gd name="T6" fmla="*/ 3 w 28"/>
                    <a:gd name="T7" fmla="*/ 1 h 6"/>
                    <a:gd name="T8" fmla="*/ 4 w 28"/>
                    <a:gd name="T9" fmla="*/ 1 h 6"/>
                    <a:gd name="T10" fmla="*/ 4 w 28"/>
                    <a:gd name="T11" fmla="*/ 0 h 6"/>
                    <a:gd name="T12" fmla="*/ 6 w 28"/>
                    <a:gd name="T13" fmla="*/ 0 h 6"/>
                    <a:gd name="T14" fmla="*/ 7 w 28"/>
                    <a:gd name="T15" fmla="*/ 0 h 6"/>
                    <a:gd name="T16" fmla="*/ 16 w 28"/>
                    <a:gd name="T17" fmla="*/ 0 h 6"/>
                    <a:gd name="T18" fmla="*/ 17 w 28"/>
                    <a:gd name="T19" fmla="*/ 0 h 6"/>
                    <a:gd name="T20" fmla="*/ 18 w 28"/>
                    <a:gd name="T21" fmla="*/ 0 h 6"/>
                    <a:gd name="T22" fmla="*/ 20 w 28"/>
                    <a:gd name="T23" fmla="*/ 0 h 6"/>
                    <a:gd name="T24" fmla="*/ 21 w 28"/>
                    <a:gd name="T25" fmla="*/ 0 h 6"/>
                    <a:gd name="T26" fmla="*/ 22 w 28"/>
                    <a:gd name="T27" fmla="*/ 1 h 6"/>
                    <a:gd name="T28" fmla="*/ 23 w 28"/>
                    <a:gd name="T29" fmla="*/ 1 h 6"/>
                    <a:gd name="T30" fmla="*/ 24 w 28"/>
                    <a:gd name="T31" fmla="*/ 1 h 6"/>
                    <a:gd name="T32" fmla="*/ 25 w 28"/>
                    <a:gd name="T33" fmla="*/ 1 h 6"/>
                    <a:gd name="T34" fmla="*/ 26 w 28"/>
                    <a:gd name="T35" fmla="*/ 2 h 6"/>
                    <a:gd name="T36" fmla="*/ 26 w 28"/>
                    <a:gd name="T37" fmla="*/ 3 h 6"/>
                    <a:gd name="T38" fmla="*/ 27 w 28"/>
                    <a:gd name="T39" fmla="*/ 3 h 6"/>
                    <a:gd name="T40" fmla="*/ 26 w 28"/>
                    <a:gd name="T41" fmla="*/ 3 h 6"/>
                    <a:gd name="T42" fmla="*/ 25 w 28"/>
                    <a:gd name="T43" fmla="*/ 4 h 6"/>
                    <a:gd name="T44" fmla="*/ 24 w 28"/>
                    <a:gd name="T45" fmla="*/ 4 h 6"/>
                    <a:gd name="T46" fmla="*/ 23 w 28"/>
                    <a:gd name="T47" fmla="*/ 4 h 6"/>
                    <a:gd name="T48" fmla="*/ 22 w 28"/>
                    <a:gd name="T49" fmla="*/ 4 h 6"/>
                    <a:gd name="T50" fmla="*/ 22 w 28"/>
                    <a:gd name="T51" fmla="*/ 5 h 6"/>
                    <a:gd name="T52" fmla="*/ 20 w 28"/>
                    <a:gd name="T53" fmla="*/ 5 h 6"/>
                    <a:gd name="T54" fmla="*/ 19 w 28"/>
                    <a:gd name="T55" fmla="*/ 5 h 6"/>
                    <a:gd name="T56" fmla="*/ 18 w 28"/>
                    <a:gd name="T57" fmla="*/ 5 h 6"/>
                    <a:gd name="T58" fmla="*/ 17 w 28"/>
                    <a:gd name="T59" fmla="*/ 5 h 6"/>
                    <a:gd name="T60" fmla="*/ 16 w 28"/>
                    <a:gd name="T61" fmla="*/ 5 h 6"/>
                    <a:gd name="T62" fmla="*/ 15 w 28"/>
                    <a:gd name="T63" fmla="*/ 5 h 6"/>
                    <a:gd name="T64" fmla="*/ 14 w 28"/>
                    <a:gd name="T65" fmla="*/ 5 h 6"/>
                    <a:gd name="T66" fmla="*/ 12 w 28"/>
                    <a:gd name="T67" fmla="*/ 5 h 6"/>
                    <a:gd name="T68" fmla="*/ 11 w 28"/>
                    <a:gd name="T69" fmla="*/ 5 h 6"/>
                    <a:gd name="T70" fmla="*/ 10 w 28"/>
                    <a:gd name="T71" fmla="*/ 5 h 6"/>
                    <a:gd name="T72" fmla="*/ 9 w 28"/>
                    <a:gd name="T73" fmla="*/ 5 h 6"/>
                    <a:gd name="T74" fmla="*/ 8 w 28"/>
                    <a:gd name="T75" fmla="*/ 5 h 6"/>
                    <a:gd name="T76" fmla="*/ 7 w 28"/>
                    <a:gd name="T77" fmla="*/ 5 h 6"/>
                    <a:gd name="T78" fmla="*/ 6 w 28"/>
                    <a:gd name="T79" fmla="*/ 5 h 6"/>
                    <a:gd name="T80" fmla="*/ 4 w 28"/>
                    <a:gd name="T81" fmla="*/ 4 h 6"/>
                    <a:gd name="T82" fmla="*/ 3 w 28"/>
                    <a:gd name="T83" fmla="*/ 4 h 6"/>
                    <a:gd name="T84" fmla="*/ 2 w 28"/>
                    <a:gd name="T85" fmla="*/ 4 h 6"/>
                    <a:gd name="T86" fmla="*/ 2 w 28"/>
                    <a:gd name="T87" fmla="*/ 3 h 6"/>
                    <a:gd name="T88" fmla="*/ 1 w 28"/>
                    <a:gd name="T89" fmla="*/ 3 h 6"/>
                    <a:gd name="T90" fmla="*/ 0 w 28"/>
                    <a:gd name="T91" fmla="*/ 3 h 6"/>
                    <a:gd name="T92" fmla="*/ 0 w 28"/>
                    <a:gd name="T93" fmla="*/ 2 h 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0" t="0" r="r" b="b"/>
                  <a:pathLst>
                    <a:path w="28" h="6">
                      <a:moveTo>
                        <a:pt x="0" y="1"/>
                      </a:moveTo>
                      <a:lnTo>
                        <a:pt x="1" y="1"/>
                      </a:lnTo>
                      <a:lnTo>
                        <a:pt x="2" y="1"/>
                      </a:lnTo>
                      <a:lnTo>
                        <a:pt x="3" y="1"/>
                      </a:lnTo>
                      <a:lnTo>
                        <a:pt x="4" y="1"/>
                      </a:lnTo>
                      <a:lnTo>
                        <a:pt x="4" y="0"/>
                      </a:lnTo>
                      <a:lnTo>
                        <a:pt x="6" y="0"/>
                      </a:lnTo>
                      <a:lnTo>
                        <a:pt x="7" y="0"/>
                      </a:lnTo>
                      <a:lnTo>
                        <a:pt x="16" y="0"/>
                      </a:lnTo>
                      <a:lnTo>
                        <a:pt x="17" y="0"/>
                      </a:lnTo>
                      <a:lnTo>
                        <a:pt x="18" y="0"/>
                      </a:lnTo>
                      <a:lnTo>
                        <a:pt x="20" y="0"/>
                      </a:lnTo>
                      <a:lnTo>
                        <a:pt x="21" y="0"/>
                      </a:lnTo>
                      <a:lnTo>
                        <a:pt x="22" y="1"/>
                      </a:lnTo>
                      <a:lnTo>
                        <a:pt x="23" y="1"/>
                      </a:lnTo>
                      <a:lnTo>
                        <a:pt x="24" y="1"/>
                      </a:lnTo>
                      <a:lnTo>
                        <a:pt x="25" y="1"/>
                      </a:lnTo>
                      <a:lnTo>
                        <a:pt x="26" y="2"/>
                      </a:lnTo>
                      <a:lnTo>
                        <a:pt x="26" y="3"/>
                      </a:lnTo>
                      <a:lnTo>
                        <a:pt x="27" y="3"/>
                      </a:lnTo>
                      <a:lnTo>
                        <a:pt x="26" y="3"/>
                      </a:lnTo>
                      <a:lnTo>
                        <a:pt x="25" y="4"/>
                      </a:lnTo>
                      <a:lnTo>
                        <a:pt x="24" y="4"/>
                      </a:lnTo>
                      <a:lnTo>
                        <a:pt x="23" y="4"/>
                      </a:lnTo>
                      <a:lnTo>
                        <a:pt x="22" y="4"/>
                      </a:lnTo>
                      <a:lnTo>
                        <a:pt x="22" y="5"/>
                      </a:lnTo>
                      <a:lnTo>
                        <a:pt x="20" y="5"/>
                      </a:lnTo>
                      <a:lnTo>
                        <a:pt x="19" y="5"/>
                      </a:lnTo>
                      <a:lnTo>
                        <a:pt x="18" y="5"/>
                      </a:lnTo>
                      <a:lnTo>
                        <a:pt x="17" y="5"/>
                      </a:lnTo>
                      <a:lnTo>
                        <a:pt x="16" y="5"/>
                      </a:lnTo>
                      <a:lnTo>
                        <a:pt x="15" y="5"/>
                      </a:lnTo>
                      <a:lnTo>
                        <a:pt x="14" y="5"/>
                      </a:lnTo>
                      <a:lnTo>
                        <a:pt x="12" y="5"/>
                      </a:lnTo>
                      <a:lnTo>
                        <a:pt x="11" y="5"/>
                      </a:lnTo>
                      <a:lnTo>
                        <a:pt x="10" y="5"/>
                      </a:lnTo>
                      <a:lnTo>
                        <a:pt x="9" y="5"/>
                      </a:lnTo>
                      <a:lnTo>
                        <a:pt x="8" y="5"/>
                      </a:lnTo>
                      <a:lnTo>
                        <a:pt x="7" y="5"/>
                      </a:lnTo>
                      <a:lnTo>
                        <a:pt x="6" y="5"/>
                      </a:lnTo>
                      <a:lnTo>
                        <a:pt x="4" y="4"/>
                      </a:lnTo>
                      <a:lnTo>
                        <a:pt x="3" y="4"/>
                      </a:lnTo>
                      <a:lnTo>
                        <a:pt x="2" y="4"/>
                      </a:lnTo>
                      <a:lnTo>
                        <a:pt x="2" y="3"/>
                      </a:lnTo>
                      <a:lnTo>
                        <a:pt x="1" y="3"/>
                      </a:lnTo>
                      <a:lnTo>
                        <a:pt x="0" y="3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36" name="Line 226"/>
                <p:cNvSpPr>
                  <a:spLocks noChangeShapeType="1"/>
                </p:cNvSpPr>
                <p:nvPr/>
              </p:nvSpPr>
              <p:spPr bwMode="auto">
                <a:xfrm flipV="1">
                  <a:off x="4784" y="1765"/>
                  <a:ext cx="0" cy="13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645818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3452500" y="854017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Tipos de </a:t>
            </a:r>
            <a:r>
              <a:rPr lang="en-US" sz="3200" b="1" dirty="0">
                <a:solidFill>
                  <a:srgbClr val="7030A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grpSp>
        <p:nvGrpSpPr>
          <p:cNvPr id="237" name="Grupo 236"/>
          <p:cNvGrpSpPr/>
          <p:nvPr/>
        </p:nvGrpSpPr>
        <p:grpSpPr>
          <a:xfrm>
            <a:off x="2095541" y="1947412"/>
            <a:ext cx="6732266" cy="856986"/>
            <a:chOff x="544865" y="3595374"/>
            <a:chExt cx="4420243" cy="856986"/>
          </a:xfrm>
        </p:grpSpPr>
        <p:pic>
          <p:nvPicPr>
            <p:cNvPr id="238" name="Picture 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44865" y="3595374"/>
              <a:ext cx="4420242" cy="856986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ffectLst/>
          </p:spPr>
        </p:pic>
        <p:sp>
          <p:nvSpPr>
            <p:cNvPr id="239" name="Rectángulo 238"/>
            <p:cNvSpPr/>
            <p:nvPr/>
          </p:nvSpPr>
          <p:spPr>
            <a:xfrm>
              <a:off x="623844" y="3691191"/>
              <a:ext cx="434126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rgbClr val="002060"/>
                  </a:solidFill>
                </a:rPr>
                <a:t>“Los Sistemas de Guiado son los que permiten </a:t>
              </a:r>
              <a:r>
                <a:rPr lang="en-US" b="1" dirty="0">
                  <a:solidFill>
                    <a:srgbClr val="002060"/>
                  </a:solidFill>
                  <a:latin typeface="Stencil" panose="040409050D0802020404" pitchFamily="82" charset="0"/>
                  <a:ea typeface="Open Sans" panose="020B0606030504020204" pitchFamily="34" charset="0"/>
                  <a:cs typeface="Calibri" panose="020F0502020204030204" pitchFamily="34" charset="0"/>
                </a:rPr>
                <a:t>asegurar</a:t>
              </a:r>
              <a:r>
                <a:rPr lang="en-US" dirty="0">
                  <a:solidFill>
                    <a:srgbClr val="002060"/>
                  </a:solidFill>
                </a:rPr>
                <a:t> que el arma llegará al blanco”.</a:t>
              </a:r>
              <a:endParaRPr lang="es-CL" sz="2000" dirty="0"/>
            </a:p>
          </p:txBody>
        </p:sp>
      </p:grpSp>
      <p:sp>
        <p:nvSpPr>
          <p:cNvPr id="240" name="Rectángulo redondeado 239"/>
          <p:cNvSpPr/>
          <p:nvPr/>
        </p:nvSpPr>
        <p:spPr>
          <a:xfrm>
            <a:off x="6443761" y="3173882"/>
            <a:ext cx="3475813" cy="701969"/>
          </a:xfrm>
          <a:prstGeom prst="roundRect">
            <a:avLst>
              <a:gd name="adj" fmla="val 1711"/>
            </a:avLst>
          </a:prstGeom>
          <a:solidFill>
            <a:schemeClr val="accent1">
              <a:lumMod val="50000"/>
              <a:alpha val="5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2" name="Rectángulo redondeado 241"/>
          <p:cNvSpPr/>
          <p:nvPr/>
        </p:nvSpPr>
        <p:spPr>
          <a:xfrm>
            <a:off x="1224607" y="3173882"/>
            <a:ext cx="3475813" cy="701969"/>
          </a:xfrm>
          <a:prstGeom prst="roundRect">
            <a:avLst>
              <a:gd name="adj" fmla="val 1711"/>
            </a:avLst>
          </a:prstGeom>
          <a:solidFill>
            <a:schemeClr val="accent6">
              <a:lumMod val="75000"/>
              <a:alpha val="5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1" name="CuadroTexto 240"/>
          <p:cNvSpPr txBox="1"/>
          <p:nvPr/>
        </p:nvSpPr>
        <p:spPr>
          <a:xfrm>
            <a:off x="1224606" y="3250951"/>
            <a:ext cx="34758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L" sz="2800" b="1" dirty="0">
                <a:solidFill>
                  <a:srgbClr val="002060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CONTROL</a:t>
            </a:r>
          </a:p>
        </p:txBody>
      </p:sp>
      <p:sp>
        <p:nvSpPr>
          <p:cNvPr id="244" name="CuadroTexto 243"/>
          <p:cNvSpPr txBox="1"/>
          <p:nvPr/>
        </p:nvSpPr>
        <p:spPr>
          <a:xfrm>
            <a:off x="6455693" y="3285830"/>
            <a:ext cx="34758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L" sz="2800" b="1" dirty="0">
                <a:solidFill>
                  <a:srgbClr val="002060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AUTÓNOMO</a:t>
            </a:r>
          </a:p>
        </p:txBody>
      </p:sp>
      <p:sp>
        <p:nvSpPr>
          <p:cNvPr id="245" name="CuadroTexto 244"/>
          <p:cNvSpPr txBox="1"/>
          <p:nvPr/>
        </p:nvSpPr>
        <p:spPr>
          <a:xfrm>
            <a:off x="1461534" y="3997121"/>
            <a:ext cx="300195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Comando </a:t>
            </a:r>
          </a:p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Guiado por cable </a:t>
            </a:r>
            <a:r>
              <a:rPr lang="es-CL" sz="1600" b="1" dirty="0"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BEAM - RIDER</a:t>
            </a:r>
          </a:p>
        </p:txBody>
      </p:sp>
      <p:sp>
        <p:nvSpPr>
          <p:cNvPr id="246" name="CuadroTexto 245"/>
          <p:cNvSpPr txBox="1"/>
          <p:nvPr/>
        </p:nvSpPr>
        <p:spPr>
          <a:xfrm>
            <a:off x="6775593" y="3997121"/>
            <a:ext cx="30019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Preestablecido Navegacional</a:t>
            </a:r>
            <a:endParaRPr lang="es-CL" sz="1600" b="1" dirty="0">
              <a:latin typeface="Stencil" panose="040409050D0802020404" pitchFamily="82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sp>
        <p:nvSpPr>
          <p:cNvPr id="247" name="Rectángulo redondeado 246"/>
          <p:cNvSpPr/>
          <p:nvPr/>
        </p:nvSpPr>
        <p:spPr>
          <a:xfrm>
            <a:off x="4026204" y="4961775"/>
            <a:ext cx="3475813" cy="701969"/>
          </a:xfrm>
          <a:prstGeom prst="roundRect">
            <a:avLst>
              <a:gd name="adj" fmla="val 1711"/>
            </a:avLst>
          </a:prstGeom>
          <a:solidFill>
            <a:srgbClr val="C00000">
              <a:alpha val="58000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8" name="CuadroTexto 247"/>
          <p:cNvSpPr txBox="1"/>
          <p:nvPr/>
        </p:nvSpPr>
        <p:spPr>
          <a:xfrm>
            <a:off x="4031743" y="5063089"/>
            <a:ext cx="34758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L" sz="2800" b="1" dirty="0">
                <a:solidFill>
                  <a:srgbClr val="002060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HOMING</a:t>
            </a:r>
          </a:p>
        </p:txBody>
      </p:sp>
      <p:sp>
        <p:nvSpPr>
          <p:cNvPr id="249" name="CuadroTexto 248"/>
          <p:cNvSpPr txBox="1"/>
          <p:nvPr/>
        </p:nvSpPr>
        <p:spPr>
          <a:xfrm>
            <a:off x="4263132" y="5694034"/>
            <a:ext cx="30019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Activo </a:t>
            </a:r>
          </a:p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Semi – Activo</a:t>
            </a:r>
          </a:p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Pasivo</a:t>
            </a:r>
          </a:p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Traqueo vía Misil (TVM)</a:t>
            </a:r>
            <a:endParaRPr lang="es-CL" sz="1600" b="1" dirty="0">
              <a:latin typeface="Stencil" panose="040409050D0802020404" pitchFamily="82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3353626" y="5100534"/>
            <a:ext cx="468556" cy="485775"/>
            <a:chOff x="592755" y="3401622"/>
            <a:chExt cx="468556" cy="485775"/>
          </a:xfrm>
        </p:grpSpPr>
        <p:sp>
          <p:nvSpPr>
            <p:cNvPr id="25" name="CuadroTexto 24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26" name="Elipse 25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27" name="Grupo 26"/>
          <p:cNvGrpSpPr/>
          <p:nvPr/>
        </p:nvGrpSpPr>
        <p:grpSpPr>
          <a:xfrm>
            <a:off x="5764110" y="3285830"/>
            <a:ext cx="456823" cy="485775"/>
            <a:chOff x="592755" y="3401622"/>
            <a:chExt cx="456823" cy="485775"/>
          </a:xfrm>
        </p:grpSpPr>
        <p:sp>
          <p:nvSpPr>
            <p:cNvPr id="28" name="CuadroTexto 27"/>
            <p:cNvSpPr txBox="1"/>
            <p:nvPr/>
          </p:nvSpPr>
          <p:spPr>
            <a:xfrm>
              <a:off x="621780" y="3459607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/>
                <a:t>3</a:t>
              </a:r>
              <a:endParaRPr lang="es-ES_tradnl" sz="2000" dirty="0"/>
            </a:p>
          </p:txBody>
        </p:sp>
        <p:sp>
          <p:nvSpPr>
            <p:cNvPr id="29" name="Elipse 28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30" name="Grupo 29"/>
          <p:cNvGrpSpPr/>
          <p:nvPr/>
        </p:nvGrpSpPr>
        <p:grpSpPr>
          <a:xfrm>
            <a:off x="652563" y="3250951"/>
            <a:ext cx="456374" cy="485775"/>
            <a:chOff x="592755" y="3401622"/>
            <a:chExt cx="456374" cy="485775"/>
          </a:xfrm>
        </p:grpSpPr>
        <p:sp>
          <p:nvSpPr>
            <p:cNvPr id="31" name="CuadroTexto 30"/>
            <p:cNvSpPr txBox="1"/>
            <p:nvPr/>
          </p:nvSpPr>
          <p:spPr>
            <a:xfrm>
              <a:off x="621331" y="3448594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chemeClr val="accent6">
                      <a:lumMod val="50000"/>
                      <a:alpha val="50000"/>
                    </a:schemeClr>
                  </a:solidFill>
                </a:rPr>
                <a:t>1</a:t>
              </a:r>
              <a:endParaRPr lang="es-ES_tradnl" sz="2000" dirty="0">
                <a:solidFill>
                  <a:schemeClr val="accent6">
                    <a:lumMod val="50000"/>
                    <a:alpha val="50000"/>
                  </a:schemeClr>
                </a:solidFill>
              </a:endParaRPr>
            </a:p>
          </p:txBody>
        </p:sp>
        <p:sp>
          <p:nvSpPr>
            <p:cNvPr id="32" name="Elipse 31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1169087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" grpId="0" animBg="1"/>
      <p:bldP spid="242" grpId="0" animBg="1"/>
      <p:bldP spid="241" grpId="0"/>
      <p:bldP spid="244" grpId="0"/>
      <p:bldP spid="245" grpId="0"/>
      <p:bldP spid="246" grpId="0"/>
      <p:bldP spid="247" grpId="0" animBg="1"/>
      <p:bldP spid="248" grpId="0"/>
      <p:bldP spid="24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“CONTROL”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por Comando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4" name="Picture 2" descr="http://upload.wikimedia.org/wikipedia/commons/b/bf/Burke_class_destroyer_profile%3Bwpe47485.gif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95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 bwMode="auto">
          <a:xfrm>
            <a:off x="1107095" y="5314068"/>
            <a:ext cx="2189349" cy="650724"/>
          </a:xfrm>
          <a:prstGeom prst="rect">
            <a:avLst/>
          </a:prstGeom>
          <a:noFill/>
        </p:spPr>
      </p:pic>
      <p:sp>
        <p:nvSpPr>
          <p:cNvPr id="15" name="Rectangle 39"/>
          <p:cNvSpPr/>
          <p:nvPr/>
        </p:nvSpPr>
        <p:spPr>
          <a:xfrm>
            <a:off x="1207272" y="2365275"/>
            <a:ext cx="85585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Plataforma lanzadora traquea el blanco &amp; interceptor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Basado en la posición relativa del blanco &amp; interceptor, el computador (comando) calcula &amp; transmite comandos de rumbo (dirección) al interceptor</a:t>
            </a:r>
          </a:p>
        </p:txBody>
      </p:sp>
      <p:sp>
        <p:nvSpPr>
          <p:cNvPr id="16" name="Rectangle 40"/>
          <p:cNvSpPr/>
          <p:nvPr/>
        </p:nvSpPr>
        <p:spPr>
          <a:xfrm>
            <a:off x="880218" y="5964792"/>
            <a:ext cx="9144000" cy="55616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4000"/>
                </a:schemeClr>
              </a:gs>
              <a:gs pos="50000">
                <a:schemeClr val="accent1">
                  <a:lumMod val="91000"/>
                  <a:lumOff val="9000"/>
                </a:schemeClr>
              </a:gs>
              <a:gs pos="100000">
                <a:schemeClr val="accent1">
                  <a:tint val="23500"/>
                  <a:satMod val="160000"/>
                  <a:lumMod val="89000"/>
                  <a:lumOff val="11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2" descr="http://www.3dcadbrowser.com/th/1/10/1070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3167" b="93500" l="1000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97276">
            <a:off x="4456099" y="3589558"/>
            <a:ext cx="1710535" cy="128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Straight Arrow Connector 42"/>
          <p:cNvCxnSpPr/>
          <p:nvPr/>
        </p:nvCxnSpPr>
        <p:spPr>
          <a:xfrm flipV="1">
            <a:off x="2529301" y="4376486"/>
            <a:ext cx="1494167" cy="937582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prstDash val="sys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43"/>
          <p:cNvSpPr/>
          <p:nvPr/>
        </p:nvSpPr>
        <p:spPr>
          <a:xfrm>
            <a:off x="5025072" y="3736699"/>
            <a:ext cx="57259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sz="1400" b="1" dirty="0">
                <a:solidFill>
                  <a:schemeClr val="bg1">
                    <a:lumMod val="50000"/>
                  </a:schemeClr>
                </a:solidFill>
              </a:rPr>
              <a:t>SM-2</a:t>
            </a:r>
          </a:p>
        </p:txBody>
      </p:sp>
      <p:grpSp>
        <p:nvGrpSpPr>
          <p:cNvPr id="20" name="Group 44"/>
          <p:cNvGrpSpPr/>
          <p:nvPr/>
        </p:nvGrpSpPr>
        <p:grpSpPr>
          <a:xfrm>
            <a:off x="2533249" y="4792292"/>
            <a:ext cx="5649113" cy="762742"/>
            <a:chOff x="1696774" y="3962193"/>
            <a:chExt cx="5649113" cy="762742"/>
          </a:xfrm>
        </p:grpSpPr>
        <p:grpSp>
          <p:nvGrpSpPr>
            <p:cNvPr id="21" name="Group 45"/>
            <p:cNvGrpSpPr/>
            <p:nvPr/>
          </p:nvGrpSpPr>
          <p:grpSpPr>
            <a:xfrm rot="21135329">
              <a:off x="2005887" y="3967875"/>
              <a:ext cx="5340000" cy="757060"/>
              <a:chOff x="2053348" y="5033370"/>
              <a:chExt cx="4695144" cy="757060"/>
            </a:xfrm>
          </p:grpSpPr>
          <p:sp>
            <p:nvSpPr>
              <p:cNvPr id="25" name="Isosceles Triangle 49"/>
              <p:cNvSpPr/>
              <p:nvPr/>
            </p:nvSpPr>
            <p:spPr>
              <a:xfrm rot="15862518">
                <a:off x="4022390" y="3064328"/>
                <a:ext cx="757060" cy="4695144"/>
              </a:xfrm>
              <a:prstGeom prst="triangle">
                <a:avLst/>
              </a:prstGeom>
              <a:pattFill prst="dkVert">
                <a:fgClr>
                  <a:schemeClr val="accent1"/>
                </a:fgClr>
                <a:bgClr>
                  <a:schemeClr val="accent1">
                    <a:lumMod val="40000"/>
                    <a:lumOff val="60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6" name="Straight Arrow Connector 50"/>
              <p:cNvCxnSpPr>
                <a:endCxn id="25" idx="3"/>
              </p:cNvCxnSpPr>
              <p:nvPr/>
            </p:nvCxnSpPr>
            <p:spPr>
              <a:xfrm rot="21372949" flipV="1">
                <a:off x="2423200" y="5312295"/>
                <a:ext cx="4323894" cy="178939"/>
              </a:xfrm>
              <a:prstGeom prst="straightConnector1">
                <a:avLst/>
              </a:prstGeom>
              <a:ln w="44450">
                <a:solidFill>
                  <a:schemeClr val="bg1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Group 46"/>
            <p:cNvGrpSpPr/>
            <p:nvPr/>
          </p:nvGrpSpPr>
          <p:grpSpPr>
            <a:xfrm rot="19735966">
              <a:off x="1696774" y="3962193"/>
              <a:ext cx="2243142" cy="757060"/>
              <a:chOff x="2053348" y="5033370"/>
              <a:chExt cx="4695144" cy="757060"/>
            </a:xfrm>
          </p:grpSpPr>
          <p:sp>
            <p:nvSpPr>
              <p:cNvPr id="23" name="Isosceles Triangle 47"/>
              <p:cNvSpPr/>
              <p:nvPr/>
            </p:nvSpPr>
            <p:spPr>
              <a:xfrm rot="15862518">
                <a:off x="4022390" y="3064328"/>
                <a:ext cx="757060" cy="4695144"/>
              </a:xfrm>
              <a:prstGeom prst="triangle">
                <a:avLst/>
              </a:prstGeom>
              <a:pattFill prst="dkVert">
                <a:fgClr>
                  <a:schemeClr val="accent1"/>
                </a:fgClr>
                <a:bgClr>
                  <a:schemeClr val="accent1">
                    <a:lumMod val="40000"/>
                    <a:lumOff val="60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4" name="Straight Arrow Connector 48"/>
              <p:cNvCxnSpPr>
                <a:endCxn id="23" idx="3"/>
              </p:cNvCxnSpPr>
              <p:nvPr/>
            </p:nvCxnSpPr>
            <p:spPr>
              <a:xfrm rot="21372949" flipV="1">
                <a:off x="2423200" y="5312295"/>
                <a:ext cx="4323894" cy="178939"/>
              </a:xfrm>
              <a:prstGeom prst="straightConnector1">
                <a:avLst/>
              </a:prstGeom>
              <a:ln w="44450">
                <a:solidFill>
                  <a:schemeClr val="bg1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Group 51"/>
          <p:cNvGrpSpPr/>
          <p:nvPr/>
        </p:nvGrpSpPr>
        <p:grpSpPr>
          <a:xfrm>
            <a:off x="3122795" y="3731783"/>
            <a:ext cx="4683480" cy="2314140"/>
            <a:chOff x="2314052" y="3086630"/>
            <a:chExt cx="4683480" cy="2314140"/>
          </a:xfrm>
        </p:grpSpPr>
        <p:grpSp>
          <p:nvGrpSpPr>
            <p:cNvPr id="28" name="Group 52"/>
            <p:cNvGrpSpPr/>
            <p:nvPr/>
          </p:nvGrpSpPr>
          <p:grpSpPr>
            <a:xfrm rot="19472202">
              <a:off x="2953239" y="4122355"/>
              <a:ext cx="4044293" cy="638153"/>
              <a:chOff x="4361254" y="2852741"/>
              <a:chExt cx="4044293" cy="638153"/>
            </a:xfrm>
          </p:grpSpPr>
          <p:sp>
            <p:nvSpPr>
              <p:cNvPr id="32" name="Isosceles Triangle 56"/>
              <p:cNvSpPr/>
              <p:nvPr/>
            </p:nvSpPr>
            <p:spPr>
              <a:xfrm rot="6731651">
                <a:off x="6064324" y="1149671"/>
                <a:ext cx="638153" cy="4044293"/>
              </a:xfrm>
              <a:prstGeom prst="triangle">
                <a:avLst/>
              </a:prstGeom>
              <a:pattFill prst="dkVert">
                <a:fgClr>
                  <a:schemeClr val="accent2">
                    <a:lumMod val="60000"/>
                    <a:lumOff val="40000"/>
                  </a:schemeClr>
                </a:fgClr>
                <a:bgClr>
                  <a:schemeClr val="accent2">
                    <a:lumMod val="20000"/>
                    <a:lumOff val="80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3" name="Straight Arrow Connector 57"/>
              <p:cNvCxnSpPr>
                <a:endCxn id="32" idx="3"/>
              </p:cNvCxnSpPr>
              <p:nvPr/>
            </p:nvCxnSpPr>
            <p:spPr>
              <a:xfrm rot="1390772" flipH="1">
                <a:off x="4361553" y="3137044"/>
                <a:ext cx="4043694" cy="69548"/>
              </a:xfrm>
              <a:prstGeom prst="straightConnector1">
                <a:avLst/>
              </a:prstGeom>
              <a:ln w="44450">
                <a:solidFill>
                  <a:schemeClr val="bg1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Group 53"/>
            <p:cNvGrpSpPr/>
            <p:nvPr/>
          </p:nvGrpSpPr>
          <p:grpSpPr>
            <a:xfrm rot="17888258">
              <a:off x="1938183" y="3462499"/>
              <a:ext cx="2314140" cy="1562401"/>
              <a:chOff x="6199392" y="2509135"/>
              <a:chExt cx="2776655" cy="1562401"/>
            </a:xfrm>
          </p:grpSpPr>
          <p:sp>
            <p:nvSpPr>
              <p:cNvPr id="30" name="Isosceles Triangle 54"/>
              <p:cNvSpPr/>
              <p:nvPr/>
            </p:nvSpPr>
            <p:spPr>
              <a:xfrm rot="6731651">
                <a:off x="7268643" y="1956437"/>
                <a:ext cx="638153" cy="2776655"/>
              </a:xfrm>
              <a:prstGeom prst="triangle">
                <a:avLst/>
              </a:prstGeom>
              <a:pattFill prst="dkVert">
                <a:fgClr>
                  <a:schemeClr val="accent2">
                    <a:lumMod val="60000"/>
                    <a:lumOff val="40000"/>
                  </a:schemeClr>
                </a:fgClr>
                <a:bgClr>
                  <a:schemeClr val="accent2">
                    <a:lumMod val="20000"/>
                    <a:lumOff val="80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1" name="Straight Arrow Connector 55"/>
              <p:cNvCxnSpPr>
                <a:endCxn id="30" idx="3"/>
              </p:cNvCxnSpPr>
              <p:nvPr/>
            </p:nvCxnSpPr>
            <p:spPr>
              <a:xfrm rot="3711742" flipH="1">
                <a:off x="6650139" y="2511210"/>
                <a:ext cx="1562401" cy="1558252"/>
              </a:xfrm>
              <a:prstGeom prst="straightConnector1">
                <a:avLst/>
              </a:prstGeom>
              <a:ln w="44450">
                <a:solidFill>
                  <a:schemeClr val="bg1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4" name="Picture 21" descr="Flanker 2 View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158"/>
          <a:stretch/>
        </p:blipFill>
        <p:spPr bwMode="auto">
          <a:xfrm>
            <a:off x="8076065" y="4354436"/>
            <a:ext cx="1447891" cy="32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5" name="Grupo 34"/>
          <p:cNvGrpSpPr/>
          <p:nvPr/>
        </p:nvGrpSpPr>
        <p:grpSpPr>
          <a:xfrm>
            <a:off x="583831" y="1166599"/>
            <a:ext cx="456374" cy="485775"/>
            <a:chOff x="592755" y="3401622"/>
            <a:chExt cx="456374" cy="485775"/>
          </a:xfrm>
        </p:grpSpPr>
        <p:sp>
          <p:nvSpPr>
            <p:cNvPr id="36" name="CuadroTexto 35"/>
            <p:cNvSpPr txBox="1"/>
            <p:nvPr/>
          </p:nvSpPr>
          <p:spPr>
            <a:xfrm>
              <a:off x="621331" y="3448594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chemeClr val="accent6">
                      <a:lumMod val="50000"/>
                      <a:alpha val="50000"/>
                    </a:schemeClr>
                  </a:solidFill>
                </a:rPr>
                <a:t>1</a:t>
              </a:r>
              <a:endParaRPr lang="es-ES_tradnl" sz="2000" dirty="0">
                <a:solidFill>
                  <a:schemeClr val="accent6">
                    <a:lumMod val="50000"/>
                    <a:alpha val="50000"/>
                  </a:schemeClr>
                </a:solidFill>
              </a:endParaRPr>
            </a:p>
          </p:txBody>
        </p:sp>
        <p:sp>
          <p:nvSpPr>
            <p:cNvPr id="37" name="Elipse 36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1229122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110953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“CONTROL”</a:t>
            </a: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por Comando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44" name="Group 6"/>
          <p:cNvGrpSpPr>
            <a:grpSpLocks/>
          </p:cNvGrpSpPr>
          <p:nvPr/>
        </p:nvGrpSpPr>
        <p:grpSpPr bwMode="auto">
          <a:xfrm>
            <a:off x="2482791" y="4686467"/>
            <a:ext cx="1612900" cy="1963737"/>
            <a:chOff x="865" y="2503"/>
            <a:chExt cx="1016" cy="1237"/>
          </a:xfrm>
        </p:grpSpPr>
        <p:sp>
          <p:nvSpPr>
            <p:cNvPr id="45" name="Rectangle 3"/>
            <p:cNvSpPr>
              <a:spLocks noChangeArrowheads="1"/>
            </p:cNvSpPr>
            <p:nvPr/>
          </p:nvSpPr>
          <p:spPr bwMode="auto">
            <a:xfrm>
              <a:off x="865" y="3113"/>
              <a:ext cx="1016" cy="627"/>
            </a:xfrm>
            <a:prstGeom prst="rect">
              <a:avLst/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Arc 4"/>
            <p:cNvSpPr>
              <a:spLocks/>
            </p:cNvSpPr>
            <p:nvPr/>
          </p:nvSpPr>
          <p:spPr bwMode="auto">
            <a:xfrm rot="8160000">
              <a:off x="1124" y="2503"/>
              <a:ext cx="498" cy="481"/>
            </a:xfrm>
            <a:custGeom>
              <a:avLst/>
              <a:gdLst>
                <a:gd name="T0" fmla="*/ 0 w 21643"/>
                <a:gd name="T1" fmla="*/ 0 h 21600"/>
                <a:gd name="T2" fmla="*/ 0 w 21643"/>
                <a:gd name="T3" fmla="*/ 0 h 21600"/>
                <a:gd name="T4" fmla="*/ 0 w 21643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43" h="21600" fill="none" extrusionOk="0">
                  <a:moveTo>
                    <a:pt x="0" y="0"/>
                  </a:moveTo>
                  <a:cubicBezTo>
                    <a:pt x="14" y="0"/>
                    <a:pt x="28" y="-1"/>
                    <a:pt x="43" y="0"/>
                  </a:cubicBezTo>
                  <a:cubicBezTo>
                    <a:pt x="11954" y="0"/>
                    <a:pt x="21618" y="9643"/>
                    <a:pt x="21642" y="21555"/>
                  </a:cubicBezTo>
                </a:path>
                <a:path w="21643" h="21600" stroke="0" extrusionOk="0">
                  <a:moveTo>
                    <a:pt x="0" y="0"/>
                  </a:moveTo>
                  <a:cubicBezTo>
                    <a:pt x="14" y="0"/>
                    <a:pt x="28" y="-1"/>
                    <a:pt x="43" y="0"/>
                  </a:cubicBezTo>
                  <a:cubicBezTo>
                    <a:pt x="11954" y="0"/>
                    <a:pt x="21618" y="9643"/>
                    <a:pt x="21642" y="21555"/>
                  </a:cubicBezTo>
                  <a:lnTo>
                    <a:pt x="43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50800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AutoShape 5"/>
            <p:cNvSpPr>
              <a:spLocks noChangeArrowheads="1"/>
            </p:cNvSpPr>
            <p:nvPr/>
          </p:nvSpPr>
          <p:spPr bwMode="auto">
            <a:xfrm>
              <a:off x="1330" y="2843"/>
              <a:ext cx="119" cy="238"/>
            </a:xfrm>
            <a:prstGeom prst="triangle">
              <a:avLst>
                <a:gd name="adj" fmla="val 49995"/>
              </a:avLst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8" name="Group 10"/>
          <p:cNvGrpSpPr>
            <a:grpSpLocks/>
          </p:cNvGrpSpPr>
          <p:nvPr/>
        </p:nvGrpSpPr>
        <p:grpSpPr bwMode="auto">
          <a:xfrm>
            <a:off x="7492941" y="4686467"/>
            <a:ext cx="1612900" cy="1963737"/>
            <a:chOff x="4021" y="2503"/>
            <a:chExt cx="1016" cy="1237"/>
          </a:xfrm>
        </p:grpSpPr>
        <p:sp>
          <p:nvSpPr>
            <p:cNvPr id="49" name="Rectangle 7"/>
            <p:cNvSpPr>
              <a:spLocks noChangeArrowheads="1"/>
            </p:cNvSpPr>
            <p:nvPr/>
          </p:nvSpPr>
          <p:spPr bwMode="auto">
            <a:xfrm>
              <a:off x="4021" y="3113"/>
              <a:ext cx="1016" cy="627"/>
            </a:xfrm>
            <a:prstGeom prst="rect">
              <a:avLst/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" name="Arc 8"/>
            <p:cNvSpPr>
              <a:spLocks/>
            </p:cNvSpPr>
            <p:nvPr/>
          </p:nvSpPr>
          <p:spPr bwMode="auto">
            <a:xfrm rot="8160000">
              <a:off x="4280" y="2503"/>
              <a:ext cx="498" cy="481"/>
            </a:xfrm>
            <a:custGeom>
              <a:avLst/>
              <a:gdLst>
                <a:gd name="T0" fmla="*/ 0 w 21643"/>
                <a:gd name="T1" fmla="*/ 0 h 21600"/>
                <a:gd name="T2" fmla="*/ 0 w 21643"/>
                <a:gd name="T3" fmla="*/ 0 h 21600"/>
                <a:gd name="T4" fmla="*/ 0 w 21643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43" h="21600" fill="none" extrusionOk="0">
                  <a:moveTo>
                    <a:pt x="0" y="0"/>
                  </a:moveTo>
                  <a:cubicBezTo>
                    <a:pt x="14" y="0"/>
                    <a:pt x="28" y="-1"/>
                    <a:pt x="43" y="0"/>
                  </a:cubicBezTo>
                  <a:cubicBezTo>
                    <a:pt x="11954" y="0"/>
                    <a:pt x="21618" y="9643"/>
                    <a:pt x="21642" y="21555"/>
                  </a:cubicBezTo>
                </a:path>
                <a:path w="21643" h="21600" stroke="0" extrusionOk="0">
                  <a:moveTo>
                    <a:pt x="0" y="0"/>
                  </a:moveTo>
                  <a:cubicBezTo>
                    <a:pt x="14" y="0"/>
                    <a:pt x="28" y="-1"/>
                    <a:pt x="43" y="0"/>
                  </a:cubicBezTo>
                  <a:cubicBezTo>
                    <a:pt x="11954" y="0"/>
                    <a:pt x="21618" y="9643"/>
                    <a:pt x="21642" y="21555"/>
                  </a:cubicBezTo>
                  <a:lnTo>
                    <a:pt x="43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50800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AutoShape 9"/>
            <p:cNvSpPr>
              <a:spLocks noChangeArrowheads="1"/>
            </p:cNvSpPr>
            <p:nvPr/>
          </p:nvSpPr>
          <p:spPr bwMode="auto">
            <a:xfrm>
              <a:off x="4486" y="2843"/>
              <a:ext cx="119" cy="238"/>
            </a:xfrm>
            <a:prstGeom prst="triangle">
              <a:avLst>
                <a:gd name="adj" fmla="val 49995"/>
              </a:avLst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2" name="Rectangle 11"/>
          <p:cNvSpPr>
            <a:spLocks noChangeArrowheads="1"/>
          </p:cNvSpPr>
          <p:nvPr/>
        </p:nvSpPr>
        <p:spPr bwMode="auto">
          <a:xfrm>
            <a:off x="4945003" y="5653254"/>
            <a:ext cx="1663700" cy="99695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" name="Rectangle 12"/>
          <p:cNvSpPr>
            <a:spLocks noChangeArrowheads="1"/>
          </p:cNvSpPr>
          <p:nvPr/>
        </p:nvSpPr>
        <p:spPr bwMode="auto">
          <a:xfrm>
            <a:off x="4925953" y="4167354"/>
            <a:ext cx="1663700" cy="99695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" name="Rectangle 13"/>
          <p:cNvSpPr>
            <a:spLocks noChangeArrowheads="1"/>
          </p:cNvSpPr>
          <p:nvPr/>
        </p:nvSpPr>
        <p:spPr bwMode="auto">
          <a:xfrm>
            <a:off x="7440553" y="2719554"/>
            <a:ext cx="1663700" cy="99695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" name="Rectangle 14"/>
          <p:cNvSpPr>
            <a:spLocks noChangeArrowheads="1"/>
          </p:cNvSpPr>
          <p:nvPr/>
        </p:nvSpPr>
        <p:spPr bwMode="auto">
          <a:xfrm>
            <a:off x="2544703" y="2719554"/>
            <a:ext cx="1663700" cy="99695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" name="Freeform 15"/>
          <p:cNvSpPr>
            <a:spLocks/>
          </p:cNvSpPr>
          <p:nvPr/>
        </p:nvSpPr>
        <p:spPr bwMode="auto">
          <a:xfrm>
            <a:off x="7938524" y="2809294"/>
            <a:ext cx="692150" cy="493712"/>
          </a:xfrm>
          <a:custGeom>
            <a:avLst/>
            <a:gdLst>
              <a:gd name="T0" fmla="*/ 0 w 436"/>
              <a:gd name="T1" fmla="*/ 2147483647 h 311"/>
              <a:gd name="T2" fmla="*/ 2147483647 w 436"/>
              <a:gd name="T3" fmla="*/ 0 h 311"/>
              <a:gd name="T4" fmla="*/ 2147483647 w 436"/>
              <a:gd name="T5" fmla="*/ 2147483647 h 311"/>
              <a:gd name="T6" fmla="*/ 2147483647 w 436"/>
              <a:gd name="T7" fmla="*/ 2147483647 h 311"/>
              <a:gd name="T8" fmla="*/ 2147483647 w 436"/>
              <a:gd name="T9" fmla="*/ 2147483647 h 311"/>
              <a:gd name="T10" fmla="*/ 2147483647 w 436"/>
              <a:gd name="T11" fmla="*/ 2147483647 h 311"/>
              <a:gd name="T12" fmla="*/ 2147483647 w 436"/>
              <a:gd name="T13" fmla="*/ 2147483647 h 311"/>
              <a:gd name="T14" fmla="*/ 2147483647 w 436"/>
              <a:gd name="T15" fmla="*/ 2147483647 h 311"/>
              <a:gd name="T16" fmla="*/ 2147483647 w 436"/>
              <a:gd name="T17" fmla="*/ 2147483647 h 311"/>
              <a:gd name="T18" fmla="*/ 2147483647 w 436"/>
              <a:gd name="T19" fmla="*/ 2147483647 h 311"/>
              <a:gd name="T20" fmla="*/ 2147483647 w 436"/>
              <a:gd name="T21" fmla="*/ 2147483647 h 311"/>
              <a:gd name="T22" fmla="*/ 2147483647 w 436"/>
              <a:gd name="T23" fmla="*/ 2147483647 h 311"/>
              <a:gd name="T24" fmla="*/ 2147483647 w 436"/>
              <a:gd name="T25" fmla="*/ 2147483647 h 311"/>
              <a:gd name="T26" fmla="*/ 2147483647 w 436"/>
              <a:gd name="T27" fmla="*/ 2147483647 h 311"/>
              <a:gd name="T28" fmla="*/ 2147483647 w 436"/>
              <a:gd name="T29" fmla="*/ 2147483647 h 311"/>
              <a:gd name="T30" fmla="*/ 2147483647 w 436"/>
              <a:gd name="T31" fmla="*/ 2147483647 h 311"/>
              <a:gd name="T32" fmla="*/ 2147483647 w 436"/>
              <a:gd name="T33" fmla="*/ 2147483647 h 311"/>
              <a:gd name="T34" fmla="*/ 2147483647 w 436"/>
              <a:gd name="T35" fmla="*/ 2147483647 h 311"/>
              <a:gd name="T36" fmla="*/ 2147483647 w 436"/>
              <a:gd name="T37" fmla="*/ 2147483647 h 311"/>
              <a:gd name="T38" fmla="*/ 2147483647 w 436"/>
              <a:gd name="T39" fmla="*/ 2147483647 h 311"/>
              <a:gd name="T40" fmla="*/ 0 w 436"/>
              <a:gd name="T41" fmla="*/ 2147483647 h 311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436" h="311">
                <a:moveTo>
                  <a:pt x="0" y="30"/>
                </a:moveTo>
                <a:lnTo>
                  <a:pt x="20" y="0"/>
                </a:lnTo>
                <a:lnTo>
                  <a:pt x="141" y="46"/>
                </a:lnTo>
                <a:lnTo>
                  <a:pt x="268" y="40"/>
                </a:lnTo>
                <a:lnTo>
                  <a:pt x="291" y="74"/>
                </a:lnTo>
                <a:lnTo>
                  <a:pt x="203" y="104"/>
                </a:lnTo>
                <a:lnTo>
                  <a:pt x="325" y="190"/>
                </a:lnTo>
                <a:lnTo>
                  <a:pt x="328" y="140"/>
                </a:lnTo>
                <a:lnTo>
                  <a:pt x="357" y="161"/>
                </a:lnTo>
                <a:lnTo>
                  <a:pt x="355" y="207"/>
                </a:lnTo>
                <a:lnTo>
                  <a:pt x="414" y="214"/>
                </a:lnTo>
                <a:lnTo>
                  <a:pt x="435" y="238"/>
                </a:lnTo>
                <a:lnTo>
                  <a:pt x="359" y="246"/>
                </a:lnTo>
                <a:lnTo>
                  <a:pt x="351" y="310"/>
                </a:lnTo>
                <a:lnTo>
                  <a:pt x="326" y="277"/>
                </a:lnTo>
                <a:lnTo>
                  <a:pt x="327" y="238"/>
                </a:lnTo>
                <a:lnTo>
                  <a:pt x="174" y="163"/>
                </a:lnTo>
                <a:lnTo>
                  <a:pt x="187" y="282"/>
                </a:lnTo>
                <a:lnTo>
                  <a:pt x="143" y="245"/>
                </a:lnTo>
                <a:lnTo>
                  <a:pt x="105" y="129"/>
                </a:lnTo>
                <a:lnTo>
                  <a:pt x="0" y="30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" name="Freeform 16"/>
          <p:cNvSpPr>
            <a:spLocks/>
          </p:cNvSpPr>
          <p:nvPr/>
        </p:nvSpPr>
        <p:spPr bwMode="auto">
          <a:xfrm>
            <a:off x="2990791" y="2951329"/>
            <a:ext cx="760412" cy="201613"/>
          </a:xfrm>
          <a:custGeom>
            <a:avLst/>
            <a:gdLst>
              <a:gd name="T0" fmla="*/ 0 w 479"/>
              <a:gd name="T1" fmla="*/ 2147483647 h 127"/>
              <a:gd name="T2" fmla="*/ 2147483647 w 479"/>
              <a:gd name="T3" fmla="*/ 2147483647 h 127"/>
              <a:gd name="T4" fmla="*/ 2147483647 w 479"/>
              <a:gd name="T5" fmla="*/ 0 h 127"/>
              <a:gd name="T6" fmla="*/ 2147483647 w 479"/>
              <a:gd name="T7" fmla="*/ 2147483647 h 127"/>
              <a:gd name="T8" fmla="*/ 2147483647 w 479"/>
              <a:gd name="T9" fmla="*/ 2147483647 h 127"/>
              <a:gd name="T10" fmla="*/ 2147483647 w 479"/>
              <a:gd name="T11" fmla="*/ 2147483647 h 127"/>
              <a:gd name="T12" fmla="*/ 2147483647 w 479"/>
              <a:gd name="T13" fmla="*/ 2147483647 h 127"/>
              <a:gd name="T14" fmla="*/ 2147483647 w 479"/>
              <a:gd name="T15" fmla="*/ 2147483647 h 127"/>
              <a:gd name="T16" fmla="*/ 2147483647 w 479"/>
              <a:gd name="T17" fmla="*/ 2147483647 h 127"/>
              <a:gd name="T18" fmla="*/ 2147483647 w 479"/>
              <a:gd name="T19" fmla="*/ 2147483647 h 127"/>
              <a:gd name="T20" fmla="*/ 2147483647 w 479"/>
              <a:gd name="T21" fmla="*/ 2147483647 h 127"/>
              <a:gd name="T22" fmla="*/ 2147483647 w 479"/>
              <a:gd name="T23" fmla="*/ 2147483647 h 127"/>
              <a:gd name="T24" fmla="*/ 2147483647 w 479"/>
              <a:gd name="T25" fmla="*/ 2147483647 h 127"/>
              <a:gd name="T26" fmla="*/ 2147483647 w 479"/>
              <a:gd name="T27" fmla="*/ 2147483647 h 127"/>
              <a:gd name="T28" fmla="*/ 2147483647 w 479"/>
              <a:gd name="T29" fmla="*/ 2147483647 h 127"/>
              <a:gd name="T30" fmla="*/ 2147483647 w 479"/>
              <a:gd name="T31" fmla="*/ 2147483647 h 127"/>
              <a:gd name="T32" fmla="*/ 0 w 479"/>
              <a:gd name="T33" fmla="*/ 2147483647 h 12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479" h="127">
                <a:moveTo>
                  <a:pt x="0" y="67"/>
                </a:moveTo>
                <a:lnTo>
                  <a:pt x="18" y="1"/>
                </a:lnTo>
                <a:lnTo>
                  <a:pt x="32" y="0"/>
                </a:lnTo>
                <a:lnTo>
                  <a:pt x="48" y="53"/>
                </a:lnTo>
                <a:lnTo>
                  <a:pt x="71" y="28"/>
                </a:lnTo>
                <a:lnTo>
                  <a:pt x="255" y="32"/>
                </a:lnTo>
                <a:lnTo>
                  <a:pt x="285" y="48"/>
                </a:lnTo>
                <a:lnTo>
                  <a:pt x="394" y="48"/>
                </a:lnTo>
                <a:lnTo>
                  <a:pt x="478" y="64"/>
                </a:lnTo>
                <a:lnTo>
                  <a:pt x="398" y="82"/>
                </a:lnTo>
                <a:lnTo>
                  <a:pt x="291" y="83"/>
                </a:lnTo>
                <a:lnTo>
                  <a:pt x="265" y="98"/>
                </a:lnTo>
                <a:lnTo>
                  <a:pt x="74" y="100"/>
                </a:lnTo>
                <a:lnTo>
                  <a:pt x="53" y="77"/>
                </a:lnTo>
                <a:lnTo>
                  <a:pt x="36" y="126"/>
                </a:lnTo>
                <a:lnTo>
                  <a:pt x="13" y="122"/>
                </a:lnTo>
                <a:lnTo>
                  <a:pt x="0" y="67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" name="AutoShape 17"/>
          <p:cNvSpPr>
            <a:spLocks noChangeArrowheads="1"/>
          </p:cNvSpPr>
          <p:nvPr/>
        </p:nvSpPr>
        <p:spPr bwMode="auto">
          <a:xfrm>
            <a:off x="5154553" y="1938504"/>
            <a:ext cx="1168400" cy="1054100"/>
          </a:xfrm>
          <a:prstGeom prst="star16">
            <a:avLst>
              <a:gd name="adj" fmla="val 375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18"/>
          <p:cNvSpPr>
            <a:spLocks noChangeShapeType="1"/>
          </p:cNvSpPr>
          <p:nvPr/>
        </p:nvSpPr>
        <p:spPr bwMode="auto">
          <a:xfrm>
            <a:off x="8329553" y="3760954"/>
            <a:ext cx="0" cy="1295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" name="Line 19"/>
          <p:cNvSpPr>
            <a:spLocks noChangeShapeType="1"/>
          </p:cNvSpPr>
          <p:nvPr/>
        </p:nvSpPr>
        <p:spPr bwMode="auto">
          <a:xfrm>
            <a:off x="3319403" y="3722854"/>
            <a:ext cx="0" cy="1295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" name="Line 20"/>
          <p:cNvSpPr>
            <a:spLocks noChangeShapeType="1"/>
          </p:cNvSpPr>
          <p:nvPr/>
        </p:nvSpPr>
        <p:spPr bwMode="auto">
          <a:xfrm>
            <a:off x="4100453" y="6161254"/>
            <a:ext cx="8382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" name="Line 21"/>
          <p:cNvSpPr>
            <a:spLocks noChangeShapeType="1"/>
          </p:cNvSpPr>
          <p:nvPr/>
        </p:nvSpPr>
        <p:spPr bwMode="auto">
          <a:xfrm flipH="1">
            <a:off x="6672203" y="6161254"/>
            <a:ext cx="8382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3" name="Line 22"/>
          <p:cNvSpPr>
            <a:spLocks noChangeShapeType="1"/>
          </p:cNvSpPr>
          <p:nvPr/>
        </p:nvSpPr>
        <p:spPr bwMode="auto">
          <a:xfrm flipV="1">
            <a:off x="5738753" y="5151604"/>
            <a:ext cx="0" cy="51435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4" name="Line 23"/>
          <p:cNvSpPr>
            <a:spLocks noChangeShapeType="1"/>
          </p:cNvSpPr>
          <p:nvPr/>
        </p:nvSpPr>
        <p:spPr bwMode="auto">
          <a:xfrm flipV="1">
            <a:off x="5738753" y="3399004"/>
            <a:ext cx="0" cy="7239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" name="Line 24"/>
          <p:cNvSpPr>
            <a:spLocks noChangeShapeType="1"/>
          </p:cNvSpPr>
          <p:nvPr/>
        </p:nvSpPr>
        <p:spPr bwMode="auto">
          <a:xfrm>
            <a:off x="4214753" y="3322804"/>
            <a:ext cx="1524000" cy="762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6" name="Rectangle 25"/>
          <p:cNvSpPr>
            <a:spLocks noChangeArrowheads="1"/>
          </p:cNvSpPr>
          <p:nvPr/>
        </p:nvSpPr>
        <p:spPr bwMode="auto">
          <a:xfrm>
            <a:off x="2997199" y="3251339"/>
            <a:ext cx="644408" cy="36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dirty="0">
                <a:solidFill>
                  <a:srgbClr val="002060"/>
                </a:solidFill>
              </a:rPr>
              <a:t>Misil</a:t>
            </a:r>
          </a:p>
        </p:txBody>
      </p:sp>
      <p:sp>
        <p:nvSpPr>
          <p:cNvPr id="67" name="Rectangle 26"/>
          <p:cNvSpPr>
            <a:spLocks noChangeArrowheads="1"/>
          </p:cNvSpPr>
          <p:nvPr/>
        </p:nvSpPr>
        <p:spPr bwMode="auto">
          <a:xfrm>
            <a:off x="7913388" y="3289485"/>
            <a:ext cx="824394" cy="36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US" dirty="0">
                <a:solidFill>
                  <a:srgbClr val="002060"/>
                </a:solidFill>
              </a:rPr>
              <a:t>Blanco</a:t>
            </a:r>
          </a:p>
        </p:txBody>
      </p:sp>
      <p:sp>
        <p:nvSpPr>
          <p:cNvPr id="68" name="Rectangle 27"/>
          <p:cNvSpPr>
            <a:spLocks noChangeArrowheads="1"/>
          </p:cNvSpPr>
          <p:nvPr/>
        </p:nvSpPr>
        <p:spPr bwMode="auto">
          <a:xfrm>
            <a:off x="5089799" y="4329201"/>
            <a:ext cx="1336008" cy="643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US" b="1" dirty="0"/>
              <a:t> </a:t>
            </a:r>
            <a:r>
              <a:rPr lang="en-US" dirty="0">
                <a:solidFill>
                  <a:srgbClr val="002060"/>
                </a:solidFill>
              </a:rPr>
              <a:t>Transmisor </a:t>
            </a:r>
          </a:p>
          <a:p>
            <a:pPr algn="ctr" eaLnBrk="0" hangingPunct="0"/>
            <a:r>
              <a:rPr lang="en-US" dirty="0">
                <a:solidFill>
                  <a:srgbClr val="002060"/>
                </a:solidFill>
              </a:rPr>
              <a:t>Comando</a:t>
            </a:r>
          </a:p>
        </p:txBody>
      </p:sp>
      <p:sp>
        <p:nvSpPr>
          <p:cNvPr id="69" name="Rectangle 28"/>
          <p:cNvSpPr>
            <a:spLocks noChangeArrowheads="1"/>
          </p:cNvSpPr>
          <p:nvPr/>
        </p:nvSpPr>
        <p:spPr bwMode="auto">
          <a:xfrm>
            <a:off x="5076766" y="5918367"/>
            <a:ext cx="1382752" cy="36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US" dirty="0">
                <a:solidFill>
                  <a:srgbClr val="002060"/>
                </a:solidFill>
              </a:rPr>
              <a:t>Computador</a:t>
            </a:r>
          </a:p>
        </p:txBody>
      </p:sp>
      <p:sp>
        <p:nvSpPr>
          <p:cNvPr id="70" name="Rectangle 29"/>
          <p:cNvSpPr>
            <a:spLocks noChangeArrowheads="1"/>
          </p:cNvSpPr>
          <p:nvPr/>
        </p:nvSpPr>
        <p:spPr bwMode="auto">
          <a:xfrm>
            <a:off x="2760038" y="5829846"/>
            <a:ext cx="1064587" cy="643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US" dirty="0">
                <a:solidFill>
                  <a:srgbClr val="002060"/>
                </a:solidFill>
              </a:rPr>
              <a:t>Traquer</a:t>
            </a:r>
          </a:p>
          <a:p>
            <a:pPr algn="ctr" eaLnBrk="0" hangingPunct="0"/>
            <a:r>
              <a:rPr lang="en-US" dirty="0">
                <a:solidFill>
                  <a:srgbClr val="002060"/>
                </a:solidFill>
              </a:rPr>
              <a:t>Misil N°2</a:t>
            </a:r>
          </a:p>
        </p:txBody>
      </p:sp>
      <p:sp>
        <p:nvSpPr>
          <p:cNvPr id="71" name="Rectangle 30"/>
          <p:cNvSpPr>
            <a:spLocks noChangeArrowheads="1"/>
          </p:cNvSpPr>
          <p:nvPr/>
        </p:nvSpPr>
        <p:spPr bwMode="auto">
          <a:xfrm>
            <a:off x="7749829" y="5829846"/>
            <a:ext cx="1208345" cy="643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US" b="1" dirty="0"/>
              <a:t> </a:t>
            </a:r>
            <a:r>
              <a:rPr lang="en-US" dirty="0">
                <a:solidFill>
                  <a:srgbClr val="002060"/>
                </a:solidFill>
              </a:rPr>
              <a:t>Traquer</a:t>
            </a:r>
          </a:p>
          <a:p>
            <a:pPr algn="ctr" eaLnBrk="0" hangingPunct="0"/>
            <a:r>
              <a:rPr lang="en-US" dirty="0">
                <a:solidFill>
                  <a:srgbClr val="002060"/>
                </a:solidFill>
              </a:rPr>
              <a:t>Blanco N°1</a:t>
            </a:r>
          </a:p>
        </p:txBody>
      </p:sp>
      <p:sp>
        <p:nvSpPr>
          <p:cNvPr id="72" name="Line 31"/>
          <p:cNvSpPr>
            <a:spLocks noChangeShapeType="1"/>
          </p:cNvSpPr>
          <p:nvPr/>
        </p:nvSpPr>
        <p:spPr bwMode="auto">
          <a:xfrm flipV="1">
            <a:off x="4195703" y="2465554"/>
            <a:ext cx="1485900" cy="533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" name="Line 32"/>
          <p:cNvSpPr>
            <a:spLocks noChangeShapeType="1"/>
          </p:cNvSpPr>
          <p:nvPr/>
        </p:nvSpPr>
        <p:spPr bwMode="auto">
          <a:xfrm flipH="1" flipV="1">
            <a:off x="5853053" y="2503654"/>
            <a:ext cx="1562100" cy="533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0" name="Grupo 39"/>
          <p:cNvGrpSpPr/>
          <p:nvPr/>
        </p:nvGrpSpPr>
        <p:grpSpPr>
          <a:xfrm>
            <a:off x="583831" y="1166599"/>
            <a:ext cx="456374" cy="485775"/>
            <a:chOff x="592755" y="3401622"/>
            <a:chExt cx="456374" cy="485775"/>
          </a:xfrm>
        </p:grpSpPr>
        <p:sp>
          <p:nvSpPr>
            <p:cNvPr id="41" name="CuadroTexto 40"/>
            <p:cNvSpPr txBox="1"/>
            <p:nvPr/>
          </p:nvSpPr>
          <p:spPr>
            <a:xfrm>
              <a:off x="621331" y="3448594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chemeClr val="accent6">
                      <a:lumMod val="50000"/>
                      <a:alpha val="50000"/>
                    </a:schemeClr>
                  </a:solidFill>
                </a:rPr>
                <a:t>1</a:t>
              </a:r>
              <a:endParaRPr lang="es-ES_tradnl" sz="2000" dirty="0">
                <a:solidFill>
                  <a:schemeClr val="accent6">
                    <a:lumMod val="50000"/>
                    <a:alpha val="50000"/>
                  </a:schemeClr>
                </a:solidFill>
              </a:endParaRPr>
            </a:p>
          </p:txBody>
        </p:sp>
        <p:sp>
          <p:nvSpPr>
            <p:cNvPr id="42" name="Elipse 41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8548514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32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110953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“CONTROL”</a:t>
            </a: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por Cable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4" name="Rectangle 19"/>
          <p:cNvSpPr/>
          <p:nvPr/>
        </p:nvSpPr>
        <p:spPr>
          <a:xfrm>
            <a:off x="6879076" y="2978686"/>
            <a:ext cx="48936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13" indent="-265113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Plataforma lanzadora traquea blanco &amp; arma.</a:t>
            </a:r>
          </a:p>
          <a:p>
            <a:pPr marL="265113" indent="-265113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Error de rumbo es calculado.</a:t>
            </a:r>
          </a:p>
          <a:p>
            <a:pPr marL="265113" indent="-265113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Comandos de rumbo son transmitidos al Arma.</a:t>
            </a:r>
          </a:p>
        </p:txBody>
      </p:sp>
      <p:pic>
        <p:nvPicPr>
          <p:cNvPr id="15" name="Picture 2" descr="http://www.kitrae.net/music/Russian%20BMP1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460505" y="5521675"/>
            <a:ext cx="1698371" cy="695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http://www.spacewar.com/images/tow-2a-anti-armor-missile-bg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5000" l="10000" r="9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6276">
            <a:off x="2363860" y="5134597"/>
            <a:ext cx="1253597" cy="100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Straight Connector 23"/>
          <p:cNvCxnSpPr>
            <a:stCxn id="22" idx="1"/>
          </p:cNvCxnSpPr>
          <p:nvPr/>
        </p:nvCxnSpPr>
        <p:spPr>
          <a:xfrm>
            <a:off x="3123172" y="5592846"/>
            <a:ext cx="5676804" cy="43189"/>
          </a:xfrm>
          <a:prstGeom prst="line">
            <a:avLst/>
          </a:prstGeom>
          <a:ln w="19050">
            <a:solidFill>
              <a:srgbClr val="FF0000"/>
            </a:solidFill>
            <a:prstDash val="sysDash"/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24"/>
          <p:cNvCxnSpPr/>
          <p:nvPr/>
        </p:nvCxnSpPr>
        <p:spPr>
          <a:xfrm>
            <a:off x="3161779" y="5869266"/>
            <a:ext cx="1952657" cy="192219"/>
          </a:xfrm>
          <a:prstGeom prst="line">
            <a:avLst/>
          </a:prstGeom>
          <a:ln w="19050">
            <a:solidFill>
              <a:srgbClr val="FF0000"/>
            </a:solidFill>
            <a:prstDash val="sysDash"/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5"/>
          <p:cNvCxnSpPr/>
          <p:nvPr/>
        </p:nvCxnSpPr>
        <p:spPr>
          <a:xfrm flipV="1">
            <a:off x="6221876" y="5878411"/>
            <a:ext cx="2238629" cy="192219"/>
          </a:xfrm>
          <a:prstGeom prst="line">
            <a:avLst/>
          </a:prstGeom>
          <a:ln w="19050">
            <a:solidFill>
              <a:srgbClr val="0070C0"/>
            </a:solidFill>
            <a:prstDash val="sys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 26"/>
          <p:cNvSpPr/>
          <p:nvPr/>
        </p:nvSpPr>
        <p:spPr>
          <a:xfrm>
            <a:off x="2935117" y="5589424"/>
            <a:ext cx="2263140" cy="559683"/>
          </a:xfrm>
          <a:custGeom>
            <a:avLst/>
            <a:gdLst>
              <a:gd name="connsiteX0" fmla="*/ 0 w 2659380"/>
              <a:gd name="connsiteY0" fmla="*/ 94863 h 559683"/>
              <a:gd name="connsiteX1" fmla="*/ 220980 w 2659380"/>
              <a:gd name="connsiteY1" fmla="*/ 3423 h 559683"/>
              <a:gd name="connsiteX2" fmla="*/ 365760 w 2659380"/>
              <a:gd name="connsiteY2" fmla="*/ 201543 h 559683"/>
              <a:gd name="connsiteX3" fmla="*/ 670560 w 2659380"/>
              <a:gd name="connsiteY3" fmla="*/ 140583 h 559683"/>
              <a:gd name="connsiteX4" fmla="*/ 922020 w 2659380"/>
              <a:gd name="connsiteY4" fmla="*/ 292983 h 559683"/>
              <a:gd name="connsiteX5" fmla="*/ 1463040 w 2659380"/>
              <a:gd name="connsiteY5" fmla="*/ 262503 h 559683"/>
              <a:gd name="connsiteX6" fmla="*/ 1760220 w 2659380"/>
              <a:gd name="connsiteY6" fmla="*/ 414903 h 559683"/>
              <a:gd name="connsiteX7" fmla="*/ 2148840 w 2659380"/>
              <a:gd name="connsiteY7" fmla="*/ 392043 h 559683"/>
              <a:gd name="connsiteX8" fmla="*/ 2476500 w 2659380"/>
              <a:gd name="connsiteY8" fmla="*/ 521583 h 559683"/>
              <a:gd name="connsiteX9" fmla="*/ 2659380 w 2659380"/>
              <a:gd name="connsiteY9" fmla="*/ 559683 h 559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59380" h="559683">
                <a:moveTo>
                  <a:pt x="0" y="94863"/>
                </a:moveTo>
                <a:cubicBezTo>
                  <a:pt x="80010" y="40253"/>
                  <a:pt x="160020" y="-14357"/>
                  <a:pt x="220980" y="3423"/>
                </a:cubicBezTo>
                <a:cubicBezTo>
                  <a:pt x="281940" y="21203"/>
                  <a:pt x="290830" y="178683"/>
                  <a:pt x="365760" y="201543"/>
                </a:cubicBezTo>
                <a:cubicBezTo>
                  <a:pt x="440690" y="224403"/>
                  <a:pt x="577850" y="125343"/>
                  <a:pt x="670560" y="140583"/>
                </a:cubicBezTo>
                <a:cubicBezTo>
                  <a:pt x="763270" y="155823"/>
                  <a:pt x="789940" y="272663"/>
                  <a:pt x="922020" y="292983"/>
                </a:cubicBezTo>
                <a:cubicBezTo>
                  <a:pt x="1054100" y="313303"/>
                  <a:pt x="1323340" y="242183"/>
                  <a:pt x="1463040" y="262503"/>
                </a:cubicBezTo>
                <a:cubicBezTo>
                  <a:pt x="1602740" y="282823"/>
                  <a:pt x="1645920" y="393313"/>
                  <a:pt x="1760220" y="414903"/>
                </a:cubicBezTo>
                <a:cubicBezTo>
                  <a:pt x="1874520" y="436493"/>
                  <a:pt x="2029460" y="374263"/>
                  <a:pt x="2148840" y="392043"/>
                </a:cubicBezTo>
                <a:cubicBezTo>
                  <a:pt x="2268220" y="409823"/>
                  <a:pt x="2391410" y="493643"/>
                  <a:pt x="2476500" y="521583"/>
                </a:cubicBezTo>
                <a:cubicBezTo>
                  <a:pt x="2561590" y="549523"/>
                  <a:pt x="2610485" y="554603"/>
                  <a:pt x="2659380" y="559683"/>
                </a:cubicBezTo>
              </a:path>
            </a:pathLst>
          </a:cu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Arrow Connector 27"/>
          <p:cNvCxnSpPr/>
          <p:nvPr/>
        </p:nvCxnSpPr>
        <p:spPr>
          <a:xfrm>
            <a:off x="5724036" y="5632225"/>
            <a:ext cx="0" cy="463542"/>
          </a:xfrm>
          <a:prstGeom prst="straightConnector1">
            <a:avLst/>
          </a:prstGeom>
          <a:ln w="22225">
            <a:solidFill>
              <a:schemeClr val="accent6">
                <a:lumMod val="75000"/>
              </a:schemeClr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Freeform 29"/>
          <p:cNvSpPr/>
          <p:nvPr/>
        </p:nvSpPr>
        <p:spPr>
          <a:xfrm>
            <a:off x="2935117" y="5589423"/>
            <a:ext cx="2263140" cy="559683"/>
          </a:xfrm>
          <a:custGeom>
            <a:avLst/>
            <a:gdLst>
              <a:gd name="connsiteX0" fmla="*/ 0 w 2659380"/>
              <a:gd name="connsiteY0" fmla="*/ 94863 h 559683"/>
              <a:gd name="connsiteX1" fmla="*/ 220980 w 2659380"/>
              <a:gd name="connsiteY1" fmla="*/ 3423 h 559683"/>
              <a:gd name="connsiteX2" fmla="*/ 365760 w 2659380"/>
              <a:gd name="connsiteY2" fmla="*/ 201543 h 559683"/>
              <a:gd name="connsiteX3" fmla="*/ 670560 w 2659380"/>
              <a:gd name="connsiteY3" fmla="*/ 140583 h 559683"/>
              <a:gd name="connsiteX4" fmla="*/ 922020 w 2659380"/>
              <a:gd name="connsiteY4" fmla="*/ 292983 h 559683"/>
              <a:gd name="connsiteX5" fmla="*/ 1463040 w 2659380"/>
              <a:gd name="connsiteY5" fmla="*/ 262503 h 559683"/>
              <a:gd name="connsiteX6" fmla="*/ 1760220 w 2659380"/>
              <a:gd name="connsiteY6" fmla="*/ 414903 h 559683"/>
              <a:gd name="connsiteX7" fmla="*/ 2148840 w 2659380"/>
              <a:gd name="connsiteY7" fmla="*/ 392043 h 559683"/>
              <a:gd name="connsiteX8" fmla="*/ 2476500 w 2659380"/>
              <a:gd name="connsiteY8" fmla="*/ 521583 h 559683"/>
              <a:gd name="connsiteX9" fmla="*/ 2659380 w 2659380"/>
              <a:gd name="connsiteY9" fmla="*/ 559683 h 559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59380" h="559683">
                <a:moveTo>
                  <a:pt x="0" y="94863"/>
                </a:moveTo>
                <a:cubicBezTo>
                  <a:pt x="80010" y="40253"/>
                  <a:pt x="160020" y="-14357"/>
                  <a:pt x="220980" y="3423"/>
                </a:cubicBezTo>
                <a:cubicBezTo>
                  <a:pt x="281940" y="21203"/>
                  <a:pt x="290830" y="178683"/>
                  <a:pt x="365760" y="201543"/>
                </a:cubicBezTo>
                <a:cubicBezTo>
                  <a:pt x="440690" y="224403"/>
                  <a:pt x="577850" y="125343"/>
                  <a:pt x="670560" y="140583"/>
                </a:cubicBezTo>
                <a:cubicBezTo>
                  <a:pt x="763270" y="155823"/>
                  <a:pt x="789940" y="272663"/>
                  <a:pt x="922020" y="292983"/>
                </a:cubicBezTo>
                <a:cubicBezTo>
                  <a:pt x="1054100" y="313303"/>
                  <a:pt x="1323340" y="242183"/>
                  <a:pt x="1463040" y="262503"/>
                </a:cubicBezTo>
                <a:cubicBezTo>
                  <a:pt x="1602740" y="282823"/>
                  <a:pt x="1645920" y="393313"/>
                  <a:pt x="1760220" y="414903"/>
                </a:cubicBezTo>
                <a:cubicBezTo>
                  <a:pt x="1874520" y="436493"/>
                  <a:pt x="2029460" y="374263"/>
                  <a:pt x="2148840" y="392043"/>
                </a:cubicBezTo>
                <a:cubicBezTo>
                  <a:pt x="2268220" y="409823"/>
                  <a:pt x="2391410" y="493643"/>
                  <a:pt x="2476500" y="521583"/>
                </a:cubicBezTo>
                <a:cubicBezTo>
                  <a:pt x="2561590" y="549523"/>
                  <a:pt x="2610485" y="554603"/>
                  <a:pt x="2659380" y="559683"/>
                </a:cubicBezTo>
              </a:path>
            </a:pathLst>
          </a:custGeom>
          <a:noFill/>
          <a:ln w="28575">
            <a:solidFill>
              <a:srgbClr val="0070C0"/>
            </a:solidFill>
            <a:prstDash val="dash"/>
          </a:ln>
          <a:effectLst>
            <a:glow rad="63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2" descr="http://upload.wikimedia.org/wikipedia/commons/3/34/ATGM_Stryker_firing_a_TOW_misile.jpg">
            <a:hlinkClick r:id="rId8" action="ppaction://hlinkfile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0657" y="2501410"/>
            <a:ext cx="2261583" cy="18828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31"/>
          <p:cNvSpPr txBox="1"/>
          <p:nvPr/>
        </p:nvSpPr>
        <p:spPr>
          <a:xfrm>
            <a:off x="4793792" y="4589159"/>
            <a:ext cx="1241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10"/>
              </a:rPr>
              <a:t>TOW Video</a:t>
            </a:r>
            <a:endParaRPr lang="en-US" dirty="0"/>
          </a:p>
        </p:txBody>
      </p:sp>
      <p:sp>
        <p:nvSpPr>
          <p:cNvPr id="25" name="TextBox 32"/>
          <p:cNvSpPr txBox="1"/>
          <p:nvPr/>
        </p:nvSpPr>
        <p:spPr>
          <a:xfrm>
            <a:off x="1754354" y="2624743"/>
            <a:ext cx="318094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>
                <a:solidFill>
                  <a:schemeClr val="accent3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 TOW</a:t>
            </a:r>
          </a:p>
          <a:p>
            <a:r>
              <a:rPr lang="en-US" sz="2400" b="1" dirty="0">
                <a:solidFill>
                  <a:srgbClr val="C00000"/>
                </a:solidFill>
              </a:rPr>
              <a:t>T</a:t>
            </a:r>
            <a:r>
              <a:rPr lang="en-US" dirty="0">
                <a:solidFill>
                  <a:srgbClr val="002060"/>
                </a:solidFill>
              </a:rPr>
              <a:t>ube launched</a:t>
            </a:r>
          </a:p>
          <a:p>
            <a:r>
              <a:rPr lang="en-US" sz="2400" b="1" dirty="0">
                <a:solidFill>
                  <a:srgbClr val="C00000"/>
                </a:solidFill>
              </a:rPr>
              <a:t>O</a:t>
            </a:r>
            <a:r>
              <a:rPr lang="en-US" dirty="0">
                <a:solidFill>
                  <a:srgbClr val="002060"/>
                </a:solidFill>
              </a:rPr>
              <a:t>ptically tracked</a:t>
            </a:r>
          </a:p>
          <a:p>
            <a:r>
              <a:rPr lang="en-US" sz="2400" b="1" dirty="0">
                <a:solidFill>
                  <a:srgbClr val="C00000"/>
                </a:solidFill>
              </a:rPr>
              <a:t>W</a:t>
            </a:r>
            <a:r>
              <a:rPr lang="en-US" dirty="0">
                <a:solidFill>
                  <a:srgbClr val="002060"/>
                </a:solidFill>
              </a:rPr>
              <a:t>ire-guided</a:t>
            </a:r>
          </a:p>
        </p:txBody>
      </p:sp>
      <p:pic>
        <p:nvPicPr>
          <p:cNvPr id="26" name="Picture 2" descr="http://t1.gstatic.com/images?q=tbn:ANd9GcSNaX3HNENhJd0bJrhzuYSmPnFuZOqNfGIJU3Q5SUuGV3sy8Xf6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98992" y="5328231"/>
            <a:ext cx="1711540" cy="1392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Grupo 26"/>
          <p:cNvGrpSpPr/>
          <p:nvPr/>
        </p:nvGrpSpPr>
        <p:grpSpPr>
          <a:xfrm>
            <a:off x="583831" y="1166599"/>
            <a:ext cx="456374" cy="485775"/>
            <a:chOff x="592755" y="3401622"/>
            <a:chExt cx="456374" cy="485775"/>
          </a:xfrm>
        </p:grpSpPr>
        <p:sp>
          <p:nvSpPr>
            <p:cNvPr id="28" name="CuadroTexto 27"/>
            <p:cNvSpPr txBox="1"/>
            <p:nvPr/>
          </p:nvSpPr>
          <p:spPr>
            <a:xfrm>
              <a:off x="621331" y="3448594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chemeClr val="accent6">
                      <a:lumMod val="50000"/>
                      <a:alpha val="50000"/>
                    </a:schemeClr>
                  </a:solidFill>
                </a:rPr>
                <a:t>1</a:t>
              </a:r>
              <a:endParaRPr lang="es-ES_tradnl" sz="2000" dirty="0">
                <a:solidFill>
                  <a:schemeClr val="accent6">
                    <a:lumMod val="50000"/>
                    <a:alpha val="50000"/>
                  </a:schemeClr>
                </a:solidFill>
              </a:endParaRPr>
            </a:p>
          </p:txBody>
        </p:sp>
        <p:sp>
          <p:nvSpPr>
            <p:cNvPr id="29" name="Elipse 28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760501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708 -0.00602 L 0.20782 0.0708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45" y="384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32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110953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“CONTROL”</a:t>
            </a: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Beam - Rider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40" name="Picture 2" descr="Beam rider guidanc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467" y="2389964"/>
            <a:ext cx="7021848" cy="42131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Rectángulo 40"/>
          <p:cNvSpPr/>
          <p:nvPr/>
        </p:nvSpPr>
        <p:spPr>
          <a:xfrm>
            <a:off x="2532025" y="2505670"/>
            <a:ext cx="3227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“</a:t>
            </a:r>
            <a:r>
              <a:rPr lang="en-US" altLang="en-US" dirty="0">
                <a:solidFill>
                  <a:srgbClr val="002060"/>
                </a:solidFill>
              </a:rPr>
              <a:t>La exactitud </a:t>
            </a:r>
            <a:r>
              <a:rPr lang="en-US" altLang="en-US" b="1" dirty="0">
                <a:solidFill>
                  <a:srgbClr val="002060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decrece</a:t>
            </a:r>
            <a:r>
              <a:rPr lang="en-US" altLang="en-US" dirty="0">
                <a:solidFill>
                  <a:srgbClr val="002060"/>
                </a:solidFill>
              </a:rPr>
              <a:t> con la distancia, debido a la ampliación del haz”.</a:t>
            </a:r>
            <a:endParaRPr lang="es-CL" sz="2000" dirty="0"/>
          </a:p>
        </p:txBody>
      </p:sp>
      <p:grpSp>
        <p:nvGrpSpPr>
          <p:cNvPr id="14" name="Grupo 13"/>
          <p:cNvGrpSpPr/>
          <p:nvPr/>
        </p:nvGrpSpPr>
        <p:grpSpPr>
          <a:xfrm>
            <a:off x="583831" y="1166599"/>
            <a:ext cx="456374" cy="485775"/>
            <a:chOff x="592755" y="3401622"/>
            <a:chExt cx="456374" cy="485775"/>
          </a:xfrm>
        </p:grpSpPr>
        <p:sp>
          <p:nvSpPr>
            <p:cNvPr id="15" name="CuadroTexto 14"/>
            <p:cNvSpPr txBox="1"/>
            <p:nvPr/>
          </p:nvSpPr>
          <p:spPr>
            <a:xfrm>
              <a:off x="621331" y="3448594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chemeClr val="accent6">
                      <a:lumMod val="50000"/>
                      <a:alpha val="50000"/>
                    </a:schemeClr>
                  </a:solidFill>
                </a:rPr>
                <a:t>1</a:t>
              </a:r>
              <a:endParaRPr lang="es-ES_tradnl" sz="2000" dirty="0">
                <a:solidFill>
                  <a:schemeClr val="accent6">
                    <a:lumMod val="50000"/>
                    <a:alpha val="50000"/>
                  </a:schemeClr>
                </a:solidFill>
              </a:endParaRPr>
            </a:p>
          </p:txBody>
        </p:sp>
        <p:sp>
          <p:nvSpPr>
            <p:cNvPr id="16" name="Elipse 15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22245123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028657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</a:t>
            </a:r>
          </a:p>
        </p:txBody>
      </p:sp>
      <p:sp>
        <p:nvSpPr>
          <p:cNvPr id="41" name="Rectángulo 40"/>
          <p:cNvSpPr/>
          <p:nvPr/>
        </p:nvSpPr>
        <p:spPr>
          <a:xfrm>
            <a:off x="830894" y="2500974"/>
            <a:ext cx="36562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Harpoon es Activo</a:t>
            </a:r>
            <a:endParaRPr lang="es-CL" sz="2800" b="1" u="sng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Homing Activo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3801" y="3299508"/>
            <a:ext cx="2202503" cy="15817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48" name="Group 362"/>
          <p:cNvGrpSpPr>
            <a:grpSpLocks/>
          </p:cNvGrpSpPr>
          <p:nvPr/>
        </p:nvGrpSpPr>
        <p:grpSpPr bwMode="auto">
          <a:xfrm>
            <a:off x="10121748" y="3313173"/>
            <a:ext cx="1790385" cy="525702"/>
            <a:chOff x="4200" y="1859"/>
            <a:chExt cx="1390" cy="343"/>
          </a:xfrm>
        </p:grpSpPr>
        <p:sp>
          <p:nvSpPr>
            <p:cNvPr id="49" name="Freeform 363"/>
            <p:cNvSpPr>
              <a:spLocks/>
            </p:cNvSpPr>
            <p:nvPr/>
          </p:nvSpPr>
          <p:spPr bwMode="auto">
            <a:xfrm>
              <a:off x="4200" y="1859"/>
              <a:ext cx="1390" cy="343"/>
            </a:xfrm>
            <a:custGeom>
              <a:avLst/>
              <a:gdLst>
                <a:gd name="T0" fmla="*/ 215 w 1390"/>
                <a:gd name="T1" fmla="*/ 170 h 343"/>
                <a:gd name="T2" fmla="*/ 188 w 1390"/>
                <a:gd name="T3" fmla="*/ 177 h 343"/>
                <a:gd name="T4" fmla="*/ 153 w 1390"/>
                <a:gd name="T5" fmla="*/ 182 h 343"/>
                <a:gd name="T6" fmla="*/ 117 w 1390"/>
                <a:gd name="T7" fmla="*/ 192 h 343"/>
                <a:gd name="T8" fmla="*/ 79 w 1390"/>
                <a:gd name="T9" fmla="*/ 204 h 343"/>
                <a:gd name="T10" fmla="*/ 38 w 1390"/>
                <a:gd name="T11" fmla="*/ 221 h 343"/>
                <a:gd name="T12" fmla="*/ 10 w 1390"/>
                <a:gd name="T13" fmla="*/ 235 h 343"/>
                <a:gd name="T14" fmla="*/ 19 w 1390"/>
                <a:gd name="T15" fmla="*/ 253 h 343"/>
                <a:gd name="T16" fmla="*/ 58 w 1390"/>
                <a:gd name="T17" fmla="*/ 263 h 343"/>
                <a:gd name="T18" fmla="*/ 97 w 1390"/>
                <a:gd name="T19" fmla="*/ 268 h 343"/>
                <a:gd name="T20" fmla="*/ 148 w 1390"/>
                <a:gd name="T21" fmla="*/ 273 h 343"/>
                <a:gd name="T22" fmla="*/ 147 w 1390"/>
                <a:gd name="T23" fmla="*/ 278 h 343"/>
                <a:gd name="T24" fmla="*/ 156 w 1390"/>
                <a:gd name="T25" fmla="*/ 285 h 343"/>
                <a:gd name="T26" fmla="*/ 173 w 1390"/>
                <a:gd name="T27" fmla="*/ 287 h 343"/>
                <a:gd name="T28" fmla="*/ 232 w 1390"/>
                <a:gd name="T29" fmla="*/ 282 h 343"/>
                <a:gd name="T30" fmla="*/ 394 w 1390"/>
                <a:gd name="T31" fmla="*/ 273 h 343"/>
                <a:gd name="T32" fmla="*/ 406 w 1390"/>
                <a:gd name="T33" fmla="*/ 281 h 343"/>
                <a:gd name="T34" fmla="*/ 427 w 1390"/>
                <a:gd name="T35" fmla="*/ 282 h 343"/>
                <a:gd name="T36" fmla="*/ 521 w 1390"/>
                <a:gd name="T37" fmla="*/ 304 h 343"/>
                <a:gd name="T38" fmla="*/ 645 w 1390"/>
                <a:gd name="T39" fmla="*/ 298 h 343"/>
                <a:gd name="T40" fmla="*/ 707 w 1390"/>
                <a:gd name="T41" fmla="*/ 301 h 343"/>
                <a:gd name="T42" fmla="*/ 730 w 1390"/>
                <a:gd name="T43" fmla="*/ 293 h 343"/>
                <a:gd name="T44" fmla="*/ 780 w 1390"/>
                <a:gd name="T45" fmla="*/ 303 h 343"/>
                <a:gd name="T46" fmla="*/ 1224 w 1390"/>
                <a:gd name="T47" fmla="*/ 304 h 343"/>
                <a:gd name="T48" fmla="*/ 1258 w 1390"/>
                <a:gd name="T49" fmla="*/ 293 h 343"/>
                <a:gd name="T50" fmla="*/ 1301 w 1390"/>
                <a:gd name="T51" fmla="*/ 286 h 343"/>
                <a:gd name="T52" fmla="*/ 1330 w 1390"/>
                <a:gd name="T53" fmla="*/ 278 h 343"/>
                <a:gd name="T54" fmla="*/ 1354 w 1390"/>
                <a:gd name="T55" fmla="*/ 244 h 343"/>
                <a:gd name="T56" fmla="*/ 1378 w 1390"/>
                <a:gd name="T57" fmla="*/ 240 h 343"/>
                <a:gd name="T58" fmla="*/ 1346 w 1390"/>
                <a:gd name="T59" fmla="*/ 236 h 343"/>
                <a:gd name="T60" fmla="*/ 1328 w 1390"/>
                <a:gd name="T61" fmla="*/ 207 h 343"/>
                <a:gd name="T62" fmla="*/ 1307 w 1390"/>
                <a:gd name="T63" fmla="*/ 201 h 343"/>
                <a:gd name="T64" fmla="*/ 1334 w 1390"/>
                <a:gd name="T65" fmla="*/ 196 h 343"/>
                <a:gd name="T66" fmla="*/ 1386 w 1390"/>
                <a:gd name="T67" fmla="*/ 19 h 343"/>
                <a:gd name="T68" fmla="*/ 1389 w 1390"/>
                <a:gd name="T69" fmla="*/ 6 h 343"/>
                <a:gd name="T70" fmla="*/ 1376 w 1390"/>
                <a:gd name="T71" fmla="*/ 0 h 343"/>
                <a:gd name="T72" fmla="*/ 1306 w 1390"/>
                <a:gd name="T73" fmla="*/ 1 h 343"/>
                <a:gd name="T74" fmla="*/ 1109 w 1390"/>
                <a:gd name="T75" fmla="*/ 177 h 343"/>
                <a:gd name="T76" fmla="*/ 914 w 1390"/>
                <a:gd name="T77" fmla="*/ 174 h 343"/>
                <a:gd name="T78" fmla="*/ 796 w 1390"/>
                <a:gd name="T79" fmla="*/ 169 h 343"/>
                <a:gd name="T80" fmla="*/ 787 w 1390"/>
                <a:gd name="T81" fmla="*/ 171 h 343"/>
                <a:gd name="T82" fmla="*/ 739 w 1390"/>
                <a:gd name="T83" fmla="*/ 166 h 343"/>
                <a:gd name="T84" fmla="*/ 695 w 1390"/>
                <a:gd name="T85" fmla="*/ 158 h 343"/>
                <a:gd name="T86" fmla="*/ 645 w 1390"/>
                <a:gd name="T87" fmla="*/ 148 h 343"/>
                <a:gd name="T88" fmla="*/ 622 w 1390"/>
                <a:gd name="T89" fmla="*/ 143 h 343"/>
                <a:gd name="T90" fmla="*/ 611 w 1390"/>
                <a:gd name="T91" fmla="*/ 141 h 343"/>
                <a:gd name="T92" fmla="*/ 568 w 1390"/>
                <a:gd name="T93" fmla="*/ 131 h 343"/>
                <a:gd name="T94" fmla="*/ 524 w 1390"/>
                <a:gd name="T95" fmla="*/ 143 h 343"/>
                <a:gd name="T96" fmla="*/ 474 w 1390"/>
                <a:gd name="T97" fmla="*/ 143 h 343"/>
                <a:gd name="T98" fmla="*/ 409 w 1390"/>
                <a:gd name="T99" fmla="*/ 109 h 343"/>
                <a:gd name="T100" fmla="*/ 299 w 1390"/>
                <a:gd name="T101" fmla="*/ 131 h 343"/>
                <a:gd name="T102" fmla="*/ 235 w 1390"/>
                <a:gd name="T103" fmla="*/ 171 h 34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90" h="343">
                  <a:moveTo>
                    <a:pt x="232" y="162"/>
                  </a:moveTo>
                  <a:lnTo>
                    <a:pt x="224" y="165"/>
                  </a:lnTo>
                  <a:lnTo>
                    <a:pt x="215" y="170"/>
                  </a:lnTo>
                  <a:lnTo>
                    <a:pt x="208" y="173"/>
                  </a:lnTo>
                  <a:lnTo>
                    <a:pt x="202" y="177"/>
                  </a:lnTo>
                  <a:lnTo>
                    <a:pt x="188" y="177"/>
                  </a:lnTo>
                  <a:lnTo>
                    <a:pt x="176" y="177"/>
                  </a:lnTo>
                  <a:lnTo>
                    <a:pt x="164" y="181"/>
                  </a:lnTo>
                  <a:lnTo>
                    <a:pt x="153" y="182"/>
                  </a:lnTo>
                  <a:lnTo>
                    <a:pt x="138" y="186"/>
                  </a:lnTo>
                  <a:lnTo>
                    <a:pt x="126" y="189"/>
                  </a:lnTo>
                  <a:lnTo>
                    <a:pt x="117" y="192"/>
                  </a:lnTo>
                  <a:lnTo>
                    <a:pt x="101" y="197"/>
                  </a:lnTo>
                  <a:lnTo>
                    <a:pt x="91" y="201"/>
                  </a:lnTo>
                  <a:lnTo>
                    <a:pt x="79" y="204"/>
                  </a:lnTo>
                  <a:lnTo>
                    <a:pt x="68" y="208"/>
                  </a:lnTo>
                  <a:lnTo>
                    <a:pt x="50" y="216"/>
                  </a:lnTo>
                  <a:lnTo>
                    <a:pt x="38" y="221"/>
                  </a:lnTo>
                  <a:lnTo>
                    <a:pt x="29" y="225"/>
                  </a:lnTo>
                  <a:lnTo>
                    <a:pt x="20" y="230"/>
                  </a:lnTo>
                  <a:lnTo>
                    <a:pt x="10" y="235"/>
                  </a:lnTo>
                  <a:lnTo>
                    <a:pt x="0" y="242"/>
                  </a:lnTo>
                  <a:lnTo>
                    <a:pt x="10" y="249"/>
                  </a:lnTo>
                  <a:lnTo>
                    <a:pt x="19" y="253"/>
                  </a:lnTo>
                  <a:lnTo>
                    <a:pt x="35" y="258"/>
                  </a:lnTo>
                  <a:lnTo>
                    <a:pt x="47" y="261"/>
                  </a:lnTo>
                  <a:lnTo>
                    <a:pt x="58" y="263"/>
                  </a:lnTo>
                  <a:lnTo>
                    <a:pt x="70" y="265"/>
                  </a:lnTo>
                  <a:lnTo>
                    <a:pt x="81" y="266"/>
                  </a:lnTo>
                  <a:lnTo>
                    <a:pt x="97" y="268"/>
                  </a:lnTo>
                  <a:lnTo>
                    <a:pt x="108" y="269"/>
                  </a:lnTo>
                  <a:lnTo>
                    <a:pt x="120" y="270"/>
                  </a:lnTo>
                  <a:lnTo>
                    <a:pt x="148" y="273"/>
                  </a:lnTo>
                  <a:lnTo>
                    <a:pt x="150" y="273"/>
                  </a:lnTo>
                  <a:lnTo>
                    <a:pt x="147" y="275"/>
                  </a:lnTo>
                  <a:lnTo>
                    <a:pt x="147" y="278"/>
                  </a:lnTo>
                  <a:lnTo>
                    <a:pt x="148" y="281"/>
                  </a:lnTo>
                  <a:lnTo>
                    <a:pt x="150" y="284"/>
                  </a:lnTo>
                  <a:lnTo>
                    <a:pt x="156" y="285"/>
                  </a:lnTo>
                  <a:lnTo>
                    <a:pt x="155" y="290"/>
                  </a:lnTo>
                  <a:lnTo>
                    <a:pt x="157" y="292"/>
                  </a:lnTo>
                  <a:lnTo>
                    <a:pt x="173" y="287"/>
                  </a:lnTo>
                  <a:lnTo>
                    <a:pt x="224" y="287"/>
                  </a:lnTo>
                  <a:lnTo>
                    <a:pt x="228" y="286"/>
                  </a:lnTo>
                  <a:lnTo>
                    <a:pt x="232" y="282"/>
                  </a:lnTo>
                  <a:lnTo>
                    <a:pt x="233" y="277"/>
                  </a:lnTo>
                  <a:lnTo>
                    <a:pt x="233" y="273"/>
                  </a:lnTo>
                  <a:lnTo>
                    <a:pt x="394" y="273"/>
                  </a:lnTo>
                  <a:lnTo>
                    <a:pt x="399" y="273"/>
                  </a:lnTo>
                  <a:lnTo>
                    <a:pt x="402" y="279"/>
                  </a:lnTo>
                  <a:lnTo>
                    <a:pt x="406" y="281"/>
                  </a:lnTo>
                  <a:lnTo>
                    <a:pt x="412" y="282"/>
                  </a:lnTo>
                  <a:lnTo>
                    <a:pt x="418" y="282"/>
                  </a:lnTo>
                  <a:lnTo>
                    <a:pt x="427" y="282"/>
                  </a:lnTo>
                  <a:lnTo>
                    <a:pt x="433" y="282"/>
                  </a:lnTo>
                  <a:lnTo>
                    <a:pt x="497" y="282"/>
                  </a:lnTo>
                  <a:lnTo>
                    <a:pt x="521" y="304"/>
                  </a:lnTo>
                  <a:lnTo>
                    <a:pt x="527" y="282"/>
                  </a:lnTo>
                  <a:lnTo>
                    <a:pt x="630" y="282"/>
                  </a:lnTo>
                  <a:lnTo>
                    <a:pt x="645" y="298"/>
                  </a:lnTo>
                  <a:lnTo>
                    <a:pt x="648" y="282"/>
                  </a:lnTo>
                  <a:lnTo>
                    <a:pt x="692" y="289"/>
                  </a:lnTo>
                  <a:lnTo>
                    <a:pt x="707" y="301"/>
                  </a:lnTo>
                  <a:lnTo>
                    <a:pt x="710" y="291"/>
                  </a:lnTo>
                  <a:lnTo>
                    <a:pt x="716" y="291"/>
                  </a:lnTo>
                  <a:lnTo>
                    <a:pt x="730" y="293"/>
                  </a:lnTo>
                  <a:lnTo>
                    <a:pt x="742" y="295"/>
                  </a:lnTo>
                  <a:lnTo>
                    <a:pt x="754" y="298"/>
                  </a:lnTo>
                  <a:lnTo>
                    <a:pt x="780" y="303"/>
                  </a:lnTo>
                  <a:lnTo>
                    <a:pt x="996" y="304"/>
                  </a:lnTo>
                  <a:lnTo>
                    <a:pt x="1026" y="342"/>
                  </a:lnTo>
                  <a:lnTo>
                    <a:pt x="1224" y="304"/>
                  </a:lnTo>
                  <a:lnTo>
                    <a:pt x="1227" y="294"/>
                  </a:lnTo>
                  <a:lnTo>
                    <a:pt x="1244" y="294"/>
                  </a:lnTo>
                  <a:lnTo>
                    <a:pt x="1258" y="293"/>
                  </a:lnTo>
                  <a:lnTo>
                    <a:pt x="1271" y="291"/>
                  </a:lnTo>
                  <a:lnTo>
                    <a:pt x="1286" y="289"/>
                  </a:lnTo>
                  <a:lnTo>
                    <a:pt x="1301" y="286"/>
                  </a:lnTo>
                  <a:lnTo>
                    <a:pt x="1312" y="283"/>
                  </a:lnTo>
                  <a:lnTo>
                    <a:pt x="1320" y="281"/>
                  </a:lnTo>
                  <a:lnTo>
                    <a:pt x="1330" y="278"/>
                  </a:lnTo>
                  <a:lnTo>
                    <a:pt x="1347" y="278"/>
                  </a:lnTo>
                  <a:lnTo>
                    <a:pt x="1347" y="245"/>
                  </a:lnTo>
                  <a:lnTo>
                    <a:pt x="1354" y="244"/>
                  </a:lnTo>
                  <a:lnTo>
                    <a:pt x="1363" y="244"/>
                  </a:lnTo>
                  <a:lnTo>
                    <a:pt x="1374" y="242"/>
                  </a:lnTo>
                  <a:lnTo>
                    <a:pt x="1378" y="240"/>
                  </a:lnTo>
                  <a:lnTo>
                    <a:pt x="1372" y="238"/>
                  </a:lnTo>
                  <a:lnTo>
                    <a:pt x="1357" y="236"/>
                  </a:lnTo>
                  <a:lnTo>
                    <a:pt x="1346" y="236"/>
                  </a:lnTo>
                  <a:lnTo>
                    <a:pt x="1346" y="209"/>
                  </a:lnTo>
                  <a:lnTo>
                    <a:pt x="1330" y="209"/>
                  </a:lnTo>
                  <a:lnTo>
                    <a:pt x="1328" y="207"/>
                  </a:lnTo>
                  <a:lnTo>
                    <a:pt x="1321" y="205"/>
                  </a:lnTo>
                  <a:lnTo>
                    <a:pt x="1316" y="203"/>
                  </a:lnTo>
                  <a:lnTo>
                    <a:pt x="1307" y="201"/>
                  </a:lnTo>
                  <a:lnTo>
                    <a:pt x="1298" y="198"/>
                  </a:lnTo>
                  <a:lnTo>
                    <a:pt x="1288" y="196"/>
                  </a:lnTo>
                  <a:lnTo>
                    <a:pt x="1334" y="196"/>
                  </a:lnTo>
                  <a:lnTo>
                    <a:pt x="1380" y="19"/>
                  </a:lnTo>
                  <a:lnTo>
                    <a:pt x="1383" y="19"/>
                  </a:lnTo>
                  <a:lnTo>
                    <a:pt x="1386" y="19"/>
                  </a:lnTo>
                  <a:lnTo>
                    <a:pt x="1388" y="15"/>
                  </a:lnTo>
                  <a:lnTo>
                    <a:pt x="1389" y="11"/>
                  </a:lnTo>
                  <a:lnTo>
                    <a:pt x="1389" y="6"/>
                  </a:lnTo>
                  <a:lnTo>
                    <a:pt x="1387" y="1"/>
                  </a:lnTo>
                  <a:lnTo>
                    <a:pt x="1384" y="0"/>
                  </a:lnTo>
                  <a:lnTo>
                    <a:pt x="1376" y="0"/>
                  </a:lnTo>
                  <a:lnTo>
                    <a:pt x="1321" y="0"/>
                  </a:lnTo>
                  <a:lnTo>
                    <a:pt x="1312" y="0"/>
                  </a:lnTo>
                  <a:lnTo>
                    <a:pt x="1306" y="1"/>
                  </a:lnTo>
                  <a:lnTo>
                    <a:pt x="1300" y="3"/>
                  </a:lnTo>
                  <a:lnTo>
                    <a:pt x="1295" y="9"/>
                  </a:lnTo>
                  <a:lnTo>
                    <a:pt x="1109" y="177"/>
                  </a:lnTo>
                  <a:lnTo>
                    <a:pt x="1062" y="177"/>
                  </a:lnTo>
                  <a:lnTo>
                    <a:pt x="1038" y="183"/>
                  </a:lnTo>
                  <a:lnTo>
                    <a:pt x="914" y="174"/>
                  </a:lnTo>
                  <a:lnTo>
                    <a:pt x="899" y="174"/>
                  </a:lnTo>
                  <a:lnTo>
                    <a:pt x="852" y="165"/>
                  </a:lnTo>
                  <a:lnTo>
                    <a:pt x="796" y="169"/>
                  </a:lnTo>
                  <a:lnTo>
                    <a:pt x="796" y="158"/>
                  </a:lnTo>
                  <a:lnTo>
                    <a:pt x="787" y="158"/>
                  </a:lnTo>
                  <a:lnTo>
                    <a:pt x="787" y="171"/>
                  </a:lnTo>
                  <a:lnTo>
                    <a:pt x="769" y="171"/>
                  </a:lnTo>
                  <a:lnTo>
                    <a:pt x="751" y="168"/>
                  </a:lnTo>
                  <a:lnTo>
                    <a:pt x="739" y="166"/>
                  </a:lnTo>
                  <a:lnTo>
                    <a:pt x="728" y="164"/>
                  </a:lnTo>
                  <a:lnTo>
                    <a:pt x="713" y="161"/>
                  </a:lnTo>
                  <a:lnTo>
                    <a:pt x="695" y="158"/>
                  </a:lnTo>
                  <a:lnTo>
                    <a:pt x="672" y="153"/>
                  </a:lnTo>
                  <a:lnTo>
                    <a:pt x="654" y="150"/>
                  </a:lnTo>
                  <a:lnTo>
                    <a:pt x="645" y="148"/>
                  </a:lnTo>
                  <a:lnTo>
                    <a:pt x="637" y="147"/>
                  </a:lnTo>
                  <a:lnTo>
                    <a:pt x="628" y="145"/>
                  </a:lnTo>
                  <a:lnTo>
                    <a:pt x="622" y="143"/>
                  </a:lnTo>
                  <a:lnTo>
                    <a:pt x="622" y="129"/>
                  </a:lnTo>
                  <a:lnTo>
                    <a:pt x="611" y="129"/>
                  </a:lnTo>
                  <a:lnTo>
                    <a:pt x="611" y="141"/>
                  </a:lnTo>
                  <a:lnTo>
                    <a:pt x="598" y="137"/>
                  </a:lnTo>
                  <a:lnTo>
                    <a:pt x="581" y="134"/>
                  </a:lnTo>
                  <a:lnTo>
                    <a:pt x="568" y="131"/>
                  </a:lnTo>
                  <a:lnTo>
                    <a:pt x="556" y="130"/>
                  </a:lnTo>
                  <a:lnTo>
                    <a:pt x="533" y="126"/>
                  </a:lnTo>
                  <a:lnTo>
                    <a:pt x="524" y="143"/>
                  </a:lnTo>
                  <a:lnTo>
                    <a:pt x="515" y="143"/>
                  </a:lnTo>
                  <a:lnTo>
                    <a:pt x="500" y="143"/>
                  </a:lnTo>
                  <a:lnTo>
                    <a:pt x="474" y="143"/>
                  </a:lnTo>
                  <a:lnTo>
                    <a:pt x="412" y="145"/>
                  </a:lnTo>
                  <a:lnTo>
                    <a:pt x="416" y="109"/>
                  </a:lnTo>
                  <a:lnTo>
                    <a:pt x="409" y="109"/>
                  </a:lnTo>
                  <a:lnTo>
                    <a:pt x="403" y="145"/>
                  </a:lnTo>
                  <a:lnTo>
                    <a:pt x="306" y="161"/>
                  </a:lnTo>
                  <a:lnTo>
                    <a:pt x="299" y="131"/>
                  </a:lnTo>
                  <a:lnTo>
                    <a:pt x="285" y="137"/>
                  </a:lnTo>
                  <a:lnTo>
                    <a:pt x="292" y="164"/>
                  </a:lnTo>
                  <a:lnTo>
                    <a:pt x="235" y="171"/>
                  </a:lnTo>
                  <a:lnTo>
                    <a:pt x="233" y="161"/>
                  </a:lnTo>
                  <a:lnTo>
                    <a:pt x="232" y="162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270000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Line 364"/>
            <p:cNvSpPr>
              <a:spLocks noChangeShapeType="1"/>
            </p:cNvSpPr>
            <p:nvPr/>
          </p:nvSpPr>
          <p:spPr bwMode="auto">
            <a:xfrm flipH="1">
              <a:off x="5480" y="1878"/>
              <a:ext cx="10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" name="Freeform 365"/>
            <p:cNvSpPr>
              <a:spLocks/>
            </p:cNvSpPr>
            <p:nvPr/>
          </p:nvSpPr>
          <p:spPr bwMode="auto">
            <a:xfrm>
              <a:off x="5463" y="1890"/>
              <a:ext cx="115" cy="164"/>
            </a:xfrm>
            <a:custGeom>
              <a:avLst/>
              <a:gdLst>
                <a:gd name="T0" fmla="*/ 114 w 115"/>
                <a:gd name="T1" fmla="*/ 0 h 164"/>
                <a:gd name="T2" fmla="*/ 79 w 115"/>
                <a:gd name="T3" fmla="*/ 0 h 164"/>
                <a:gd name="T4" fmla="*/ 0 w 115"/>
                <a:gd name="T5" fmla="*/ 158 h 164"/>
                <a:gd name="T6" fmla="*/ 0 w 115"/>
                <a:gd name="T7" fmla="*/ 163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5" h="164">
                  <a:moveTo>
                    <a:pt x="114" y="0"/>
                  </a:moveTo>
                  <a:lnTo>
                    <a:pt x="79" y="0"/>
                  </a:lnTo>
                  <a:lnTo>
                    <a:pt x="0" y="158"/>
                  </a:lnTo>
                  <a:lnTo>
                    <a:pt x="0" y="1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Line 366"/>
            <p:cNvSpPr>
              <a:spLocks noChangeShapeType="1"/>
            </p:cNvSpPr>
            <p:nvPr/>
          </p:nvSpPr>
          <p:spPr bwMode="auto">
            <a:xfrm flipH="1">
              <a:off x="5349" y="1882"/>
              <a:ext cx="168" cy="15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" name="Freeform 367"/>
            <p:cNvSpPr>
              <a:spLocks/>
            </p:cNvSpPr>
            <p:nvPr/>
          </p:nvSpPr>
          <p:spPr bwMode="auto">
            <a:xfrm>
              <a:off x="5309" y="2036"/>
              <a:ext cx="154" cy="14"/>
            </a:xfrm>
            <a:custGeom>
              <a:avLst/>
              <a:gdLst>
                <a:gd name="T0" fmla="*/ 0 w 154"/>
                <a:gd name="T1" fmla="*/ 0 h 14"/>
                <a:gd name="T2" fmla="*/ 44 w 154"/>
                <a:gd name="T3" fmla="*/ 0 h 14"/>
                <a:gd name="T4" fmla="*/ 153 w 154"/>
                <a:gd name="T5" fmla="*/ 13 h 1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4" h="14">
                  <a:moveTo>
                    <a:pt x="0" y="0"/>
                  </a:moveTo>
                  <a:lnTo>
                    <a:pt x="44" y="0"/>
                  </a:lnTo>
                  <a:lnTo>
                    <a:pt x="153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368"/>
            <p:cNvSpPr>
              <a:spLocks/>
            </p:cNvSpPr>
            <p:nvPr/>
          </p:nvSpPr>
          <p:spPr bwMode="auto">
            <a:xfrm>
              <a:off x="5196" y="2153"/>
              <a:ext cx="232" cy="11"/>
            </a:xfrm>
            <a:custGeom>
              <a:avLst/>
              <a:gdLst>
                <a:gd name="T0" fmla="*/ 0 w 232"/>
                <a:gd name="T1" fmla="*/ 10 h 11"/>
                <a:gd name="T2" fmla="*/ 12 w 232"/>
                <a:gd name="T3" fmla="*/ 10 h 11"/>
                <a:gd name="T4" fmla="*/ 30 w 232"/>
                <a:gd name="T5" fmla="*/ 10 h 11"/>
                <a:gd name="T6" fmla="*/ 45 w 232"/>
                <a:gd name="T7" fmla="*/ 10 h 11"/>
                <a:gd name="T8" fmla="*/ 56 w 232"/>
                <a:gd name="T9" fmla="*/ 10 h 11"/>
                <a:gd name="T10" fmla="*/ 71 w 232"/>
                <a:gd name="T11" fmla="*/ 10 h 11"/>
                <a:gd name="T12" fmla="*/ 92 w 232"/>
                <a:gd name="T13" fmla="*/ 10 h 11"/>
                <a:gd name="T14" fmla="*/ 104 w 232"/>
                <a:gd name="T15" fmla="*/ 10 h 11"/>
                <a:gd name="T16" fmla="*/ 123 w 232"/>
                <a:gd name="T17" fmla="*/ 8 h 11"/>
                <a:gd name="T18" fmla="*/ 134 w 232"/>
                <a:gd name="T19" fmla="*/ 7 h 11"/>
                <a:gd name="T20" fmla="*/ 145 w 232"/>
                <a:gd name="T21" fmla="*/ 7 h 11"/>
                <a:gd name="T22" fmla="*/ 159 w 232"/>
                <a:gd name="T23" fmla="*/ 7 h 11"/>
                <a:gd name="T24" fmla="*/ 178 w 232"/>
                <a:gd name="T25" fmla="*/ 5 h 11"/>
                <a:gd name="T26" fmla="*/ 187 w 232"/>
                <a:gd name="T27" fmla="*/ 4 h 11"/>
                <a:gd name="T28" fmla="*/ 200 w 232"/>
                <a:gd name="T29" fmla="*/ 2 h 11"/>
                <a:gd name="T30" fmla="*/ 213 w 232"/>
                <a:gd name="T31" fmla="*/ 1 h 11"/>
                <a:gd name="T32" fmla="*/ 223 w 232"/>
                <a:gd name="T33" fmla="*/ 1 h 11"/>
                <a:gd name="T34" fmla="*/ 231 w 232"/>
                <a:gd name="T35" fmla="*/ 0 h 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32" h="11">
                  <a:moveTo>
                    <a:pt x="0" y="10"/>
                  </a:moveTo>
                  <a:lnTo>
                    <a:pt x="12" y="10"/>
                  </a:lnTo>
                  <a:lnTo>
                    <a:pt x="30" y="10"/>
                  </a:lnTo>
                  <a:lnTo>
                    <a:pt x="45" y="10"/>
                  </a:lnTo>
                  <a:lnTo>
                    <a:pt x="56" y="10"/>
                  </a:lnTo>
                  <a:lnTo>
                    <a:pt x="71" y="10"/>
                  </a:lnTo>
                  <a:lnTo>
                    <a:pt x="92" y="10"/>
                  </a:lnTo>
                  <a:lnTo>
                    <a:pt x="104" y="10"/>
                  </a:lnTo>
                  <a:lnTo>
                    <a:pt x="123" y="8"/>
                  </a:lnTo>
                  <a:lnTo>
                    <a:pt x="134" y="7"/>
                  </a:lnTo>
                  <a:lnTo>
                    <a:pt x="145" y="7"/>
                  </a:lnTo>
                  <a:lnTo>
                    <a:pt x="159" y="7"/>
                  </a:lnTo>
                  <a:lnTo>
                    <a:pt x="178" y="5"/>
                  </a:lnTo>
                  <a:lnTo>
                    <a:pt x="187" y="4"/>
                  </a:lnTo>
                  <a:lnTo>
                    <a:pt x="200" y="2"/>
                  </a:lnTo>
                  <a:lnTo>
                    <a:pt x="213" y="1"/>
                  </a:lnTo>
                  <a:lnTo>
                    <a:pt x="223" y="1"/>
                  </a:lnTo>
                  <a:lnTo>
                    <a:pt x="23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369"/>
            <p:cNvSpPr>
              <a:spLocks/>
            </p:cNvSpPr>
            <p:nvPr/>
          </p:nvSpPr>
          <p:spPr bwMode="auto">
            <a:xfrm>
              <a:off x="5298" y="2161"/>
              <a:ext cx="33" cy="14"/>
            </a:xfrm>
            <a:custGeom>
              <a:avLst/>
              <a:gdLst>
                <a:gd name="T0" fmla="*/ 32 w 33"/>
                <a:gd name="T1" fmla="*/ 13 h 14"/>
                <a:gd name="T2" fmla="*/ 0 w 33"/>
                <a:gd name="T3" fmla="*/ 6 h 14"/>
                <a:gd name="T4" fmla="*/ 32 w 33"/>
                <a:gd name="T5" fmla="*/ 0 h 14"/>
                <a:gd name="T6" fmla="*/ 32 w 33"/>
                <a:gd name="T7" fmla="*/ 13 h 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3" h="14">
                  <a:moveTo>
                    <a:pt x="32" y="13"/>
                  </a:moveTo>
                  <a:lnTo>
                    <a:pt x="0" y="6"/>
                  </a:lnTo>
                  <a:lnTo>
                    <a:pt x="32" y="0"/>
                  </a:lnTo>
                  <a:lnTo>
                    <a:pt x="32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370"/>
            <p:cNvSpPr>
              <a:spLocks/>
            </p:cNvSpPr>
            <p:nvPr/>
          </p:nvSpPr>
          <p:spPr bwMode="auto">
            <a:xfrm>
              <a:off x="5239" y="2042"/>
              <a:ext cx="225" cy="13"/>
            </a:xfrm>
            <a:custGeom>
              <a:avLst/>
              <a:gdLst>
                <a:gd name="T0" fmla="*/ 224 w 225"/>
                <a:gd name="T1" fmla="*/ 12 h 13"/>
                <a:gd name="T2" fmla="*/ 97 w 225"/>
                <a:gd name="T3" fmla="*/ 6 h 13"/>
                <a:gd name="T4" fmla="*/ 0 w 225"/>
                <a:gd name="T5" fmla="*/ 0 h 1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25" h="13">
                  <a:moveTo>
                    <a:pt x="224" y="12"/>
                  </a:moveTo>
                  <a:lnTo>
                    <a:pt x="97" y="6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371"/>
            <p:cNvSpPr>
              <a:spLocks/>
            </p:cNvSpPr>
            <p:nvPr/>
          </p:nvSpPr>
          <p:spPr bwMode="auto">
            <a:xfrm>
              <a:off x="4979" y="2099"/>
              <a:ext cx="537" cy="24"/>
            </a:xfrm>
            <a:custGeom>
              <a:avLst/>
              <a:gdLst>
                <a:gd name="T0" fmla="*/ 0 w 537"/>
                <a:gd name="T1" fmla="*/ 0 h 24"/>
                <a:gd name="T2" fmla="*/ 49 w 537"/>
                <a:gd name="T3" fmla="*/ 4 h 24"/>
                <a:gd name="T4" fmla="*/ 79 w 537"/>
                <a:gd name="T5" fmla="*/ 7 h 24"/>
                <a:gd name="T6" fmla="*/ 132 w 537"/>
                <a:gd name="T7" fmla="*/ 10 h 24"/>
                <a:gd name="T8" fmla="*/ 197 w 537"/>
                <a:gd name="T9" fmla="*/ 13 h 24"/>
                <a:gd name="T10" fmla="*/ 507 w 537"/>
                <a:gd name="T11" fmla="*/ 23 h 24"/>
                <a:gd name="T12" fmla="*/ 513 w 537"/>
                <a:gd name="T13" fmla="*/ 23 h 24"/>
                <a:gd name="T14" fmla="*/ 519 w 537"/>
                <a:gd name="T15" fmla="*/ 22 h 24"/>
                <a:gd name="T16" fmla="*/ 525 w 537"/>
                <a:gd name="T17" fmla="*/ 19 h 24"/>
                <a:gd name="T18" fmla="*/ 529 w 537"/>
                <a:gd name="T19" fmla="*/ 17 h 24"/>
                <a:gd name="T20" fmla="*/ 533 w 537"/>
                <a:gd name="T21" fmla="*/ 13 h 24"/>
                <a:gd name="T22" fmla="*/ 536 w 537"/>
                <a:gd name="T23" fmla="*/ 10 h 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37" h="24">
                  <a:moveTo>
                    <a:pt x="0" y="0"/>
                  </a:moveTo>
                  <a:lnTo>
                    <a:pt x="49" y="4"/>
                  </a:lnTo>
                  <a:lnTo>
                    <a:pt x="79" y="7"/>
                  </a:lnTo>
                  <a:lnTo>
                    <a:pt x="132" y="10"/>
                  </a:lnTo>
                  <a:lnTo>
                    <a:pt x="197" y="13"/>
                  </a:lnTo>
                  <a:lnTo>
                    <a:pt x="507" y="23"/>
                  </a:lnTo>
                  <a:lnTo>
                    <a:pt x="513" y="23"/>
                  </a:lnTo>
                  <a:lnTo>
                    <a:pt x="519" y="22"/>
                  </a:lnTo>
                  <a:lnTo>
                    <a:pt x="525" y="19"/>
                  </a:lnTo>
                  <a:lnTo>
                    <a:pt x="529" y="17"/>
                  </a:lnTo>
                  <a:lnTo>
                    <a:pt x="533" y="13"/>
                  </a:lnTo>
                  <a:lnTo>
                    <a:pt x="536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Line 372"/>
            <p:cNvSpPr>
              <a:spLocks noChangeShapeType="1"/>
            </p:cNvSpPr>
            <p:nvPr/>
          </p:nvSpPr>
          <p:spPr bwMode="auto">
            <a:xfrm>
              <a:off x="5353" y="2040"/>
              <a:ext cx="0" cy="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" name="Line 373"/>
            <p:cNvSpPr>
              <a:spLocks noChangeShapeType="1"/>
            </p:cNvSpPr>
            <p:nvPr/>
          </p:nvSpPr>
          <p:spPr bwMode="auto">
            <a:xfrm>
              <a:off x="5418" y="2048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" name="Freeform 374"/>
            <p:cNvSpPr>
              <a:spLocks/>
            </p:cNvSpPr>
            <p:nvPr/>
          </p:nvSpPr>
          <p:spPr bwMode="auto">
            <a:xfrm>
              <a:off x="5336" y="2068"/>
              <a:ext cx="181" cy="24"/>
            </a:xfrm>
            <a:custGeom>
              <a:avLst/>
              <a:gdLst>
                <a:gd name="T0" fmla="*/ 180 w 181"/>
                <a:gd name="T1" fmla="*/ 23 h 24"/>
                <a:gd name="T2" fmla="*/ 178 w 181"/>
                <a:gd name="T3" fmla="*/ 17 h 24"/>
                <a:gd name="T4" fmla="*/ 173 w 181"/>
                <a:gd name="T5" fmla="*/ 11 h 24"/>
                <a:gd name="T6" fmla="*/ 169 w 181"/>
                <a:gd name="T7" fmla="*/ 7 h 24"/>
                <a:gd name="T8" fmla="*/ 159 w 181"/>
                <a:gd name="T9" fmla="*/ 2 h 24"/>
                <a:gd name="T10" fmla="*/ 155 w 181"/>
                <a:gd name="T11" fmla="*/ 2 h 24"/>
                <a:gd name="T12" fmla="*/ 147 w 181"/>
                <a:gd name="T13" fmla="*/ 0 h 24"/>
                <a:gd name="T14" fmla="*/ 138 w 181"/>
                <a:gd name="T15" fmla="*/ 0 h 24"/>
                <a:gd name="T16" fmla="*/ 129 w 181"/>
                <a:gd name="T17" fmla="*/ 0 h 24"/>
                <a:gd name="T18" fmla="*/ 0 w 181"/>
                <a:gd name="T19" fmla="*/ 0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1" h="24">
                  <a:moveTo>
                    <a:pt x="180" y="23"/>
                  </a:moveTo>
                  <a:lnTo>
                    <a:pt x="178" y="17"/>
                  </a:lnTo>
                  <a:lnTo>
                    <a:pt x="173" y="11"/>
                  </a:lnTo>
                  <a:lnTo>
                    <a:pt x="169" y="7"/>
                  </a:lnTo>
                  <a:lnTo>
                    <a:pt x="159" y="2"/>
                  </a:lnTo>
                  <a:lnTo>
                    <a:pt x="155" y="2"/>
                  </a:lnTo>
                  <a:lnTo>
                    <a:pt x="147" y="0"/>
                  </a:lnTo>
                  <a:lnTo>
                    <a:pt x="138" y="0"/>
                  </a:lnTo>
                  <a:lnTo>
                    <a:pt x="129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Line 375"/>
            <p:cNvSpPr>
              <a:spLocks noChangeShapeType="1"/>
            </p:cNvSpPr>
            <p:nvPr/>
          </p:nvSpPr>
          <p:spPr bwMode="auto">
            <a:xfrm>
              <a:off x="5336" y="2052"/>
              <a:ext cx="0" cy="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" name="Line 376"/>
            <p:cNvSpPr>
              <a:spLocks noChangeShapeType="1"/>
            </p:cNvSpPr>
            <p:nvPr/>
          </p:nvSpPr>
          <p:spPr bwMode="auto">
            <a:xfrm>
              <a:off x="5336" y="2114"/>
              <a:ext cx="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" name="Line 377"/>
            <p:cNvSpPr>
              <a:spLocks noChangeShapeType="1"/>
            </p:cNvSpPr>
            <p:nvPr/>
          </p:nvSpPr>
          <p:spPr bwMode="auto">
            <a:xfrm>
              <a:off x="5428" y="2056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" name="Line 378"/>
            <p:cNvSpPr>
              <a:spLocks noChangeShapeType="1"/>
            </p:cNvSpPr>
            <p:nvPr/>
          </p:nvSpPr>
          <p:spPr bwMode="auto">
            <a:xfrm>
              <a:off x="5428" y="2114"/>
              <a:ext cx="0" cy="3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" name="Line 379"/>
            <p:cNvSpPr>
              <a:spLocks noChangeShapeType="1"/>
            </p:cNvSpPr>
            <p:nvPr/>
          </p:nvSpPr>
          <p:spPr bwMode="auto">
            <a:xfrm>
              <a:off x="5463" y="2058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" name="Line 380"/>
            <p:cNvSpPr>
              <a:spLocks noChangeShapeType="1"/>
            </p:cNvSpPr>
            <p:nvPr/>
          </p:nvSpPr>
          <p:spPr bwMode="auto">
            <a:xfrm>
              <a:off x="5462" y="2114"/>
              <a:ext cx="0" cy="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" name="Line 381"/>
            <p:cNvSpPr>
              <a:spLocks noChangeShapeType="1"/>
            </p:cNvSpPr>
            <p:nvPr/>
          </p:nvSpPr>
          <p:spPr bwMode="auto">
            <a:xfrm>
              <a:off x="5483" y="2059"/>
              <a:ext cx="0" cy="2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" name="Line 382"/>
            <p:cNvSpPr>
              <a:spLocks noChangeShapeType="1"/>
            </p:cNvSpPr>
            <p:nvPr/>
          </p:nvSpPr>
          <p:spPr bwMode="auto">
            <a:xfrm>
              <a:off x="5483" y="2114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9" name="Freeform 383"/>
            <p:cNvSpPr>
              <a:spLocks/>
            </p:cNvSpPr>
            <p:nvPr/>
          </p:nvSpPr>
          <p:spPr bwMode="auto">
            <a:xfrm>
              <a:off x="5483" y="2062"/>
              <a:ext cx="64" cy="15"/>
            </a:xfrm>
            <a:custGeom>
              <a:avLst/>
              <a:gdLst>
                <a:gd name="T0" fmla="*/ 0 w 64"/>
                <a:gd name="T1" fmla="*/ 0 h 15"/>
                <a:gd name="T2" fmla="*/ 6 w 64"/>
                <a:gd name="T3" fmla="*/ 0 h 15"/>
                <a:gd name="T4" fmla="*/ 9 w 64"/>
                <a:gd name="T5" fmla="*/ 1 h 15"/>
                <a:gd name="T6" fmla="*/ 15 w 64"/>
                <a:gd name="T7" fmla="*/ 2 h 15"/>
                <a:gd name="T8" fmla="*/ 20 w 64"/>
                <a:gd name="T9" fmla="*/ 4 h 15"/>
                <a:gd name="T10" fmla="*/ 28 w 64"/>
                <a:gd name="T11" fmla="*/ 5 h 15"/>
                <a:gd name="T12" fmla="*/ 32 w 64"/>
                <a:gd name="T13" fmla="*/ 6 h 15"/>
                <a:gd name="T14" fmla="*/ 36 w 64"/>
                <a:gd name="T15" fmla="*/ 8 h 15"/>
                <a:gd name="T16" fmla="*/ 41 w 64"/>
                <a:gd name="T17" fmla="*/ 10 h 15"/>
                <a:gd name="T18" fmla="*/ 45 w 64"/>
                <a:gd name="T19" fmla="*/ 11 h 15"/>
                <a:gd name="T20" fmla="*/ 48 w 64"/>
                <a:gd name="T21" fmla="*/ 13 h 15"/>
                <a:gd name="T22" fmla="*/ 50 w 64"/>
                <a:gd name="T23" fmla="*/ 14 h 15"/>
                <a:gd name="T24" fmla="*/ 56 w 64"/>
                <a:gd name="T25" fmla="*/ 14 h 15"/>
                <a:gd name="T26" fmla="*/ 63 w 64"/>
                <a:gd name="T27" fmla="*/ 14 h 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4" h="15">
                  <a:moveTo>
                    <a:pt x="0" y="0"/>
                  </a:moveTo>
                  <a:lnTo>
                    <a:pt x="6" y="0"/>
                  </a:lnTo>
                  <a:lnTo>
                    <a:pt x="9" y="1"/>
                  </a:lnTo>
                  <a:lnTo>
                    <a:pt x="15" y="2"/>
                  </a:lnTo>
                  <a:lnTo>
                    <a:pt x="20" y="4"/>
                  </a:lnTo>
                  <a:lnTo>
                    <a:pt x="28" y="5"/>
                  </a:lnTo>
                  <a:lnTo>
                    <a:pt x="32" y="6"/>
                  </a:lnTo>
                  <a:lnTo>
                    <a:pt x="36" y="8"/>
                  </a:lnTo>
                  <a:lnTo>
                    <a:pt x="41" y="10"/>
                  </a:lnTo>
                  <a:lnTo>
                    <a:pt x="45" y="11"/>
                  </a:lnTo>
                  <a:lnTo>
                    <a:pt x="48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63" y="1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Freeform 384"/>
            <p:cNvSpPr>
              <a:spLocks/>
            </p:cNvSpPr>
            <p:nvPr/>
          </p:nvSpPr>
          <p:spPr bwMode="auto">
            <a:xfrm>
              <a:off x="5483" y="2127"/>
              <a:ext cx="65" cy="12"/>
            </a:xfrm>
            <a:custGeom>
              <a:avLst/>
              <a:gdLst>
                <a:gd name="T0" fmla="*/ 0 w 65"/>
                <a:gd name="T1" fmla="*/ 11 h 12"/>
                <a:gd name="T2" fmla="*/ 11 w 65"/>
                <a:gd name="T3" fmla="*/ 10 h 12"/>
                <a:gd name="T4" fmla="*/ 22 w 65"/>
                <a:gd name="T5" fmla="*/ 8 h 12"/>
                <a:gd name="T6" fmla="*/ 39 w 65"/>
                <a:gd name="T7" fmla="*/ 3 h 12"/>
                <a:gd name="T8" fmla="*/ 49 w 65"/>
                <a:gd name="T9" fmla="*/ 0 h 12"/>
                <a:gd name="T10" fmla="*/ 64 w 65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2">
                  <a:moveTo>
                    <a:pt x="0" y="11"/>
                  </a:moveTo>
                  <a:lnTo>
                    <a:pt x="11" y="10"/>
                  </a:lnTo>
                  <a:lnTo>
                    <a:pt x="22" y="8"/>
                  </a:lnTo>
                  <a:lnTo>
                    <a:pt x="39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Freeform 385"/>
            <p:cNvSpPr>
              <a:spLocks/>
            </p:cNvSpPr>
            <p:nvPr/>
          </p:nvSpPr>
          <p:spPr bwMode="auto">
            <a:xfrm>
              <a:off x="5483" y="2118"/>
              <a:ext cx="65" cy="13"/>
            </a:xfrm>
            <a:custGeom>
              <a:avLst/>
              <a:gdLst>
                <a:gd name="T0" fmla="*/ 0 w 65"/>
                <a:gd name="T1" fmla="*/ 12 h 13"/>
                <a:gd name="T2" fmla="*/ 4 w 65"/>
                <a:gd name="T3" fmla="*/ 12 h 13"/>
                <a:gd name="T4" fmla="*/ 16 w 65"/>
                <a:gd name="T5" fmla="*/ 10 h 13"/>
                <a:gd name="T6" fmla="*/ 24 w 65"/>
                <a:gd name="T7" fmla="*/ 8 h 13"/>
                <a:gd name="T8" fmla="*/ 34 w 65"/>
                <a:gd name="T9" fmla="*/ 6 h 13"/>
                <a:gd name="T10" fmla="*/ 40 w 65"/>
                <a:gd name="T11" fmla="*/ 3 h 13"/>
                <a:gd name="T12" fmla="*/ 49 w 65"/>
                <a:gd name="T13" fmla="*/ 0 h 13"/>
                <a:gd name="T14" fmla="*/ 64 w 65"/>
                <a:gd name="T15" fmla="*/ 0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5" h="13">
                  <a:moveTo>
                    <a:pt x="0" y="12"/>
                  </a:moveTo>
                  <a:lnTo>
                    <a:pt x="4" y="12"/>
                  </a:lnTo>
                  <a:lnTo>
                    <a:pt x="16" y="10"/>
                  </a:lnTo>
                  <a:lnTo>
                    <a:pt x="24" y="8"/>
                  </a:lnTo>
                  <a:lnTo>
                    <a:pt x="34" y="6"/>
                  </a:lnTo>
                  <a:lnTo>
                    <a:pt x="40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Freeform 386"/>
            <p:cNvSpPr>
              <a:spLocks/>
            </p:cNvSpPr>
            <p:nvPr/>
          </p:nvSpPr>
          <p:spPr bwMode="auto">
            <a:xfrm>
              <a:off x="5260" y="2090"/>
              <a:ext cx="288" cy="21"/>
            </a:xfrm>
            <a:custGeom>
              <a:avLst/>
              <a:gdLst>
                <a:gd name="T0" fmla="*/ 286 w 288"/>
                <a:gd name="T1" fmla="*/ 5 h 21"/>
                <a:gd name="T2" fmla="*/ 270 w 288"/>
                <a:gd name="T3" fmla="*/ 2 h 21"/>
                <a:gd name="T4" fmla="*/ 244 w 288"/>
                <a:gd name="T5" fmla="*/ 1 h 21"/>
                <a:gd name="T6" fmla="*/ 225 w 288"/>
                <a:gd name="T7" fmla="*/ 0 h 21"/>
                <a:gd name="T8" fmla="*/ 56 w 288"/>
                <a:gd name="T9" fmla="*/ 0 h 21"/>
                <a:gd name="T10" fmla="*/ 48 w 288"/>
                <a:gd name="T11" fmla="*/ 0 h 21"/>
                <a:gd name="T12" fmla="*/ 34 w 288"/>
                <a:gd name="T13" fmla="*/ 1 h 21"/>
                <a:gd name="T14" fmla="*/ 22 w 288"/>
                <a:gd name="T15" fmla="*/ 3 h 21"/>
                <a:gd name="T16" fmla="*/ 16 w 288"/>
                <a:gd name="T17" fmla="*/ 4 h 21"/>
                <a:gd name="T18" fmla="*/ 0 w 288"/>
                <a:gd name="T19" fmla="*/ 9 h 21"/>
                <a:gd name="T20" fmla="*/ 13 w 288"/>
                <a:gd name="T21" fmla="*/ 15 h 21"/>
                <a:gd name="T22" fmla="*/ 27 w 288"/>
                <a:gd name="T23" fmla="*/ 18 h 21"/>
                <a:gd name="T24" fmla="*/ 62 w 288"/>
                <a:gd name="T25" fmla="*/ 20 h 21"/>
                <a:gd name="T26" fmla="*/ 230 w 288"/>
                <a:gd name="T27" fmla="*/ 20 h 21"/>
                <a:gd name="T28" fmla="*/ 244 w 288"/>
                <a:gd name="T29" fmla="*/ 19 h 21"/>
                <a:gd name="T30" fmla="*/ 254 w 288"/>
                <a:gd name="T31" fmla="*/ 18 h 21"/>
                <a:gd name="T32" fmla="*/ 263 w 288"/>
                <a:gd name="T33" fmla="*/ 17 h 21"/>
                <a:gd name="T34" fmla="*/ 287 w 288"/>
                <a:gd name="T35" fmla="*/ 13 h 2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88" h="21">
                  <a:moveTo>
                    <a:pt x="286" y="5"/>
                  </a:moveTo>
                  <a:lnTo>
                    <a:pt x="270" y="2"/>
                  </a:lnTo>
                  <a:lnTo>
                    <a:pt x="244" y="1"/>
                  </a:lnTo>
                  <a:lnTo>
                    <a:pt x="225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34" y="1"/>
                  </a:lnTo>
                  <a:lnTo>
                    <a:pt x="22" y="3"/>
                  </a:lnTo>
                  <a:lnTo>
                    <a:pt x="16" y="4"/>
                  </a:lnTo>
                  <a:lnTo>
                    <a:pt x="0" y="9"/>
                  </a:lnTo>
                  <a:lnTo>
                    <a:pt x="13" y="15"/>
                  </a:lnTo>
                  <a:lnTo>
                    <a:pt x="27" y="18"/>
                  </a:lnTo>
                  <a:lnTo>
                    <a:pt x="62" y="20"/>
                  </a:lnTo>
                  <a:lnTo>
                    <a:pt x="230" y="20"/>
                  </a:lnTo>
                  <a:lnTo>
                    <a:pt x="244" y="19"/>
                  </a:lnTo>
                  <a:lnTo>
                    <a:pt x="254" y="18"/>
                  </a:lnTo>
                  <a:lnTo>
                    <a:pt x="263" y="17"/>
                  </a:lnTo>
                  <a:lnTo>
                    <a:pt x="287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Freeform 387"/>
            <p:cNvSpPr>
              <a:spLocks/>
            </p:cNvSpPr>
            <p:nvPr/>
          </p:nvSpPr>
          <p:spPr bwMode="auto">
            <a:xfrm>
              <a:off x="5511" y="2092"/>
              <a:ext cx="2" cy="1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Freeform 388"/>
            <p:cNvSpPr>
              <a:spLocks/>
            </p:cNvSpPr>
            <p:nvPr/>
          </p:nvSpPr>
          <p:spPr bwMode="auto">
            <a:xfrm>
              <a:off x="5504" y="2092"/>
              <a:ext cx="8" cy="4"/>
            </a:xfrm>
            <a:custGeom>
              <a:avLst/>
              <a:gdLst>
                <a:gd name="T0" fmla="*/ 7 w 8"/>
                <a:gd name="T1" fmla="*/ 0 h 4"/>
                <a:gd name="T2" fmla="*/ 6 w 8"/>
                <a:gd name="T3" fmla="*/ 0 h 4"/>
                <a:gd name="T4" fmla="*/ 5 w 8"/>
                <a:gd name="T5" fmla="*/ 0 h 4"/>
                <a:gd name="T6" fmla="*/ 4 w 8"/>
                <a:gd name="T7" fmla="*/ 1 h 4"/>
                <a:gd name="T8" fmla="*/ 2 w 8"/>
                <a:gd name="T9" fmla="*/ 1 h 4"/>
                <a:gd name="T10" fmla="*/ 2 w 8"/>
                <a:gd name="T11" fmla="*/ 2 h 4"/>
                <a:gd name="T12" fmla="*/ 0 w 8"/>
                <a:gd name="T13" fmla="*/ 2 h 4"/>
                <a:gd name="T14" fmla="*/ 0 w 8"/>
                <a:gd name="T15" fmla="*/ 3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4">
                  <a:moveTo>
                    <a:pt x="7" y="0"/>
                  </a:moveTo>
                  <a:lnTo>
                    <a:pt x="6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Freeform 389"/>
            <p:cNvSpPr>
              <a:spLocks/>
            </p:cNvSpPr>
            <p:nvPr/>
          </p:nvSpPr>
          <p:spPr bwMode="auto">
            <a:xfrm>
              <a:off x="5501" y="2095"/>
              <a:ext cx="4" cy="6"/>
            </a:xfrm>
            <a:custGeom>
              <a:avLst/>
              <a:gdLst>
                <a:gd name="T0" fmla="*/ 3 w 4"/>
                <a:gd name="T1" fmla="*/ 0 h 6"/>
                <a:gd name="T2" fmla="*/ 2 w 4"/>
                <a:gd name="T3" fmla="*/ 0 h 6"/>
                <a:gd name="T4" fmla="*/ 1 w 4"/>
                <a:gd name="T5" fmla="*/ 1 h 6"/>
                <a:gd name="T6" fmla="*/ 1 w 4"/>
                <a:gd name="T7" fmla="*/ 2 h 6"/>
                <a:gd name="T8" fmla="*/ 1 w 4"/>
                <a:gd name="T9" fmla="*/ 3 h 6"/>
                <a:gd name="T10" fmla="*/ 0 w 4"/>
                <a:gd name="T11" fmla="*/ 3 h 6"/>
                <a:gd name="T12" fmla="*/ 0 w 4"/>
                <a:gd name="T13" fmla="*/ 4 h 6"/>
                <a:gd name="T14" fmla="*/ 0 w 4"/>
                <a:gd name="T15" fmla="*/ 5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" h="6">
                  <a:moveTo>
                    <a:pt x="3" y="0"/>
                  </a:moveTo>
                  <a:lnTo>
                    <a:pt x="2" y="0"/>
                  </a:lnTo>
                  <a:lnTo>
                    <a:pt x="1" y="1"/>
                  </a:lnTo>
                  <a:lnTo>
                    <a:pt x="1" y="2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Freeform 390"/>
            <p:cNvSpPr>
              <a:spLocks/>
            </p:cNvSpPr>
            <p:nvPr/>
          </p:nvSpPr>
          <p:spPr bwMode="auto">
            <a:xfrm>
              <a:off x="5501" y="2100"/>
              <a:ext cx="4" cy="5"/>
            </a:xfrm>
            <a:custGeom>
              <a:avLst/>
              <a:gdLst>
                <a:gd name="T0" fmla="*/ 0 w 4"/>
                <a:gd name="T1" fmla="*/ 0 h 5"/>
                <a:gd name="T2" fmla="*/ 0 w 4"/>
                <a:gd name="T3" fmla="*/ 1 h 5"/>
                <a:gd name="T4" fmla="*/ 1 w 4"/>
                <a:gd name="T5" fmla="*/ 2 h 5"/>
                <a:gd name="T6" fmla="*/ 2 w 4"/>
                <a:gd name="T7" fmla="*/ 3 h 5"/>
                <a:gd name="T8" fmla="*/ 3 w 4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5">
                  <a:moveTo>
                    <a:pt x="0" y="0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2" y="3"/>
                  </a:lnTo>
                  <a:lnTo>
                    <a:pt x="3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Freeform 391"/>
            <p:cNvSpPr>
              <a:spLocks/>
            </p:cNvSpPr>
            <p:nvPr/>
          </p:nvSpPr>
          <p:spPr bwMode="auto">
            <a:xfrm>
              <a:off x="5504" y="2104"/>
              <a:ext cx="8" cy="5"/>
            </a:xfrm>
            <a:custGeom>
              <a:avLst/>
              <a:gdLst>
                <a:gd name="T0" fmla="*/ 0 w 8"/>
                <a:gd name="T1" fmla="*/ 0 h 5"/>
                <a:gd name="T2" fmla="*/ 2 w 8"/>
                <a:gd name="T3" fmla="*/ 0 h 5"/>
                <a:gd name="T4" fmla="*/ 2 w 8"/>
                <a:gd name="T5" fmla="*/ 1 h 5"/>
                <a:gd name="T6" fmla="*/ 4 w 8"/>
                <a:gd name="T7" fmla="*/ 2 h 5"/>
                <a:gd name="T8" fmla="*/ 5 w 8"/>
                <a:gd name="T9" fmla="*/ 2 h 5"/>
                <a:gd name="T10" fmla="*/ 6 w 8"/>
                <a:gd name="T11" fmla="*/ 3 h 5"/>
                <a:gd name="T12" fmla="*/ 7 w 8"/>
                <a:gd name="T13" fmla="*/ 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lnTo>
                    <a:pt x="2" y="0"/>
                  </a:lnTo>
                  <a:lnTo>
                    <a:pt x="2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6" y="3"/>
                  </a:lnTo>
                  <a:lnTo>
                    <a:pt x="7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" name="Freeform 392"/>
            <p:cNvSpPr>
              <a:spLocks/>
            </p:cNvSpPr>
            <p:nvPr/>
          </p:nvSpPr>
          <p:spPr bwMode="auto">
            <a:xfrm>
              <a:off x="5511" y="2108"/>
              <a:ext cx="2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lnTo>
                    <a:pt x="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Line 393"/>
            <p:cNvSpPr>
              <a:spLocks noChangeShapeType="1"/>
            </p:cNvSpPr>
            <p:nvPr/>
          </p:nvSpPr>
          <p:spPr bwMode="auto">
            <a:xfrm flipH="1">
              <a:off x="5257" y="2099"/>
              <a:ext cx="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" name="Line 394"/>
            <p:cNvSpPr>
              <a:spLocks noChangeShapeType="1"/>
            </p:cNvSpPr>
            <p:nvPr/>
          </p:nvSpPr>
          <p:spPr bwMode="auto">
            <a:xfrm>
              <a:off x="5532" y="2072"/>
              <a:ext cx="0" cy="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1" name="Line 395"/>
            <p:cNvSpPr>
              <a:spLocks noChangeShapeType="1"/>
            </p:cNvSpPr>
            <p:nvPr/>
          </p:nvSpPr>
          <p:spPr bwMode="auto">
            <a:xfrm>
              <a:off x="5532" y="2110"/>
              <a:ext cx="0" cy="2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" name="Freeform 396"/>
            <p:cNvSpPr>
              <a:spLocks/>
            </p:cNvSpPr>
            <p:nvPr/>
          </p:nvSpPr>
          <p:spPr bwMode="auto">
            <a:xfrm>
              <a:off x="5509" y="2079"/>
              <a:ext cx="38" cy="10"/>
            </a:xfrm>
            <a:custGeom>
              <a:avLst/>
              <a:gdLst>
                <a:gd name="T0" fmla="*/ 0 w 38"/>
                <a:gd name="T1" fmla="*/ 0 h 10"/>
                <a:gd name="T2" fmla="*/ 14 w 38"/>
                <a:gd name="T3" fmla="*/ 4 h 10"/>
                <a:gd name="T4" fmla="*/ 23 w 38"/>
                <a:gd name="T5" fmla="*/ 9 h 10"/>
                <a:gd name="T6" fmla="*/ 37 w 38"/>
                <a:gd name="T7" fmla="*/ 9 h 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8" h="10">
                  <a:moveTo>
                    <a:pt x="0" y="0"/>
                  </a:moveTo>
                  <a:lnTo>
                    <a:pt x="14" y="4"/>
                  </a:lnTo>
                  <a:lnTo>
                    <a:pt x="23" y="9"/>
                  </a:lnTo>
                  <a:lnTo>
                    <a:pt x="37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Line 397"/>
            <p:cNvSpPr>
              <a:spLocks noChangeShapeType="1"/>
            </p:cNvSpPr>
            <p:nvPr/>
          </p:nvSpPr>
          <p:spPr bwMode="auto">
            <a:xfrm>
              <a:off x="5467" y="2054"/>
              <a:ext cx="18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4" name="Group 398"/>
            <p:cNvGrpSpPr>
              <a:grpSpLocks/>
            </p:cNvGrpSpPr>
            <p:nvPr/>
          </p:nvGrpSpPr>
          <p:grpSpPr bwMode="auto">
            <a:xfrm>
              <a:off x="4293" y="1968"/>
              <a:ext cx="1014" cy="215"/>
              <a:chOff x="4293" y="1968"/>
              <a:chExt cx="1014" cy="215"/>
            </a:xfrm>
          </p:grpSpPr>
          <p:sp>
            <p:nvSpPr>
              <p:cNvPr id="85" name="Freeform 399"/>
              <p:cNvSpPr>
                <a:spLocks/>
              </p:cNvSpPr>
              <p:nvPr/>
            </p:nvSpPr>
            <p:spPr bwMode="auto">
              <a:xfrm>
                <a:off x="4403" y="2010"/>
                <a:ext cx="572" cy="27"/>
              </a:xfrm>
              <a:custGeom>
                <a:avLst/>
                <a:gdLst>
                  <a:gd name="T0" fmla="*/ 0 w 572"/>
                  <a:gd name="T1" fmla="*/ 26 h 27"/>
                  <a:gd name="T2" fmla="*/ 20 w 572"/>
                  <a:gd name="T3" fmla="*/ 25 h 27"/>
                  <a:gd name="T4" fmla="*/ 31 w 572"/>
                  <a:gd name="T5" fmla="*/ 25 h 27"/>
                  <a:gd name="T6" fmla="*/ 71 w 572"/>
                  <a:gd name="T7" fmla="*/ 24 h 27"/>
                  <a:gd name="T8" fmla="*/ 94 w 572"/>
                  <a:gd name="T9" fmla="*/ 20 h 27"/>
                  <a:gd name="T10" fmla="*/ 101 w 572"/>
                  <a:gd name="T11" fmla="*/ 19 h 27"/>
                  <a:gd name="T12" fmla="*/ 172 w 572"/>
                  <a:gd name="T13" fmla="*/ 8 h 27"/>
                  <a:gd name="T14" fmla="*/ 212 w 572"/>
                  <a:gd name="T15" fmla="*/ 2 h 27"/>
                  <a:gd name="T16" fmla="*/ 228 w 572"/>
                  <a:gd name="T17" fmla="*/ 1 h 27"/>
                  <a:gd name="T18" fmla="*/ 321 w 572"/>
                  <a:gd name="T19" fmla="*/ 0 h 27"/>
                  <a:gd name="T20" fmla="*/ 339 w 572"/>
                  <a:gd name="T21" fmla="*/ 6 h 27"/>
                  <a:gd name="T22" fmla="*/ 348 w 572"/>
                  <a:gd name="T23" fmla="*/ 8 h 27"/>
                  <a:gd name="T24" fmla="*/ 360 w 572"/>
                  <a:gd name="T25" fmla="*/ 8 h 27"/>
                  <a:gd name="T26" fmla="*/ 372 w 572"/>
                  <a:gd name="T27" fmla="*/ 9 h 27"/>
                  <a:gd name="T28" fmla="*/ 381 w 572"/>
                  <a:gd name="T29" fmla="*/ 9 h 27"/>
                  <a:gd name="T30" fmla="*/ 499 w 572"/>
                  <a:gd name="T31" fmla="*/ 17 h 27"/>
                  <a:gd name="T32" fmla="*/ 503 w 572"/>
                  <a:gd name="T33" fmla="*/ 17 h 27"/>
                  <a:gd name="T34" fmla="*/ 571 w 572"/>
                  <a:gd name="T35" fmla="*/ 20 h 2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572" h="27">
                    <a:moveTo>
                      <a:pt x="0" y="26"/>
                    </a:moveTo>
                    <a:lnTo>
                      <a:pt x="20" y="25"/>
                    </a:lnTo>
                    <a:lnTo>
                      <a:pt x="31" y="25"/>
                    </a:lnTo>
                    <a:lnTo>
                      <a:pt x="71" y="24"/>
                    </a:lnTo>
                    <a:lnTo>
                      <a:pt x="94" y="20"/>
                    </a:lnTo>
                    <a:lnTo>
                      <a:pt x="101" y="19"/>
                    </a:lnTo>
                    <a:lnTo>
                      <a:pt x="172" y="8"/>
                    </a:lnTo>
                    <a:lnTo>
                      <a:pt x="212" y="2"/>
                    </a:lnTo>
                    <a:lnTo>
                      <a:pt x="228" y="1"/>
                    </a:lnTo>
                    <a:lnTo>
                      <a:pt x="321" y="0"/>
                    </a:lnTo>
                    <a:lnTo>
                      <a:pt x="339" y="6"/>
                    </a:lnTo>
                    <a:lnTo>
                      <a:pt x="348" y="8"/>
                    </a:lnTo>
                    <a:lnTo>
                      <a:pt x="360" y="8"/>
                    </a:lnTo>
                    <a:lnTo>
                      <a:pt x="372" y="9"/>
                    </a:lnTo>
                    <a:lnTo>
                      <a:pt x="381" y="9"/>
                    </a:lnTo>
                    <a:lnTo>
                      <a:pt x="499" y="17"/>
                    </a:lnTo>
                    <a:lnTo>
                      <a:pt x="503" y="17"/>
                    </a:lnTo>
                    <a:lnTo>
                      <a:pt x="571" y="2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6" name="Line 400"/>
              <p:cNvSpPr>
                <a:spLocks noChangeShapeType="1"/>
              </p:cNvSpPr>
              <p:nvPr/>
            </p:nvSpPr>
            <p:spPr bwMode="auto">
              <a:xfrm>
                <a:off x="4828" y="2008"/>
                <a:ext cx="0" cy="2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7" name="Line 401"/>
              <p:cNvSpPr>
                <a:spLocks noChangeShapeType="1"/>
              </p:cNvSpPr>
              <p:nvPr/>
            </p:nvSpPr>
            <p:spPr bwMode="auto">
              <a:xfrm>
                <a:off x="4875" y="2018"/>
                <a:ext cx="0" cy="1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8" name="Line 402"/>
              <p:cNvSpPr>
                <a:spLocks noChangeShapeType="1"/>
              </p:cNvSpPr>
              <p:nvPr/>
            </p:nvSpPr>
            <p:spPr bwMode="auto">
              <a:xfrm>
                <a:off x="4602" y="2132"/>
                <a:ext cx="22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9" name="Freeform 403"/>
              <p:cNvSpPr>
                <a:spLocks/>
              </p:cNvSpPr>
              <p:nvPr/>
            </p:nvSpPr>
            <p:spPr bwMode="auto">
              <a:xfrm>
                <a:off x="4650" y="2030"/>
                <a:ext cx="338" cy="112"/>
              </a:xfrm>
              <a:custGeom>
                <a:avLst/>
                <a:gdLst>
                  <a:gd name="T0" fmla="*/ 337 w 338"/>
                  <a:gd name="T1" fmla="*/ 0 h 112"/>
                  <a:gd name="T2" fmla="*/ 136 w 338"/>
                  <a:gd name="T3" fmla="*/ 6 h 112"/>
                  <a:gd name="T4" fmla="*/ 106 w 338"/>
                  <a:gd name="T5" fmla="*/ 8 h 112"/>
                  <a:gd name="T6" fmla="*/ 89 w 338"/>
                  <a:gd name="T7" fmla="*/ 10 h 112"/>
                  <a:gd name="T8" fmla="*/ 74 w 338"/>
                  <a:gd name="T9" fmla="*/ 10 h 112"/>
                  <a:gd name="T10" fmla="*/ 47 w 338"/>
                  <a:gd name="T11" fmla="*/ 12 h 112"/>
                  <a:gd name="T12" fmla="*/ 33 w 338"/>
                  <a:gd name="T13" fmla="*/ 16 h 112"/>
                  <a:gd name="T14" fmla="*/ 12 w 338"/>
                  <a:gd name="T15" fmla="*/ 19 h 112"/>
                  <a:gd name="T16" fmla="*/ 0 w 338"/>
                  <a:gd name="T17" fmla="*/ 22 h 112"/>
                  <a:gd name="T18" fmla="*/ 0 w 338"/>
                  <a:gd name="T19" fmla="*/ 25 h 112"/>
                  <a:gd name="T20" fmla="*/ 0 w 338"/>
                  <a:gd name="T21" fmla="*/ 28 h 112"/>
                  <a:gd name="T22" fmla="*/ 3 w 338"/>
                  <a:gd name="T23" fmla="*/ 31 h 112"/>
                  <a:gd name="T24" fmla="*/ 10 w 338"/>
                  <a:gd name="T25" fmla="*/ 34 h 112"/>
                  <a:gd name="T26" fmla="*/ 22 w 338"/>
                  <a:gd name="T27" fmla="*/ 35 h 112"/>
                  <a:gd name="T28" fmla="*/ 33 w 338"/>
                  <a:gd name="T29" fmla="*/ 36 h 112"/>
                  <a:gd name="T30" fmla="*/ 45 w 338"/>
                  <a:gd name="T31" fmla="*/ 38 h 112"/>
                  <a:gd name="T32" fmla="*/ 164 w 338"/>
                  <a:gd name="T33" fmla="*/ 82 h 112"/>
                  <a:gd name="T34" fmla="*/ 168 w 338"/>
                  <a:gd name="T35" fmla="*/ 84 h 112"/>
                  <a:gd name="T36" fmla="*/ 173 w 338"/>
                  <a:gd name="T37" fmla="*/ 86 h 112"/>
                  <a:gd name="T38" fmla="*/ 176 w 338"/>
                  <a:gd name="T39" fmla="*/ 89 h 112"/>
                  <a:gd name="T40" fmla="*/ 178 w 338"/>
                  <a:gd name="T41" fmla="*/ 94 h 112"/>
                  <a:gd name="T42" fmla="*/ 179 w 338"/>
                  <a:gd name="T43" fmla="*/ 101 h 112"/>
                  <a:gd name="T44" fmla="*/ 179 w 338"/>
                  <a:gd name="T45" fmla="*/ 111 h 11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338" h="112">
                    <a:moveTo>
                      <a:pt x="337" y="0"/>
                    </a:moveTo>
                    <a:lnTo>
                      <a:pt x="136" y="6"/>
                    </a:lnTo>
                    <a:lnTo>
                      <a:pt x="106" y="8"/>
                    </a:lnTo>
                    <a:lnTo>
                      <a:pt x="89" y="10"/>
                    </a:lnTo>
                    <a:lnTo>
                      <a:pt x="74" y="10"/>
                    </a:lnTo>
                    <a:lnTo>
                      <a:pt x="47" y="12"/>
                    </a:lnTo>
                    <a:lnTo>
                      <a:pt x="33" y="16"/>
                    </a:lnTo>
                    <a:lnTo>
                      <a:pt x="12" y="19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1"/>
                    </a:lnTo>
                    <a:lnTo>
                      <a:pt x="10" y="34"/>
                    </a:lnTo>
                    <a:lnTo>
                      <a:pt x="22" y="35"/>
                    </a:lnTo>
                    <a:lnTo>
                      <a:pt x="33" y="36"/>
                    </a:lnTo>
                    <a:lnTo>
                      <a:pt x="45" y="38"/>
                    </a:lnTo>
                    <a:lnTo>
                      <a:pt x="164" y="82"/>
                    </a:lnTo>
                    <a:lnTo>
                      <a:pt x="168" y="84"/>
                    </a:lnTo>
                    <a:lnTo>
                      <a:pt x="173" y="86"/>
                    </a:lnTo>
                    <a:lnTo>
                      <a:pt x="176" y="89"/>
                    </a:lnTo>
                    <a:lnTo>
                      <a:pt x="178" y="94"/>
                    </a:lnTo>
                    <a:lnTo>
                      <a:pt x="179" y="101"/>
                    </a:lnTo>
                    <a:lnTo>
                      <a:pt x="179" y="11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0" name="Freeform 404"/>
              <p:cNvSpPr>
                <a:spLocks/>
              </p:cNvSpPr>
              <p:nvPr/>
            </p:nvSpPr>
            <p:spPr bwMode="auto">
              <a:xfrm>
                <a:off x="4653" y="2052"/>
                <a:ext cx="187" cy="90"/>
              </a:xfrm>
              <a:custGeom>
                <a:avLst/>
                <a:gdLst>
                  <a:gd name="T0" fmla="*/ 0 w 187"/>
                  <a:gd name="T1" fmla="*/ 0 h 90"/>
                  <a:gd name="T2" fmla="*/ 40 w 187"/>
                  <a:gd name="T3" fmla="*/ 6 h 90"/>
                  <a:gd name="T4" fmla="*/ 169 w 187"/>
                  <a:gd name="T5" fmla="*/ 54 h 90"/>
                  <a:gd name="T6" fmla="*/ 174 w 187"/>
                  <a:gd name="T7" fmla="*/ 57 h 90"/>
                  <a:gd name="T8" fmla="*/ 180 w 187"/>
                  <a:gd name="T9" fmla="*/ 60 h 90"/>
                  <a:gd name="T10" fmla="*/ 183 w 187"/>
                  <a:gd name="T11" fmla="*/ 62 h 90"/>
                  <a:gd name="T12" fmla="*/ 185 w 187"/>
                  <a:gd name="T13" fmla="*/ 70 h 90"/>
                  <a:gd name="T14" fmla="*/ 186 w 187"/>
                  <a:gd name="T15" fmla="*/ 76 h 90"/>
                  <a:gd name="T16" fmla="*/ 186 w 187"/>
                  <a:gd name="T17" fmla="*/ 89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7" h="90">
                    <a:moveTo>
                      <a:pt x="0" y="0"/>
                    </a:moveTo>
                    <a:lnTo>
                      <a:pt x="40" y="6"/>
                    </a:lnTo>
                    <a:lnTo>
                      <a:pt x="169" y="54"/>
                    </a:lnTo>
                    <a:lnTo>
                      <a:pt x="174" y="57"/>
                    </a:lnTo>
                    <a:lnTo>
                      <a:pt x="180" y="60"/>
                    </a:lnTo>
                    <a:lnTo>
                      <a:pt x="183" y="62"/>
                    </a:lnTo>
                    <a:lnTo>
                      <a:pt x="185" y="70"/>
                    </a:lnTo>
                    <a:lnTo>
                      <a:pt x="186" y="76"/>
                    </a:lnTo>
                    <a:lnTo>
                      <a:pt x="186" y="8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1" name="Line 405"/>
              <p:cNvSpPr>
                <a:spLocks noChangeShapeType="1"/>
              </p:cNvSpPr>
              <p:nvPr/>
            </p:nvSpPr>
            <p:spPr bwMode="auto">
              <a:xfrm>
                <a:off x="4697" y="2062"/>
                <a:ext cx="194" cy="2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" name="Freeform 406"/>
              <p:cNvSpPr>
                <a:spLocks/>
              </p:cNvSpPr>
              <p:nvPr/>
            </p:nvSpPr>
            <p:spPr bwMode="auto">
              <a:xfrm>
                <a:off x="5205" y="2163"/>
                <a:ext cx="66" cy="20"/>
              </a:xfrm>
              <a:custGeom>
                <a:avLst/>
                <a:gdLst>
                  <a:gd name="T0" fmla="*/ 0 w 66"/>
                  <a:gd name="T1" fmla="*/ 0 h 20"/>
                  <a:gd name="T2" fmla="*/ 24 w 66"/>
                  <a:gd name="T3" fmla="*/ 19 h 20"/>
                  <a:gd name="T4" fmla="*/ 65 w 66"/>
                  <a:gd name="T5" fmla="*/ 13 h 2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6" h="20">
                    <a:moveTo>
                      <a:pt x="0" y="0"/>
                    </a:moveTo>
                    <a:lnTo>
                      <a:pt x="24" y="19"/>
                    </a:lnTo>
                    <a:lnTo>
                      <a:pt x="65" y="1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" name="Freeform 407"/>
              <p:cNvSpPr>
                <a:spLocks/>
              </p:cNvSpPr>
              <p:nvPr/>
            </p:nvSpPr>
            <p:spPr bwMode="auto">
              <a:xfrm>
                <a:off x="5040" y="2042"/>
                <a:ext cx="161" cy="29"/>
              </a:xfrm>
              <a:custGeom>
                <a:avLst/>
                <a:gdLst>
                  <a:gd name="T0" fmla="*/ 0 w 161"/>
                  <a:gd name="T1" fmla="*/ 27 h 29"/>
                  <a:gd name="T2" fmla="*/ 34 w 161"/>
                  <a:gd name="T3" fmla="*/ 28 h 29"/>
                  <a:gd name="T4" fmla="*/ 51 w 161"/>
                  <a:gd name="T5" fmla="*/ 27 h 29"/>
                  <a:gd name="T6" fmla="*/ 76 w 161"/>
                  <a:gd name="T7" fmla="*/ 22 h 29"/>
                  <a:gd name="T8" fmla="*/ 86 w 161"/>
                  <a:gd name="T9" fmla="*/ 20 h 29"/>
                  <a:gd name="T10" fmla="*/ 160 w 161"/>
                  <a:gd name="T11" fmla="*/ 0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1" h="29">
                    <a:moveTo>
                      <a:pt x="0" y="27"/>
                    </a:moveTo>
                    <a:lnTo>
                      <a:pt x="34" y="28"/>
                    </a:lnTo>
                    <a:lnTo>
                      <a:pt x="51" y="27"/>
                    </a:lnTo>
                    <a:lnTo>
                      <a:pt x="76" y="22"/>
                    </a:lnTo>
                    <a:lnTo>
                      <a:pt x="86" y="20"/>
                    </a:lnTo>
                    <a:lnTo>
                      <a:pt x="16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" name="Freeform 408"/>
              <p:cNvSpPr>
                <a:spLocks/>
              </p:cNvSpPr>
              <p:nvPr/>
            </p:nvSpPr>
            <p:spPr bwMode="auto">
              <a:xfrm>
                <a:off x="4897" y="2032"/>
                <a:ext cx="144" cy="39"/>
              </a:xfrm>
              <a:custGeom>
                <a:avLst/>
                <a:gdLst>
                  <a:gd name="T0" fmla="*/ 134 w 144"/>
                  <a:gd name="T1" fmla="*/ 2 h 39"/>
                  <a:gd name="T2" fmla="*/ 112 w 144"/>
                  <a:gd name="T3" fmla="*/ 0 h 39"/>
                  <a:gd name="T4" fmla="*/ 95 w 144"/>
                  <a:gd name="T5" fmla="*/ 0 h 39"/>
                  <a:gd name="T6" fmla="*/ 84 w 144"/>
                  <a:gd name="T7" fmla="*/ 0 h 39"/>
                  <a:gd name="T8" fmla="*/ 69 w 144"/>
                  <a:gd name="T9" fmla="*/ 0 h 39"/>
                  <a:gd name="T10" fmla="*/ 49 w 144"/>
                  <a:gd name="T11" fmla="*/ 1 h 39"/>
                  <a:gd name="T12" fmla="*/ 28 w 144"/>
                  <a:gd name="T13" fmla="*/ 2 h 39"/>
                  <a:gd name="T14" fmla="*/ 13 w 144"/>
                  <a:gd name="T15" fmla="*/ 4 h 39"/>
                  <a:gd name="T16" fmla="*/ 6 w 144"/>
                  <a:gd name="T17" fmla="*/ 6 h 39"/>
                  <a:gd name="T18" fmla="*/ 2 w 144"/>
                  <a:gd name="T19" fmla="*/ 10 h 39"/>
                  <a:gd name="T20" fmla="*/ 0 w 144"/>
                  <a:gd name="T21" fmla="*/ 18 h 39"/>
                  <a:gd name="T22" fmla="*/ 1 w 144"/>
                  <a:gd name="T23" fmla="*/ 24 h 39"/>
                  <a:gd name="T24" fmla="*/ 7 w 144"/>
                  <a:gd name="T25" fmla="*/ 30 h 39"/>
                  <a:gd name="T26" fmla="*/ 16 w 144"/>
                  <a:gd name="T27" fmla="*/ 33 h 39"/>
                  <a:gd name="T28" fmla="*/ 38 w 144"/>
                  <a:gd name="T29" fmla="*/ 35 h 39"/>
                  <a:gd name="T30" fmla="*/ 53 w 144"/>
                  <a:gd name="T31" fmla="*/ 36 h 39"/>
                  <a:gd name="T32" fmla="*/ 67 w 144"/>
                  <a:gd name="T33" fmla="*/ 37 h 39"/>
                  <a:gd name="T34" fmla="*/ 80 w 144"/>
                  <a:gd name="T35" fmla="*/ 37 h 39"/>
                  <a:gd name="T36" fmla="*/ 94 w 144"/>
                  <a:gd name="T37" fmla="*/ 38 h 39"/>
                  <a:gd name="T38" fmla="*/ 114 w 144"/>
                  <a:gd name="T39" fmla="*/ 38 h 39"/>
                  <a:gd name="T40" fmla="*/ 143 w 144"/>
                  <a:gd name="T41" fmla="*/ 37 h 3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4" h="39">
                    <a:moveTo>
                      <a:pt x="134" y="2"/>
                    </a:moveTo>
                    <a:lnTo>
                      <a:pt x="112" y="0"/>
                    </a:lnTo>
                    <a:lnTo>
                      <a:pt x="95" y="0"/>
                    </a:lnTo>
                    <a:lnTo>
                      <a:pt x="84" y="0"/>
                    </a:lnTo>
                    <a:lnTo>
                      <a:pt x="69" y="0"/>
                    </a:lnTo>
                    <a:lnTo>
                      <a:pt x="49" y="1"/>
                    </a:lnTo>
                    <a:lnTo>
                      <a:pt x="28" y="2"/>
                    </a:lnTo>
                    <a:lnTo>
                      <a:pt x="13" y="4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8"/>
                    </a:lnTo>
                    <a:lnTo>
                      <a:pt x="1" y="24"/>
                    </a:lnTo>
                    <a:lnTo>
                      <a:pt x="7" y="30"/>
                    </a:lnTo>
                    <a:lnTo>
                      <a:pt x="16" y="33"/>
                    </a:lnTo>
                    <a:lnTo>
                      <a:pt x="38" y="35"/>
                    </a:lnTo>
                    <a:lnTo>
                      <a:pt x="53" y="36"/>
                    </a:lnTo>
                    <a:lnTo>
                      <a:pt x="67" y="37"/>
                    </a:lnTo>
                    <a:lnTo>
                      <a:pt x="80" y="37"/>
                    </a:lnTo>
                    <a:lnTo>
                      <a:pt x="94" y="38"/>
                    </a:lnTo>
                    <a:lnTo>
                      <a:pt x="114" y="38"/>
                    </a:lnTo>
                    <a:lnTo>
                      <a:pt x="143" y="3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" name="Freeform 409"/>
              <p:cNvSpPr>
                <a:spLocks/>
              </p:cNvSpPr>
              <p:nvPr/>
            </p:nvSpPr>
            <p:spPr bwMode="auto">
              <a:xfrm>
                <a:off x="5196" y="2042"/>
                <a:ext cx="3" cy="1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0 h 1"/>
                  <a:gd name="T4" fmla="*/ 0 w 3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6" name="Freeform 410"/>
              <p:cNvSpPr>
                <a:spLocks/>
              </p:cNvSpPr>
              <p:nvPr/>
            </p:nvSpPr>
            <p:spPr bwMode="auto">
              <a:xfrm>
                <a:off x="5172" y="2042"/>
                <a:ext cx="25" cy="1"/>
              </a:xfrm>
              <a:custGeom>
                <a:avLst/>
                <a:gdLst>
                  <a:gd name="T0" fmla="*/ 24 w 25"/>
                  <a:gd name="T1" fmla="*/ 0 h 1"/>
                  <a:gd name="T2" fmla="*/ 22 w 25"/>
                  <a:gd name="T3" fmla="*/ 0 h 1"/>
                  <a:gd name="T4" fmla="*/ 19 w 25"/>
                  <a:gd name="T5" fmla="*/ 0 h 1"/>
                  <a:gd name="T6" fmla="*/ 16 w 25"/>
                  <a:gd name="T7" fmla="*/ 0 h 1"/>
                  <a:gd name="T8" fmla="*/ 13 w 25"/>
                  <a:gd name="T9" fmla="*/ 0 h 1"/>
                  <a:gd name="T10" fmla="*/ 9 w 25"/>
                  <a:gd name="T11" fmla="*/ 0 h 1"/>
                  <a:gd name="T12" fmla="*/ 6 w 25"/>
                  <a:gd name="T13" fmla="*/ 0 h 1"/>
                  <a:gd name="T14" fmla="*/ 2 w 25"/>
                  <a:gd name="T15" fmla="*/ 0 h 1"/>
                  <a:gd name="T16" fmla="*/ 0 w 25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" h="1">
                    <a:moveTo>
                      <a:pt x="24" y="0"/>
                    </a:moveTo>
                    <a:lnTo>
                      <a:pt x="22" y="0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3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7" name="Freeform 411"/>
              <p:cNvSpPr>
                <a:spLocks/>
              </p:cNvSpPr>
              <p:nvPr/>
            </p:nvSpPr>
            <p:spPr bwMode="auto">
              <a:xfrm>
                <a:off x="5152" y="2042"/>
                <a:ext cx="21" cy="1"/>
              </a:xfrm>
              <a:custGeom>
                <a:avLst/>
                <a:gdLst>
                  <a:gd name="T0" fmla="*/ 20 w 21"/>
                  <a:gd name="T1" fmla="*/ 0 h 1"/>
                  <a:gd name="T2" fmla="*/ 17 w 21"/>
                  <a:gd name="T3" fmla="*/ 0 h 1"/>
                  <a:gd name="T4" fmla="*/ 14 w 21"/>
                  <a:gd name="T5" fmla="*/ 0 h 1"/>
                  <a:gd name="T6" fmla="*/ 12 w 21"/>
                  <a:gd name="T7" fmla="*/ 0 h 1"/>
                  <a:gd name="T8" fmla="*/ 9 w 21"/>
                  <a:gd name="T9" fmla="*/ 0 h 1"/>
                  <a:gd name="T10" fmla="*/ 6 w 21"/>
                  <a:gd name="T11" fmla="*/ 0 h 1"/>
                  <a:gd name="T12" fmla="*/ 4 w 21"/>
                  <a:gd name="T13" fmla="*/ 0 h 1"/>
                  <a:gd name="T14" fmla="*/ 2 w 21"/>
                  <a:gd name="T15" fmla="*/ 0 h 1"/>
                  <a:gd name="T16" fmla="*/ 0 w 21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" h="1">
                    <a:moveTo>
                      <a:pt x="20" y="0"/>
                    </a:moveTo>
                    <a:lnTo>
                      <a:pt x="17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" name="Freeform 412"/>
              <p:cNvSpPr>
                <a:spLocks/>
              </p:cNvSpPr>
              <p:nvPr/>
            </p:nvSpPr>
            <p:spPr bwMode="auto">
              <a:xfrm>
                <a:off x="5142" y="2042"/>
                <a:ext cx="11" cy="2"/>
              </a:xfrm>
              <a:custGeom>
                <a:avLst/>
                <a:gdLst>
                  <a:gd name="T0" fmla="*/ 10 w 11"/>
                  <a:gd name="T1" fmla="*/ 0 h 2"/>
                  <a:gd name="T2" fmla="*/ 8 w 11"/>
                  <a:gd name="T3" fmla="*/ 1 h 2"/>
                  <a:gd name="T4" fmla="*/ 7 w 11"/>
                  <a:gd name="T5" fmla="*/ 1 h 2"/>
                  <a:gd name="T6" fmla="*/ 6 w 11"/>
                  <a:gd name="T7" fmla="*/ 1 h 2"/>
                  <a:gd name="T8" fmla="*/ 4 w 11"/>
                  <a:gd name="T9" fmla="*/ 1 h 2"/>
                  <a:gd name="T10" fmla="*/ 3 w 11"/>
                  <a:gd name="T11" fmla="*/ 1 h 2"/>
                  <a:gd name="T12" fmla="*/ 2 w 11"/>
                  <a:gd name="T13" fmla="*/ 1 h 2"/>
                  <a:gd name="T14" fmla="*/ 1 w 11"/>
                  <a:gd name="T15" fmla="*/ 1 h 2"/>
                  <a:gd name="T16" fmla="*/ 0 w 11"/>
                  <a:gd name="T17" fmla="*/ 1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1" h="2">
                    <a:moveTo>
                      <a:pt x="10" y="0"/>
                    </a:moveTo>
                    <a:lnTo>
                      <a:pt x="8" y="1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" name="Freeform 413"/>
              <p:cNvSpPr>
                <a:spLocks/>
              </p:cNvSpPr>
              <p:nvPr/>
            </p:nvSpPr>
            <p:spPr bwMode="auto">
              <a:xfrm>
                <a:off x="5134" y="2043"/>
                <a:ext cx="9" cy="3"/>
              </a:xfrm>
              <a:custGeom>
                <a:avLst/>
                <a:gdLst>
                  <a:gd name="T0" fmla="*/ 8 w 9"/>
                  <a:gd name="T1" fmla="*/ 0 h 3"/>
                  <a:gd name="T2" fmla="*/ 6 w 9"/>
                  <a:gd name="T3" fmla="*/ 0 h 3"/>
                  <a:gd name="T4" fmla="*/ 4 w 9"/>
                  <a:gd name="T5" fmla="*/ 1 h 3"/>
                  <a:gd name="T6" fmla="*/ 2 w 9"/>
                  <a:gd name="T7" fmla="*/ 1 h 3"/>
                  <a:gd name="T8" fmla="*/ 1 w 9"/>
                  <a:gd name="T9" fmla="*/ 1 h 3"/>
                  <a:gd name="T10" fmla="*/ 0 w 9"/>
                  <a:gd name="T11" fmla="*/ 2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" h="3">
                    <a:moveTo>
                      <a:pt x="8" y="0"/>
                    </a:moveTo>
                    <a:lnTo>
                      <a:pt x="6" y="0"/>
                    </a:lnTo>
                    <a:lnTo>
                      <a:pt x="4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0" name="Freeform 414"/>
              <p:cNvSpPr>
                <a:spLocks/>
              </p:cNvSpPr>
              <p:nvPr/>
            </p:nvSpPr>
            <p:spPr bwMode="auto">
              <a:xfrm>
                <a:off x="5128" y="2045"/>
                <a:ext cx="7" cy="3"/>
              </a:xfrm>
              <a:custGeom>
                <a:avLst/>
                <a:gdLst>
                  <a:gd name="T0" fmla="*/ 6 w 7"/>
                  <a:gd name="T1" fmla="*/ 0 h 3"/>
                  <a:gd name="T2" fmla="*/ 5 w 7"/>
                  <a:gd name="T3" fmla="*/ 0 h 3"/>
                  <a:gd name="T4" fmla="*/ 4 w 7"/>
                  <a:gd name="T5" fmla="*/ 0 h 3"/>
                  <a:gd name="T6" fmla="*/ 4 w 7"/>
                  <a:gd name="T7" fmla="*/ 1 h 3"/>
                  <a:gd name="T8" fmla="*/ 3 w 7"/>
                  <a:gd name="T9" fmla="*/ 1 h 3"/>
                  <a:gd name="T10" fmla="*/ 2 w 7"/>
                  <a:gd name="T11" fmla="*/ 1 h 3"/>
                  <a:gd name="T12" fmla="*/ 1 w 7"/>
                  <a:gd name="T13" fmla="*/ 1 h 3"/>
                  <a:gd name="T14" fmla="*/ 0 w 7"/>
                  <a:gd name="T15" fmla="*/ 2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3">
                    <a:moveTo>
                      <a:pt x="6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1" name="Freeform 415"/>
              <p:cNvSpPr>
                <a:spLocks/>
              </p:cNvSpPr>
              <p:nvPr/>
            </p:nvSpPr>
            <p:spPr bwMode="auto">
              <a:xfrm>
                <a:off x="5124" y="2047"/>
                <a:ext cx="5" cy="4"/>
              </a:xfrm>
              <a:custGeom>
                <a:avLst/>
                <a:gdLst>
                  <a:gd name="T0" fmla="*/ 4 w 5"/>
                  <a:gd name="T1" fmla="*/ 0 h 4"/>
                  <a:gd name="T2" fmla="*/ 3 w 5"/>
                  <a:gd name="T3" fmla="*/ 1 h 4"/>
                  <a:gd name="T4" fmla="*/ 2 w 5"/>
                  <a:gd name="T5" fmla="*/ 1 h 4"/>
                  <a:gd name="T6" fmla="*/ 2 w 5"/>
                  <a:gd name="T7" fmla="*/ 2 h 4"/>
                  <a:gd name="T8" fmla="*/ 1 w 5"/>
                  <a:gd name="T9" fmla="*/ 3 h 4"/>
                  <a:gd name="T10" fmla="*/ 0 w 5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4">
                    <a:moveTo>
                      <a:pt x="4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" name="Freeform 416"/>
              <p:cNvSpPr>
                <a:spLocks/>
              </p:cNvSpPr>
              <p:nvPr/>
            </p:nvSpPr>
            <p:spPr bwMode="auto">
              <a:xfrm>
                <a:off x="5124" y="2050"/>
                <a:ext cx="1" cy="2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1 h 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" name="Freeform 417"/>
              <p:cNvSpPr>
                <a:spLocks/>
              </p:cNvSpPr>
              <p:nvPr/>
            </p:nvSpPr>
            <p:spPr bwMode="auto">
              <a:xfrm>
                <a:off x="5124" y="2051"/>
                <a:ext cx="6" cy="4"/>
              </a:xfrm>
              <a:custGeom>
                <a:avLst/>
                <a:gdLst>
                  <a:gd name="T0" fmla="*/ 0 w 6"/>
                  <a:gd name="T1" fmla="*/ 0 h 4"/>
                  <a:gd name="T2" fmla="*/ 1 w 6"/>
                  <a:gd name="T3" fmla="*/ 1 h 4"/>
                  <a:gd name="T4" fmla="*/ 2 w 6"/>
                  <a:gd name="T5" fmla="*/ 1 h 4"/>
                  <a:gd name="T6" fmla="*/ 3 w 6"/>
                  <a:gd name="T7" fmla="*/ 2 h 4"/>
                  <a:gd name="T8" fmla="*/ 4 w 6"/>
                  <a:gd name="T9" fmla="*/ 2 h 4"/>
                  <a:gd name="T10" fmla="*/ 5 w 6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" name="Freeform 418"/>
              <p:cNvSpPr>
                <a:spLocks/>
              </p:cNvSpPr>
              <p:nvPr/>
            </p:nvSpPr>
            <p:spPr bwMode="auto">
              <a:xfrm>
                <a:off x="5129" y="2054"/>
                <a:ext cx="9" cy="5"/>
              </a:xfrm>
              <a:custGeom>
                <a:avLst/>
                <a:gdLst>
                  <a:gd name="T0" fmla="*/ 0 w 9"/>
                  <a:gd name="T1" fmla="*/ 0 h 5"/>
                  <a:gd name="T2" fmla="*/ 1 w 9"/>
                  <a:gd name="T3" fmla="*/ 0 h 5"/>
                  <a:gd name="T4" fmla="*/ 2 w 9"/>
                  <a:gd name="T5" fmla="*/ 1 h 5"/>
                  <a:gd name="T6" fmla="*/ 3 w 9"/>
                  <a:gd name="T7" fmla="*/ 1 h 5"/>
                  <a:gd name="T8" fmla="*/ 4 w 9"/>
                  <a:gd name="T9" fmla="*/ 2 h 5"/>
                  <a:gd name="T10" fmla="*/ 5 w 9"/>
                  <a:gd name="T11" fmla="*/ 2 h 5"/>
                  <a:gd name="T12" fmla="*/ 6 w 9"/>
                  <a:gd name="T13" fmla="*/ 3 h 5"/>
                  <a:gd name="T14" fmla="*/ 7 w 9"/>
                  <a:gd name="T15" fmla="*/ 3 h 5"/>
                  <a:gd name="T16" fmla="*/ 8 w 9"/>
                  <a:gd name="T17" fmla="*/ 4 h 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6" y="3"/>
                    </a:lnTo>
                    <a:lnTo>
                      <a:pt x="7" y="3"/>
                    </a:lnTo>
                    <a:lnTo>
                      <a:pt x="8" y="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" name="Freeform 419"/>
              <p:cNvSpPr>
                <a:spLocks/>
              </p:cNvSpPr>
              <p:nvPr/>
            </p:nvSpPr>
            <p:spPr bwMode="auto">
              <a:xfrm>
                <a:off x="5137" y="2058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" name="Freeform 420"/>
              <p:cNvSpPr>
                <a:spLocks/>
              </p:cNvSpPr>
              <p:nvPr/>
            </p:nvSpPr>
            <p:spPr bwMode="auto">
              <a:xfrm>
                <a:off x="5116" y="2042"/>
                <a:ext cx="191" cy="27"/>
              </a:xfrm>
              <a:custGeom>
                <a:avLst/>
                <a:gdLst>
                  <a:gd name="T0" fmla="*/ 0 w 191"/>
                  <a:gd name="T1" fmla="*/ 22 h 27"/>
                  <a:gd name="T2" fmla="*/ 190 w 191"/>
                  <a:gd name="T3" fmla="*/ 26 h 27"/>
                  <a:gd name="T4" fmla="*/ 190 w 191"/>
                  <a:gd name="T5" fmla="*/ 16 h 27"/>
                  <a:gd name="T6" fmla="*/ 163 w 191"/>
                  <a:gd name="T7" fmla="*/ 13 h 27"/>
                  <a:gd name="T8" fmla="*/ 149 w 191"/>
                  <a:gd name="T9" fmla="*/ 11 h 27"/>
                  <a:gd name="T10" fmla="*/ 137 w 191"/>
                  <a:gd name="T11" fmla="*/ 9 h 27"/>
                  <a:gd name="T12" fmla="*/ 129 w 191"/>
                  <a:gd name="T13" fmla="*/ 8 h 27"/>
                  <a:gd name="T14" fmla="*/ 116 w 191"/>
                  <a:gd name="T15" fmla="*/ 5 h 27"/>
                  <a:gd name="T16" fmla="*/ 102 w 191"/>
                  <a:gd name="T17" fmla="*/ 2 h 27"/>
                  <a:gd name="T18" fmla="*/ 90 w 191"/>
                  <a:gd name="T19" fmla="*/ 0 h 27"/>
                  <a:gd name="T20" fmla="*/ 80 w 191"/>
                  <a:gd name="T21" fmla="*/ 0 h 2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1" h="27">
                    <a:moveTo>
                      <a:pt x="0" y="22"/>
                    </a:moveTo>
                    <a:lnTo>
                      <a:pt x="190" y="26"/>
                    </a:lnTo>
                    <a:lnTo>
                      <a:pt x="190" y="16"/>
                    </a:lnTo>
                    <a:lnTo>
                      <a:pt x="163" y="13"/>
                    </a:lnTo>
                    <a:lnTo>
                      <a:pt x="149" y="11"/>
                    </a:lnTo>
                    <a:lnTo>
                      <a:pt x="137" y="9"/>
                    </a:lnTo>
                    <a:lnTo>
                      <a:pt x="129" y="8"/>
                    </a:lnTo>
                    <a:lnTo>
                      <a:pt x="116" y="5"/>
                    </a:lnTo>
                    <a:lnTo>
                      <a:pt x="102" y="2"/>
                    </a:lnTo>
                    <a:lnTo>
                      <a:pt x="90" y="0"/>
                    </a:lnTo>
                    <a:lnTo>
                      <a:pt x="8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7" name="Freeform 421"/>
              <p:cNvSpPr>
                <a:spLocks/>
              </p:cNvSpPr>
              <p:nvPr/>
            </p:nvSpPr>
            <p:spPr bwMode="auto">
              <a:xfrm>
                <a:off x="5206" y="2042"/>
                <a:ext cx="24" cy="25"/>
              </a:xfrm>
              <a:custGeom>
                <a:avLst/>
                <a:gdLst>
                  <a:gd name="T0" fmla="*/ 0 w 24"/>
                  <a:gd name="T1" fmla="*/ 0 h 25"/>
                  <a:gd name="T2" fmla="*/ 23 w 24"/>
                  <a:gd name="T3" fmla="*/ 16 h 25"/>
                  <a:gd name="T4" fmla="*/ 7 w 24"/>
                  <a:gd name="T5" fmla="*/ 24 h 2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" h="25">
                    <a:moveTo>
                      <a:pt x="0" y="0"/>
                    </a:moveTo>
                    <a:lnTo>
                      <a:pt x="23" y="16"/>
                    </a:lnTo>
                    <a:lnTo>
                      <a:pt x="7" y="2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8" name="Line 422"/>
              <p:cNvSpPr>
                <a:spLocks noChangeShapeType="1"/>
              </p:cNvSpPr>
              <p:nvPr/>
            </p:nvSpPr>
            <p:spPr bwMode="auto">
              <a:xfrm flipH="1">
                <a:off x="4889" y="2050"/>
                <a:ext cx="239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9" name="Line 423"/>
              <p:cNvSpPr>
                <a:spLocks noChangeShapeType="1"/>
              </p:cNvSpPr>
              <p:nvPr/>
            </p:nvSpPr>
            <p:spPr bwMode="auto">
              <a:xfrm>
                <a:off x="5256" y="2072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0" name="Line 424"/>
              <p:cNvSpPr>
                <a:spLocks noChangeShapeType="1"/>
              </p:cNvSpPr>
              <p:nvPr/>
            </p:nvSpPr>
            <p:spPr bwMode="auto">
              <a:xfrm>
                <a:off x="5172" y="2070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1" name="Line 425"/>
              <p:cNvSpPr>
                <a:spLocks noChangeShapeType="1"/>
              </p:cNvSpPr>
              <p:nvPr/>
            </p:nvSpPr>
            <p:spPr bwMode="auto">
              <a:xfrm>
                <a:off x="4979" y="2073"/>
                <a:ext cx="0" cy="8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2" name="Freeform 426"/>
              <p:cNvSpPr>
                <a:spLocks/>
              </p:cNvSpPr>
              <p:nvPr/>
            </p:nvSpPr>
            <p:spPr bwMode="auto">
              <a:xfrm>
                <a:off x="4892" y="2061"/>
                <a:ext cx="88" cy="62"/>
              </a:xfrm>
              <a:custGeom>
                <a:avLst/>
                <a:gdLst>
                  <a:gd name="T0" fmla="*/ 87 w 88"/>
                  <a:gd name="T1" fmla="*/ 52 h 62"/>
                  <a:gd name="T2" fmla="*/ 0 w 88"/>
                  <a:gd name="T3" fmla="*/ 61 h 62"/>
                  <a:gd name="T4" fmla="*/ 0 w 88"/>
                  <a:gd name="T5" fmla="*/ 35 h 62"/>
                  <a:gd name="T6" fmla="*/ 12 w 88"/>
                  <a:gd name="T7" fmla="*/ 0 h 6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8" h="62">
                    <a:moveTo>
                      <a:pt x="87" y="52"/>
                    </a:moveTo>
                    <a:lnTo>
                      <a:pt x="0" y="61"/>
                    </a:lnTo>
                    <a:lnTo>
                      <a:pt x="0" y="35"/>
                    </a:lnTo>
                    <a:lnTo>
                      <a:pt x="1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" name="Freeform 427"/>
              <p:cNvSpPr>
                <a:spLocks/>
              </p:cNvSpPr>
              <p:nvPr/>
            </p:nvSpPr>
            <p:spPr bwMode="auto">
              <a:xfrm>
                <a:off x="4889" y="2147"/>
                <a:ext cx="23" cy="4"/>
              </a:xfrm>
              <a:custGeom>
                <a:avLst/>
                <a:gdLst>
                  <a:gd name="T0" fmla="*/ 22 w 23"/>
                  <a:gd name="T1" fmla="*/ 3 h 4"/>
                  <a:gd name="T2" fmla="*/ 15 w 23"/>
                  <a:gd name="T3" fmla="*/ 2 h 4"/>
                  <a:gd name="T4" fmla="*/ 9 w 23"/>
                  <a:gd name="T5" fmla="*/ 1 h 4"/>
                  <a:gd name="T6" fmla="*/ 0 w 23"/>
                  <a:gd name="T7" fmla="*/ 0 h 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3" h="4">
                    <a:moveTo>
                      <a:pt x="22" y="3"/>
                    </a:moveTo>
                    <a:lnTo>
                      <a:pt x="15" y="2"/>
                    </a:lnTo>
                    <a:lnTo>
                      <a:pt x="9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" name="Freeform 428"/>
              <p:cNvSpPr>
                <a:spLocks/>
              </p:cNvSpPr>
              <p:nvPr/>
            </p:nvSpPr>
            <p:spPr bwMode="auto">
              <a:xfrm>
                <a:off x="4829" y="2141"/>
                <a:ext cx="20" cy="1"/>
              </a:xfrm>
              <a:custGeom>
                <a:avLst/>
                <a:gdLst>
                  <a:gd name="T0" fmla="*/ 19 w 20"/>
                  <a:gd name="T1" fmla="*/ 0 h 1"/>
                  <a:gd name="T2" fmla="*/ 13 w 20"/>
                  <a:gd name="T3" fmla="*/ 0 h 1"/>
                  <a:gd name="T4" fmla="*/ 0 w 20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" h="1">
                    <a:moveTo>
                      <a:pt x="19" y="0"/>
                    </a:moveTo>
                    <a:lnTo>
                      <a:pt x="13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5" name="Line 429"/>
              <p:cNvSpPr>
                <a:spLocks noChangeShapeType="1"/>
              </p:cNvSpPr>
              <p:nvPr/>
            </p:nvSpPr>
            <p:spPr bwMode="auto">
              <a:xfrm>
                <a:off x="4904" y="2125"/>
                <a:ext cx="0" cy="1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6" name="Line 430"/>
              <p:cNvSpPr>
                <a:spLocks noChangeShapeType="1"/>
              </p:cNvSpPr>
              <p:nvPr/>
            </p:nvSpPr>
            <p:spPr bwMode="auto">
              <a:xfrm>
                <a:off x="4974" y="2073"/>
                <a:ext cx="1" cy="3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7" name="Freeform 431"/>
              <p:cNvSpPr>
                <a:spLocks/>
              </p:cNvSpPr>
              <p:nvPr/>
            </p:nvSpPr>
            <p:spPr bwMode="auto">
              <a:xfrm>
                <a:off x="5147" y="2111"/>
                <a:ext cx="51" cy="39"/>
              </a:xfrm>
              <a:custGeom>
                <a:avLst/>
                <a:gdLst>
                  <a:gd name="T0" fmla="*/ 50 w 51"/>
                  <a:gd name="T1" fmla="*/ 2 h 39"/>
                  <a:gd name="T2" fmla="*/ 50 w 51"/>
                  <a:gd name="T3" fmla="*/ 38 h 39"/>
                  <a:gd name="T4" fmla="*/ 0 w 51"/>
                  <a:gd name="T5" fmla="*/ 38 h 39"/>
                  <a:gd name="T6" fmla="*/ 0 w 51"/>
                  <a:gd name="T7" fmla="*/ 0 h 3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1" h="39">
                    <a:moveTo>
                      <a:pt x="50" y="2"/>
                    </a:moveTo>
                    <a:lnTo>
                      <a:pt x="50" y="38"/>
                    </a:lnTo>
                    <a:lnTo>
                      <a:pt x="0" y="3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8" name="Line 432"/>
              <p:cNvSpPr>
                <a:spLocks noChangeShapeType="1"/>
              </p:cNvSpPr>
              <p:nvPr/>
            </p:nvSpPr>
            <p:spPr bwMode="auto">
              <a:xfrm>
                <a:off x="4815" y="2000"/>
                <a:ext cx="3" cy="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9" name="Freeform 433"/>
              <p:cNvSpPr>
                <a:spLocks/>
              </p:cNvSpPr>
              <p:nvPr/>
            </p:nvSpPr>
            <p:spPr bwMode="auto">
              <a:xfrm>
                <a:off x="4756" y="2048"/>
                <a:ext cx="138" cy="11"/>
              </a:xfrm>
              <a:custGeom>
                <a:avLst/>
                <a:gdLst>
                  <a:gd name="T0" fmla="*/ 137 w 138"/>
                  <a:gd name="T1" fmla="*/ 2 h 11"/>
                  <a:gd name="T2" fmla="*/ 85 w 138"/>
                  <a:gd name="T3" fmla="*/ 2 h 11"/>
                  <a:gd name="T4" fmla="*/ 84 w 138"/>
                  <a:gd name="T5" fmla="*/ 2 h 11"/>
                  <a:gd name="T6" fmla="*/ 83 w 138"/>
                  <a:gd name="T7" fmla="*/ 1 h 11"/>
                  <a:gd name="T8" fmla="*/ 82 w 138"/>
                  <a:gd name="T9" fmla="*/ 1 h 11"/>
                  <a:gd name="T10" fmla="*/ 82 w 138"/>
                  <a:gd name="T11" fmla="*/ 0 h 11"/>
                  <a:gd name="T12" fmla="*/ 81 w 138"/>
                  <a:gd name="T13" fmla="*/ 0 h 11"/>
                  <a:gd name="T14" fmla="*/ 80 w 138"/>
                  <a:gd name="T15" fmla="*/ 0 h 11"/>
                  <a:gd name="T16" fmla="*/ 80 w 138"/>
                  <a:gd name="T17" fmla="*/ 1 h 11"/>
                  <a:gd name="T18" fmla="*/ 79 w 138"/>
                  <a:gd name="T19" fmla="*/ 1 h 11"/>
                  <a:gd name="T20" fmla="*/ 79 w 138"/>
                  <a:gd name="T21" fmla="*/ 2 h 11"/>
                  <a:gd name="T22" fmla="*/ 78 w 138"/>
                  <a:gd name="T23" fmla="*/ 2 h 11"/>
                  <a:gd name="T24" fmla="*/ 78 w 138"/>
                  <a:gd name="T25" fmla="*/ 3 h 11"/>
                  <a:gd name="T26" fmla="*/ 77 w 138"/>
                  <a:gd name="T27" fmla="*/ 3 h 11"/>
                  <a:gd name="T28" fmla="*/ 77 w 138"/>
                  <a:gd name="T29" fmla="*/ 4 h 11"/>
                  <a:gd name="T30" fmla="*/ 0 w 138"/>
                  <a:gd name="T31" fmla="*/ 5 h 11"/>
                  <a:gd name="T32" fmla="*/ 77 w 138"/>
                  <a:gd name="T33" fmla="*/ 6 h 11"/>
                  <a:gd name="T34" fmla="*/ 77 w 138"/>
                  <a:gd name="T35" fmla="*/ 7 h 11"/>
                  <a:gd name="T36" fmla="*/ 78 w 138"/>
                  <a:gd name="T37" fmla="*/ 7 h 11"/>
                  <a:gd name="T38" fmla="*/ 78 w 138"/>
                  <a:gd name="T39" fmla="*/ 8 h 11"/>
                  <a:gd name="T40" fmla="*/ 79 w 138"/>
                  <a:gd name="T41" fmla="*/ 8 h 11"/>
                  <a:gd name="T42" fmla="*/ 79 w 138"/>
                  <a:gd name="T43" fmla="*/ 9 h 11"/>
                  <a:gd name="T44" fmla="*/ 80 w 138"/>
                  <a:gd name="T45" fmla="*/ 9 h 11"/>
                  <a:gd name="T46" fmla="*/ 81 w 138"/>
                  <a:gd name="T47" fmla="*/ 10 h 11"/>
                  <a:gd name="T48" fmla="*/ 82 w 138"/>
                  <a:gd name="T49" fmla="*/ 10 h 11"/>
                  <a:gd name="T50" fmla="*/ 82 w 138"/>
                  <a:gd name="T51" fmla="*/ 9 h 11"/>
                  <a:gd name="T52" fmla="*/ 83 w 138"/>
                  <a:gd name="T53" fmla="*/ 9 h 11"/>
                  <a:gd name="T54" fmla="*/ 84 w 138"/>
                  <a:gd name="T55" fmla="*/ 8 h 11"/>
                  <a:gd name="T56" fmla="*/ 84 w 138"/>
                  <a:gd name="T57" fmla="*/ 7 h 11"/>
                  <a:gd name="T58" fmla="*/ 85 w 138"/>
                  <a:gd name="T59" fmla="*/ 7 h 11"/>
                  <a:gd name="T60" fmla="*/ 85 w 138"/>
                  <a:gd name="T61" fmla="*/ 6 h 11"/>
                  <a:gd name="T62" fmla="*/ 137 w 138"/>
                  <a:gd name="T63" fmla="*/ 8 h 11"/>
                  <a:gd name="T64" fmla="*/ 137 w 138"/>
                  <a:gd name="T65" fmla="*/ 2 h 1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38" h="11">
                    <a:moveTo>
                      <a:pt x="137" y="2"/>
                    </a:moveTo>
                    <a:lnTo>
                      <a:pt x="85" y="2"/>
                    </a:lnTo>
                    <a:lnTo>
                      <a:pt x="84" y="2"/>
                    </a:lnTo>
                    <a:lnTo>
                      <a:pt x="83" y="1"/>
                    </a:lnTo>
                    <a:lnTo>
                      <a:pt x="82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80" y="0"/>
                    </a:lnTo>
                    <a:lnTo>
                      <a:pt x="80" y="1"/>
                    </a:lnTo>
                    <a:lnTo>
                      <a:pt x="79" y="1"/>
                    </a:lnTo>
                    <a:lnTo>
                      <a:pt x="79" y="2"/>
                    </a:lnTo>
                    <a:lnTo>
                      <a:pt x="78" y="2"/>
                    </a:lnTo>
                    <a:lnTo>
                      <a:pt x="78" y="3"/>
                    </a:lnTo>
                    <a:lnTo>
                      <a:pt x="77" y="3"/>
                    </a:lnTo>
                    <a:lnTo>
                      <a:pt x="77" y="4"/>
                    </a:lnTo>
                    <a:lnTo>
                      <a:pt x="0" y="5"/>
                    </a:lnTo>
                    <a:lnTo>
                      <a:pt x="77" y="6"/>
                    </a:lnTo>
                    <a:lnTo>
                      <a:pt x="77" y="7"/>
                    </a:lnTo>
                    <a:lnTo>
                      <a:pt x="78" y="7"/>
                    </a:lnTo>
                    <a:lnTo>
                      <a:pt x="78" y="8"/>
                    </a:lnTo>
                    <a:lnTo>
                      <a:pt x="79" y="8"/>
                    </a:lnTo>
                    <a:lnTo>
                      <a:pt x="79" y="9"/>
                    </a:lnTo>
                    <a:lnTo>
                      <a:pt x="80" y="9"/>
                    </a:lnTo>
                    <a:lnTo>
                      <a:pt x="81" y="10"/>
                    </a:lnTo>
                    <a:lnTo>
                      <a:pt x="82" y="10"/>
                    </a:lnTo>
                    <a:lnTo>
                      <a:pt x="82" y="9"/>
                    </a:lnTo>
                    <a:lnTo>
                      <a:pt x="83" y="9"/>
                    </a:lnTo>
                    <a:lnTo>
                      <a:pt x="84" y="8"/>
                    </a:lnTo>
                    <a:lnTo>
                      <a:pt x="84" y="7"/>
                    </a:lnTo>
                    <a:lnTo>
                      <a:pt x="85" y="7"/>
                    </a:lnTo>
                    <a:lnTo>
                      <a:pt x="85" y="6"/>
                    </a:lnTo>
                    <a:lnTo>
                      <a:pt x="137" y="8"/>
                    </a:lnTo>
                    <a:lnTo>
                      <a:pt x="137" y="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" name="Freeform 434"/>
              <p:cNvSpPr>
                <a:spLocks/>
              </p:cNvSpPr>
              <p:nvPr/>
            </p:nvSpPr>
            <p:spPr bwMode="auto">
              <a:xfrm>
                <a:off x="5229" y="2081"/>
                <a:ext cx="16" cy="13"/>
              </a:xfrm>
              <a:custGeom>
                <a:avLst/>
                <a:gdLst>
                  <a:gd name="T0" fmla="*/ 0 w 16"/>
                  <a:gd name="T1" fmla="*/ 12 h 13"/>
                  <a:gd name="T2" fmla="*/ 0 w 16"/>
                  <a:gd name="T3" fmla="*/ 0 h 13"/>
                  <a:gd name="T4" fmla="*/ 15 w 16"/>
                  <a:gd name="T5" fmla="*/ 0 h 13"/>
                  <a:gd name="T6" fmla="*/ 15 w 16"/>
                  <a:gd name="T7" fmla="*/ 12 h 13"/>
                  <a:gd name="T8" fmla="*/ 0 w 16"/>
                  <a:gd name="T9" fmla="*/ 12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13">
                    <a:moveTo>
                      <a:pt x="0" y="12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15" y="12"/>
                    </a:lnTo>
                    <a:lnTo>
                      <a:pt x="0" y="1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1" name="Freeform 435"/>
              <p:cNvSpPr>
                <a:spLocks/>
              </p:cNvSpPr>
              <p:nvPr/>
            </p:nvSpPr>
            <p:spPr bwMode="auto">
              <a:xfrm>
                <a:off x="5172" y="2066"/>
                <a:ext cx="40" cy="10"/>
              </a:xfrm>
              <a:custGeom>
                <a:avLst/>
                <a:gdLst>
                  <a:gd name="T0" fmla="*/ 0 w 40"/>
                  <a:gd name="T1" fmla="*/ 9 h 10"/>
                  <a:gd name="T2" fmla="*/ 39 w 40"/>
                  <a:gd name="T3" fmla="*/ 9 h 10"/>
                  <a:gd name="T4" fmla="*/ 39 w 40"/>
                  <a:gd name="T5" fmla="*/ 0 h 1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0" h="10">
                    <a:moveTo>
                      <a:pt x="0" y="9"/>
                    </a:moveTo>
                    <a:lnTo>
                      <a:pt x="39" y="9"/>
                    </a:lnTo>
                    <a:lnTo>
                      <a:pt x="3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2" name="Freeform 436"/>
              <p:cNvSpPr>
                <a:spLocks/>
              </p:cNvSpPr>
              <p:nvPr/>
            </p:nvSpPr>
            <p:spPr bwMode="auto">
              <a:xfrm>
                <a:off x="5219" y="2067"/>
                <a:ext cx="37" cy="10"/>
              </a:xfrm>
              <a:custGeom>
                <a:avLst/>
                <a:gdLst>
                  <a:gd name="T0" fmla="*/ 0 w 37"/>
                  <a:gd name="T1" fmla="*/ 0 h 10"/>
                  <a:gd name="T2" fmla="*/ 0 w 37"/>
                  <a:gd name="T3" fmla="*/ 9 h 10"/>
                  <a:gd name="T4" fmla="*/ 36 w 37"/>
                  <a:gd name="T5" fmla="*/ 9 h 10"/>
                  <a:gd name="T6" fmla="*/ 36 w 3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7" h="10">
                    <a:moveTo>
                      <a:pt x="0" y="0"/>
                    </a:moveTo>
                    <a:lnTo>
                      <a:pt x="0" y="9"/>
                    </a:lnTo>
                    <a:lnTo>
                      <a:pt x="36" y="9"/>
                    </a:lnTo>
                    <a:lnTo>
                      <a:pt x="36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" name="Line 437"/>
              <p:cNvSpPr>
                <a:spLocks noChangeShapeType="1"/>
              </p:cNvSpPr>
              <p:nvPr/>
            </p:nvSpPr>
            <p:spPr bwMode="auto">
              <a:xfrm flipV="1">
                <a:off x="4992" y="2024"/>
                <a:ext cx="0" cy="1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4" name="Freeform 438"/>
              <p:cNvSpPr>
                <a:spLocks/>
              </p:cNvSpPr>
              <p:nvPr/>
            </p:nvSpPr>
            <p:spPr bwMode="auto">
              <a:xfrm>
                <a:off x="4984" y="2032"/>
                <a:ext cx="128" cy="39"/>
              </a:xfrm>
              <a:custGeom>
                <a:avLst/>
                <a:gdLst>
                  <a:gd name="T0" fmla="*/ 127 w 128"/>
                  <a:gd name="T1" fmla="*/ 1 h 39"/>
                  <a:gd name="T2" fmla="*/ 74 w 128"/>
                  <a:gd name="T3" fmla="*/ 0 h 39"/>
                  <a:gd name="T4" fmla="*/ 57 w 128"/>
                  <a:gd name="T5" fmla="*/ 0 h 39"/>
                  <a:gd name="T6" fmla="*/ 46 w 128"/>
                  <a:gd name="T7" fmla="*/ 2 h 39"/>
                  <a:gd name="T8" fmla="*/ 34 w 128"/>
                  <a:gd name="T9" fmla="*/ 3 h 39"/>
                  <a:gd name="T10" fmla="*/ 25 w 128"/>
                  <a:gd name="T11" fmla="*/ 6 h 39"/>
                  <a:gd name="T12" fmla="*/ 10 w 128"/>
                  <a:gd name="T13" fmla="*/ 12 h 39"/>
                  <a:gd name="T14" fmla="*/ 0 w 128"/>
                  <a:gd name="T15" fmla="*/ 18 h 39"/>
                  <a:gd name="T16" fmla="*/ 0 w 128"/>
                  <a:gd name="T17" fmla="*/ 19 h 39"/>
                  <a:gd name="T18" fmla="*/ 5 w 128"/>
                  <a:gd name="T19" fmla="*/ 22 h 39"/>
                  <a:gd name="T20" fmla="*/ 10 w 128"/>
                  <a:gd name="T21" fmla="*/ 25 h 39"/>
                  <a:gd name="T22" fmla="*/ 22 w 128"/>
                  <a:gd name="T23" fmla="*/ 29 h 39"/>
                  <a:gd name="T24" fmla="*/ 34 w 128"/>
                  <a:gd name="T25" fmla="*/ 32 h 39"/>
                  <a:gd name="T26" fmla="*/ 80 w 128"/>
                  <a:gd name="T27" fmla="*/ 38 h 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28" h="39">
                    <a:moveTo>
                      <a:pt x="127" y="1"/>
                    </a:moveTo>
                    <a:lnTo>
                      <a:pt x="74" y="0"/>
                    </a:lnTo>
                    <a:lnTo>
                      <a:pt x="57" y="0"/>
                    </a:lnTo>
                    <a:lnTo>
                      <a:pt x="46" y="2"/>
                    </a:lnTo>
                    <a:lnTo>
                      <a:pt x="34" y="3"/>
                    </a:lnTo>
                    <a:lnTo>
                      <a:pt x="25" y="6"/>
                    </a:lnTo>
                    <a:lnTo>
                      <a:pt x="10" y="12"/>
                    </a:lnTo>
                    <a:lnTo>
                      <a:pt x="0" y="18"/>
                    </a:lnTo>
                    <a:lnTo>
                      <a:pt x="0" y="19"/>
                    </a:lnTo>
                    <a:lnTo>
                      <a:pt x="5" y="22"/>
                    </a:lnTo>
                    <a:lnTo>
                      <a:pt x="10" y="25"/>
                    </a:lnTo>
                    <a:lnTo>
                      <a:pt x="22" y="29"/>
                    </a:lnTo>
                    <a:lnTo>
                      <a:pt x="34" y="32"/>
                    </a:lnTo>
                    <a:lnTo>
                      <a:pt x="80" y="3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25" name="Group 439"/>
              <p:cNvGrpSpPr>
                <a:grpSpLocks/>
              </p:cNvGrpSpPr>
              <p:nvPr/>
            </p:nvGrpSpPr>
            <p:grpSpPr bwMode="auto">
              <a:xfrm>
                <a:off x="4293" y="1968"/>
                <a:ext cx="481" cy="191"/>
                <a:chOff x="4293" y="1968"/>
                <a:chExt cx="481" cy="191"/>
              </a:xfrm>
            </p:grpSpPr>
            <p:sp>
              <p:nvSpPr>
                <p:cNvPr id="126" name="Freeform 440"/>
                <p:cNvSpPr>
                  <a:spLocks/>
                </p:cNvSpPr>
                <p:nvPr/>
              </p:nvSpPr>
              <p:spPr bwMode="auto">
                <a:xfrm>
                  <a:off x="4726" y="1984"/>
                  <a:ext cx="9" cy="2"/>
                </a:xfrm>
                <a:custGeom>
                  <a:avLst/>
                  <a:gdLst>
                    <a:gd name="T0" fmla="*/ 8 w 9"/>
                    <a:gd name="T1" fmla="*/ 1 h 2"/>
                    <a:gd name="T2" fmla="*/ 7 w 9"/>
                    <a:gd name="T3" fmla="*/ 1 h 2"/>
                    <a:gd name="T4" fmla="*/ 4 w 9"/>
                    <a:gd name="T5" fmla="*/ 0 h 2"/>
                    <a:gd name="T6" fmla="*/ 0 w 9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9" h="2">
                      <a:moveTo>
                        <a:pt x="8" y="1"/>
                      </a:moveTo>
                      <a:lnTo>
                        <a:pt x="7" y="1"/>
                      </a:lnTo>
                      <a:lnTo>
                        <a:pt x="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7" name="Freeform 441"/>
                <p:cNvSpPr>
                  <a:spLocks/>
                </p:cNvSpPr>
                <p:nvPr/>
              </p:nvSpPr>
              <p:spPr bwMode="auto">
                <a:xfrm>
                  <a:off x="4659" y="1974"/>
                  <a:ext cx="68" cy="11"/>
                </a:xfrm>
                <a:custGeom>
                  <a:avLst/>
                  <a:gdLst>
                    <a:gd name="T0" fmla="*/ 67 w 68"/>
                    <a:gd name="T1" fmla="*/ 10 h 11"/>
                    <a:gd name="T2" fmla="*/ 61 w 68"/>
                    <a:gd name="T3" fmla="*/ 9 h 11"/>
                    <a:gd name="T4" fmla="*/ 54 w 68"/>
                    <a:gd name="T5" fmla="*/ 8 h 11"/>
                    <a:gd name="T6" fmla="*/ 45 w 68"/>
                    <a:gd name="T7" fmla="*/ 6 h 11"/>
                    <a:gd name="T8" fmla="*/ 35 w 68"/>
                    <a:gd name="T9" fmla="*/ 5 h 11"/>
                    <a:gd name="T10" fmla="*/ 25 w 68"/>
                    <a:gd name="T11" fmla="*/ 3 h 11"/>
                    <a:gd name="T12" fmla="*/ 16 w 68"/>
                    <a:gd name="T13" fmla="*/ 2 h 11"/>
                    <a:gd name="T14" fmla="*/ 8 w 68"/>
                    <a:gd name="T15" fmla="*/ 1 h 11"/>
                    <a:gd name="T16" fmla="*/ 0 w 68"/>
                    <a:gd name="T17" fmla="*/ 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" h="11">
                      <a:moveTo>
                        <a:pt x="67" y="10"/>
                      </a:moveTo>
                      <a:lnTo>
                        <a:pt x="61" y="9"/>
                      </a:lnTo>
                      <a:lnTo>
                        <a:pt x="54" y="8"/>
                      </a:lnTo>
                      <a:lnTo>
                        <a:pt x="45" y="6"/>
                      </a:lnTo>
                      <a:lnTo>
                        <a:pt x="35" y="5"/>
                      </a:lnTo>
                      <a:lnTo>
                        <a:pt x="25" y="3"/>
                      </a:lnTo>
                      <a:lnTo>
                        <a:pt x="16" y="2"/>
                      </a:lnTo>
                      <a:lnTo>
                        <a:pt x="8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8" name="Freeform 442"/>
                <p:cNvSpPr>
                  <a:spLocks/>
                </p:cNvSpPr>
                <p:nvPr/>
              </p:nvSpPr>
              <p:spPr bwMode="auto">
                <a:xfrm>
                  <a:off x="4621" y="1968"/>
                  <a:ext cx="39" cy="7"/>
                </a:xfrm>
                <a:custGeom>
                  <a:avLst/>
                  <a:gdLst>
                    <a:gd name="T0" fmla="*/ 38 w 39"/>
                    <a:gd name="T1" fmla="*/ 6 h 7"/>
                    <a:gd name="T2" fmla="*/ 32 w 39"/>
                    <a:gd name="T3" fmla="*/ 5 h 7"/>
                    <a:gd name="T4" fmla="*/ 26 w 39"/>
                    <a:gd name="T5" fmla="*/ 4 h 7"/>
                    <a:gd name="T6" fmla="*/ 21 w 39"/>
                    <a:gd name="T7" fmla="*/ 3 h 7"/>
                    <a:gd name="T8" fmla="*/ 17 w 39"/>
                    <a:gd name="T9" fmla="*/ 2 h 7"/>
                    <a:gd name="T10" fmla="*/ 13 w 39"/>
                    <a:gd name="T11" fmla="*/ 2 h 7"/>
                    <a:gd name="T12" fmla="*/ 9 w 39"/>
                    <a:gd name="T13" fmla="*/ 1 h 7"/>
                    <a:gd name="T14" fmla="*/ 5 w 39"/>
                    <a:gd name="T15" fmla="*/ 1 h 7"/>
                    <a:gd name="T16" fmla="*/ 0 w 39"/>
                    <a:gd name="T17" fmla="*/ 0 h 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9" h="7">
                      <a:moveTo>
                        <a:pt x="38" y="6"/>
                      </a:moveTo>
                      <a:lnTo>
                        <a:pt x="32" y="5"/>
                      </a:lnTo>
                      <a:lnTo>
                        <a:pt x="26" y="4"/>
                      </a:lnTo>
                      <a:lnTo>
                        <a:pt x="21" y="3"/>
                      </a:lnTo>
                      <a:lnTo>
                        <a:pt x="17" y="2"/>
                      </a:lnTo>
                      <a:lnTo>
                        <a:pt x="13" y="2"/>
                      </a:lnTo>
                      <a:lnTo>
                        <a:pt x="9" y="1"/>
                      </a:lnTo>
                      <a:lnTo>
                        <a:pt x="5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9" name="Freeform 443"/>
                <p:cNvSpPr>
                  <a:spLocks/>
                </p:cNvSpPr>
                <p:nvPr/>
              </p:nvSpPr>
              <p:spPr bwMode="auto">
                <a:xfrm>
                  <a:off x="4576" y="1968"/>
                  <a:ext cx="46" cy="3"/>
                </a:xfrm>
                <a:custGeom>
                  <a:avLst/>
                  <a:gdLst>
                    <a:gd name="T0" fmla="*/ 45 w 46"/>
                    <a:gd name="T1" fmla="*/ 0 h 3"/>
                    <a:gd name="T2" fmla="*/ 40 w 46"/>
                    <a:gd name="T3" fmla="*/ 0 h 3"/>
                    <a:gd name="T4" fmla="*/ 35 w 46"/>
                    <a:gd name="T5" fmla="*/ 0 h 3"/>
                    <a:gd name="T6" fmla="*/ 29 w 46"/>
                    <a:gd name="T7" fmla="*/ 0 h 3"/>
                    <a:gd name="T8" fmla="*/ 24 w 46"/>
                    <a:gd name="T9" fmla="*/ 1 h 3"/>
                    <a:gd name="T10" fmla="*/ 18 w 46"/>
                    <a:gd name="T11" fmla="*/ 1 h 3"/>
                    <a:gd name="T12" fmla="*/ 12 w 46"/>
                    <a:gd name="T13" fmla="*/ 1 h 3"/>
                    <a:gd name="T14" fmla="*/ 6 w 46"/>
                    <a:gd name="T15" fmla="*/ 2 h 3"/>
                    <a:gd name="T16" fmla="*/ 0 w 46"/>
                    <a:gd name="T17" fmla="*/ 2 h 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6" h="3">
                      <a:moveTo>
                        <a:pt x="45" y="0"/>
                      </a:moveTo>
                      <a:lnTo>
                        <a:pt x="40" y="0"/>
                      </a:lnTo>
                      <a:lnTo>
                        <a:pt x="35" y="0"/>
                      </a:lnTo>
                      <a:lnTo>
                        <a:pt x="29" y="0"/>
                      </a:lnTo>
                      <a:lnTo>
                        <a:pt x="24" y="1"/>
                      </a:lnTo>
                      <a:lnTo>
                        <a:pt x="18" y="1"/>
                      </a:lnTo>
                      <a:lnTo>
                        <a:pt x="12" y="1"/>
                      </a:lnTo>
                      <a:lnTo>
                        <a:pt x="6" y="2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0" name="Freeform 444"/>
                <p:cNvSpPr>
                  <a:spLocks/>
                </p:cNvSpPr>
                <p:nvPr/>
              </p:nvSpPr>
              <p:spPr bwMode="auto">
                <a:xfrm>
                  <a:off x="4526" y="1970"/>
                  <a:ext cx="51" cy="11"/>
                </a:xfrm>
                <a:custGeom>
                  <a:avLst/>
                  <a:gdLst>
                    <a:gd name="T0" fmla="*/ 50 w 51"/>
                    <a:gd name="T1" fmla="*/ 0 h 11"/>
                    <a:gd name="T2" fmla="*/ 44 w 51"/>
                    <a:gd name="T3" fmla="*/ 1 h 11"/>
                    <a:gd name="T4" fmla="*/ 38 w 51"/>
                    <a:gd name="T5" fmla="*/ 2 h 11"/>
                    <a:gd name="T6" fmla="*/ 32 w 51"/>
                    <a:gd name="T7" fmla="*/ 3 h 11"/>
                    <a:gd name="T8" fmla="*/ 25 w 51"/>
                    <a:gd name="T9" fmla="*/ 4 h 11"/>
                    <a:gd name="T10" fmla="*/ 19 w 51"/>
                    <a:gd name="T11" fmla="*/ 5 h 11"/>
                    <a:gd name="T12" fmla="*/ 12 w 51"/>
                    <a:gd name="T13" fmla="*/ 7 h 11"/>
                    <a:gd name="T14" fmla="*/ 6 w 51"/>
                    <a:gd name="T15" fmla="*/ 8 h 11"/>
                    <a:gd name="T16" fmla="*/ 0 w 51"/>
                    <a:gd name="T17" fmla="*/ 1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1" h="11">
                      <a:moveTo>
                        <a:pt x="50" y="0"/>
                      </a:moveTo>
                      <a:lnTo>
                        <a:pt x="44" y="1"/>
                      </a:lnTo>
                      <a:lnTo>
                        <a:pt x="38" y="2"/>
                      </a:lnTo>
                      <a:lnTo>
                        <a:pt x="32" y="3"/>
                      </a:lnTo>
                      <a:lnTo>
                        <a:pt x="25" y="4"/>
                      </a:lnTo>
                      <a:lnTo>
                        <a:pt x="19" y="5"/>
                      </a:lnTo>
                      <a:lnTo>
                        <a:pt x="12" y="7"/>
                      </a:lnTo>
                      <a:lnTo>
                        <a:pt x="6" y="8"/>
                      </a:lnTo>
                      <a:lnTo>
                        <a:pt x="0" y="1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1" name="Freeform 445"/>
                <p:cNvSpPr>
                  <a:spLocks/>
                </p:cNvSpPr>
                <p:nvPr/>
              </p:nvSpPr>
              <p:spPr bwMode="auto">
                <a:xfrm>
                  <a:off x="4482" y="1980"/>
                  <a:ext cx="45" cy="18"/>
                </a:xfrm>
                <a:custGeom>
                  <a:avLst/>
                  <a:gdLst>
                    <a:gd name="T0" fmla="*/ 44 w 45"/>
                    <a:gd name="T1" fmla="*/ 0 h 18"/>
                    <a:gd name="T2" fmla="*/ 38 w 45"/>
                    <a:gd name="T3" fmla="*/ 2 h 18"/>
                    <a:gd name="T4" fmla="*/ 32 w 45"/>
                    <a:gd name="T5" fmla="*/ 4 h 18"/>
                    <a:gd name="T6" fmla="*/ 26 w 45"/>
                    <a:gd name="T7" fmla="*/ 6 h 18"/>
                    <a:gd name="T8" fmla="*/ 20 w 45"/>
                    <a:gd name="T9" fmla="*/ 8 h 18"/>
                    <a:gd name="T10" fmla="*/ 15 w 45"/>
                    <a:gd name="T11" fmla="*/ 11 h 18"/>
                    <a:gd name="T12" fmla="*/ 10 w 45"/>
                    <a:gd name="T13" fmla="*/ 13 h 18"/>
                    <a:gd name="T14" fmla="*/ 5 w 45"/>
                    <a:gd name="T15" fmla="*/ 15 h 18"/>
                    <a:gd name="T16" fmla="*/ 0 w 45"/>
                    <a:gd name="T17" fmla="*/ 17 h 1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5" h="18">
                      <a:moveTo>
                        <a:pt x="44" y="0"/>
                      </a:move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15" y="11"/>
                      </a:lnTo>
                      <a:lnTo>
                        <a:pt x="10" y="13"/>
                      </a:lnTo>
                      <a:lnTo>
                        <a:pt x="5" y="15"/>
                      </a:lnTo>
                      <a:lnTo>
                        <a:pt x="0" y="1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2" name="Freeform 446"/>
                <p:cNvSpPr>
                  <a:spLocks/>
                </p:cNvSpPr>
                <p:nvPr/>
              </p:nvSpPr>
              <p:spPr bwMode="auto">
                <a:xfrm>
                  <a:off x="4456" y="1997"/>
                  <a:ext cx="27" cy="13"/>
                </a:xfrm>
                <a:custGeom>
                  <a:avLst/>
                  <a:gdLst>
                    <a:gd name="T0" fmla="*/ 26 w 27"/>
                    <a:gd name="T1" fmla="*/ 0 h 13"/>
                    <a:gd name="T2" fmla="*/ 22 w 27"/>
                    <a:gd name="T3" fmla="*/ 2 h 13"/>
                    <a:gd name="T4" fmla="*/ 18 w 27"/>
                    <a:gd name="T5" fmla="*/ 4 h 13"/>
                    <a:gd name="T6" fmla="*/ 15 w 27"/>
                    <a:gd name="T7" fmla="*/ 5 h 13"/>
                    <a:gd name="T8" fmla="*/ 12 w 27"/>
                    <a:gd name="T9" fmla="*/ 7 h 13"/>
                    <a:gd name="T10" fmla="*/ 9 w 27"/>
                    <a:gd name="T11" fmla="*/ 8 h 13"/>
                    <a:gd name="T12" fmla="*/ 6 w 27"/>
                    <a:gd name="T13" fmla="*/ 9 h 13"/>
                    <a:gd name="T14" fmla="*/ 3 w 27"/>
                    <a:gd name="T15" fmla="*/ 11 h 13"/>
                    <a:gd name="T16" fmla="*/ 0 w 27"/>
                    <a:gd name="T17" fmla="*/ 12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7" h="13">
                      <a:moveTo>
                        <a:pt x="26" y="0"/>
                      </a:moveTo>
                      <a:lnTo>
                        <a:pt x="22" y="2"/>
                      </a:lnTo>
                      <a:lnTo>
                        <a:pt x="18" y="4"/>
                      </a:lnTo>
                      <a:lnTo>
                        <a:pt x="15" y="5"/>
                      </a:lnTo>
                      <a:lnTo>
                        <a:pt x="12" y="7"/>
                      </a:lnTo>
                      <a:lnTo>
                        <a:pt x="9" y="8"/>
                      </a:lnTo>
                      <a:lnTo>
                        <a:pt x="6" y="9"/>
                      </a:lnTo>
                      <a:lnTo>
                        <a:pt x="3" y="11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3" name="Freeform 447"/>
                <p:cNvSpPr>
                  <a:spLocks/>
                </p:cNvSpPr>
                <p:nvPr/>
              </p:nvSpPr>
              <p:spPr bwMode="auto">
                <a:xfrm>
                  <a:off x="4435" y="2009"/>
                  <a:ext cx="22" cy="12"/>
                </a:xfrm>
                <a:custGeom>
                  <a:avLst/>
                  <a:gdLst>
                    <a:gd name="T0" fmla="*/ 21 w 22"/>
                    <a:gd name="T1" fmla="*/ 0 h 12"/>
                    <a:gd name="T2" fmla="*/ 18 w 22"/>
                    <a:gd name="T3" fmla="*/ 1 h 12"/>
                    <a:gd name="T4" fmla="*/ 15 w 22"/>
                    <a:gd name="T5" fmla="*/ 3 h 12"/>
                    <a:gd name="T6" fmla="*/ 12 w 22"/>
                    <a:gd name="T7" fmla="*/ 4 h 12"/>
                    <a:gd name="T8" fmla="*/ 9 w 22"/>
                    <a:gd name="T9" fmla="*/ 6 h 12"/>
                    <a:gd name="T10" fmla="*/ 6 w 22"/>
                    <a:gd name="T11" fmla="*/ 7 h 12"/>
                    <a:gd name="T12" fmla="*/ 4 w 22"/>
                    <a:gd name="T13" fmla="*/ 9 h 12"/>
                    <a:gd name="T14" fmla="*/ 2 w 22"/>
                    <a:gd name="T15" fmla="*/ 10 h 12"/>
                    <a:gd name="T16" fmla="*/ 0 w 22"/>
                    <a:gd name="T17" fmla="*/ 11 h 1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2" h="12">
                      <a:moveTo>
                        <a:pt x="21" y="0"/>
                      </a:moveTo>
                      <a:lnTo>
                        <a:pt x="18" y="1"/>
                      </a:lnTo>
                      <a:lnTo>
                        <a:pt x="15" y="3"/>
                      </a:lnTo>
                      <a:lnTo>
                        <a:pt x="12" y="4"/>
                      </a:lnTo>
                      <a:lnTo>
                        <a:pt x="9" y="6"/>
                      </a:lnTo>
                      <a:lnTo>
                        <a:pt x="6" y="7"/>
                      </a:lnTo>
                      <a:lnTo>
                        <a:pt x="4" y="9"/>
                      </a:lnTo>
                      <a:lnTo>
                        <a:pt x="2" y="10"/>
                      </a:lnTo>
                      <a:lnTo>
                        <a:pt x="0" y="1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" name="Freeform 448"/>
                <p:cNvSpPr>
                  <a:spLocks/>
                </p:cNvSpPr>
                <p:nvPr/>
              </p:nvSpPr>
              <p:spPr bwMode="auto">
                <a:xfrm>
                  <a:off x="4432" y="2020"/>
                  <a:ext cx="4" cy="2"/>
                </a:xfrm>
                <a:custGeom>
                  <a:avLst/>
                  <a:gdLst>
                    <a:gd name="T0" fmla="*/ 3 w 4"/>
                    <a:gd name="T1" fmla="*/ 0 h 2"/>
                    <a:gd name="T2" fmla="*/ 2 w 4"/>
                    <a:gd name="T3" fmla="*/ 0 h 2"/>
                    <a:gd name="T4" fmla="*/ 1 w 4"/>
                    <a:gd name="T5" fmla="*/ 1 h 2"/>
                    <a:gd name="T6" fmla="*/ 0 w 4"/>
                    <a:gd name="T7" fmla="*/ 1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" h="2">
                      <a:moveTo>
                        <a:pt x="3" y="0"/>
                      </a:moveTo>
                      <a:lnTo>
                        <a:pt x="2" y="0"/>
                      </a:lnTo>
                      <a:lnTo>
                        <a:pt x="1" y="1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" name="Line 449"/>
                <p:cNvSpPr>
                  <a:spLocks noChangeShapeType="1"/>
                </p:cNvSpPr>
                <p:nvPr/>
              </p:nvSpPr>
              <p:spPr bwMode="auto">
                <a:xfrm>
                  <a:off x="4293" y="2063"/>
                  <a:ext cx="0" cy="5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6" name="Freeform 450"/>
                <p:cNvSpPr>
                  <a:spLocks/>
                </p:cNvSpPr>
                <p:nvPr/>
              </p:nvSpPr>
              <p:spPr bwMode="auto">
                <a:xfrm>
                  <a:off x="4358" y="2040"/>
                  <a:ext cx="10" cy="92"/>
                </a:xfrm>
                <a:custGeom>
                  <a:avLst/>
                  <a:gdLst>
                    <a:gd name="T0" fmla="*/ 0 w 10"/>
                    <a:gd name="T1" fmla="*/ 0 h 92"/>
                    <a:gd name="T2" fmla="*/ 9 w 10"/>
                    <a:gd name="T3" fmla="*/ 18 h 92"/>
                    <a:gd name="T4" fmla="*/ 9 w 10"/>
                    <a:gd name="T5" fmla="*/ 91 h 9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0" h="92">
                      <a:moveTo>
                        <a:pt x="0" y="0"/>
                      </a:moveTo>
                      <a:lnTo>
                        <a:pt x="9" y="18"/>
                      </a:lnTo>
                      <a:lnTo>
                        <a:pt x="9" y="9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7" name="Freeform 451"/>
                <p:cNvSpPr>
                  <a:spLocks/>
                </p:cNvSpPr>
                <p:nvPr/>
              </p:nvSpPr>
              <p:spPr bwMode="auto">
                <a:xfrm>
                  <a:off x="4373" y="2038"/>
                  <a:ext cx="116" cy="63"/>
                </a:xfrm>
                <a:custGeom>
                  <a:avLst/>
                  <a:gdLst>
                    <a:gd name="T0" fmla="*/ 0 w 116"/>
                    <a:gd name="T1" fmla="*/ 0 h 63"/>
                    <a:gd name="T2" fmla="*/ 0 w 116"/>
                    <a:gd name="T3" fmla="*/ 62 h 63"/>
                    <a:gd name="T4" fmla="*/ 115 w 116"/>
                    <a:gd name="T5" fmla="*/ 62 h 6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16" h="63">
                      <a:moveTo>
                        <a:pt x="0" y="0"/>
                      </a:moveTo>
                      <a:lnTo>
                        <a:pt x="0" y="62"/>
                      </a:lnTo>
                      <a:lnTo>
                        <a:pt x="115" y="6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8" name="Line 452"/>
                <p:cNvSpPr>
                  <a:spLocks noChangeShapeType="1"/>
                </p:cNvSpPr>
                <p:nvPr/>
              </p:nvSpPr>
              <p:spPr bwMode="auto">
                <a:xfrm>
                  <a:off x="4434" y="2038"/>
                  <a:ext cx="0" cy="9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9" name="Line 453"/>
                <p:cNvSpPr>
                  <a:spLocks noChangeShapeType="1"/>
                </p:cNvSpPr>
                <p:nvPr/>
              </p:nvSpPr>
              <p:spPr bwMode="auto">
                <a:xfrm>
                  <a:off x="4496" y="1997"/>
                  <a:ext cx="1" cy="2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0" name="Line 454"/>
                <p:cNvSpPr>
                  <a:spLocks noChangeShapeType="1"/>
                </p:cNvSpPr>
                <p:nvPr/>
              </p:nvSpPr>
              <p:spPr bwMode="auto">
                <a:xfrm flipV="1">
                  <a:off x="4743" y="1984"/>
                  <a:ext cx="5" cy="3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1" name="Line 455"/>
                <p:cNvSpPr>
                  <a:spLocks noChangeShapeType="1"/>
                </p:cNvSpPr>
                <p:nvPr/>
              </p:nvSpPr>
              <p:spPr bwMode="auto">
                <a:xfrm>
                  <a:off x="4774" y="1995"/>
                  <a:ext cx="0" cy="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2" name="Freeform 456"/>
                <p:cNvSpPr>
                  <a:spLocks/>
                </p:cNvSpPr>
                <p:nvPr/>
              </p:nvSpPr>
              <p:spPr bwMode="auto">
                <a:xfrm>
                  <a:off x="4434" y="2046"/>
                  <a:ext cx="25" cy="32"/>
                </a:xfrm>
                <a:custGeom>
                  <a:avLst/>
                  <a:gdLst>
                    <a:gd name="T0" fmla="*/ 0 w 25"/>
                    <a:gd name="T1" fmla="*/ 2 h 32"/>
                    <a:gd name="T2" fmla="*/ 16 w 25"/>
                    <a:gd name="T3" fmla="*/ 0 h 32"/>
                    <a:gd name="T4" fmla="*/ 24 w 25"/>
                    <a:gd name="T5" fmla="*/ 31 h 3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5" h="32">
                      <a:moveTo>
                        <a:pt x="0" y="2"/>
                      </a:moveTo>
                      <a:lnTo>
                        <a:pt x="16" y="0"/>
                      </a:lnTo>
                      <a:lnTo>
                        <a:pt x="24" y="3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3" name="Line 457"/>
                <p:cNvSpPr>
                  <a:spLocks noChangeShapeType="1"/>
                </p:cNvSpPr>
                <p:nvPr/>
              </p:nvSpPr>
              <p:spPr bwMode="auto">
                <a:xfrm>
                  <a:off x="4438" y="2077"/>
                  <a:ext cx="250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4" name="Line 458"/>
                <p:cNvSpPr>
                  <a:spLocks noChangeShapeType="1"/>
                </p:cNvSpPr>
                <p:nvPr/>
              </p:nvSpPr>
              <p:spPr bwMode="auto">
                <a:xfrm>
                  <a:off x="4488" y="2081"/>
                  <a:ext cx="0" cy="4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5" name="Line 459"/>
                <p:cNvSpPr>
                  <a:spLocks noChangeShapeType="1"/>
                </p:cNvSpPr>
                <p:nvPr/>
              </p:nvSpPr>
              <p:spPr bwMode="auto">
                <a:xfrm>
                  <a:off x="4571" y="2022"/>
                  <a:ext cx="0" cy="10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6" name="Line 460"/>
                <p:cNvSpPr>
                  <a:spLocks noChangeShapeType="1"/>
                </p:cNvSpPr>
                <p:nvPr/>
              </p:nvSpPr>
              <p:spPr bwMode="auto">
                <a:xfrm>
                  <a:off x="4589" y="2020"/>
                  <a:ext cx="0" cy="10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7" name="Line 461"/>
                <p:cNvSpPr>
                  <a:spLocks noChangeShapeType="1"/>
                </p:cNvSpPr>
                <p:nvPr/>
              </p:nvSpPr>
              <p:spPr bwMode="auto">
                <a:xfrm>
                  <a:off x="4576" y="2039"/>
                  <a:ext cx="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8" name="Freeform 462"/>
                <p:cNvSpPr>
                  <a:spLocks/>
                </p:cNvSpPr>
                <p:nvPr/>
              </p:nvSpPr>
              <p:spPr bwMode="auto">
                <a:xfrm>
                  <a:off x="4544" y="2109"/>
                  <a:ext cx="27" cy="24"/>
                </a:xfrm>
                <a:custGeom>
                  <a:avLst/>
                  <a:gdLst>
                    <a:gd name="T0" fmla="*/ 26 w 27"/>
                    <a:gd name="T1" fmla="*/ 0 h 24"/>
                    <a:gd name="T2" fmla="*/ 0 w 27"/>
                    <a:gd name="T3" fmla="*/ 0 h 24"/>
                    <a:gd name="T4" fmla="*/ 0 w 27"/>
                    <a:gd name="T5" fmla="*/ 23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7" h="24">
                      <a:moveTo>
                        <a:pt x="26" y="0"/>
                      </a:moveTo>
                      <a:lnTo>
                        <a:pt x="0" y="0"/>
                      </a:lnTo>
                      <a:lnTo>
                        <a:pt x="0" y="2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9" name="Line 463"/>
                <p:cNvSpPr>
                  <a:spLocks noChangeShapeType="1"/>
                </p:cNvSpPr>
                <p:nvPr/>
              </p:nvSpPr>
              <p:spPr bwMode="auto">
                <a:xfrm>
                  <a:off x="4692" y="2081"/>
                  <a:ext cx="0" cy="5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0" name="Line 464"/>
                <p:cNvSpPr>
                  <a:spLocks noChangeShapeType="1"/>
                </p:cNvSpPr>
                <p:nvPr/>
              </p:nvSpPr>
              <p:spPr bwMode="auto">
                <a:xfrm>
                  <a:off x="4352" y="2132"/>
                  <a:ext cx="77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1" name="Line 465"/>
                <p:cNvSpPr>
                  <a:spLocks noChangeShapeType="1"/>
                </p:cNvSpPr>
                <p:nvPr/>
              </p:nvSpPr>
              <p:spPr bwMode="auto">
                <a:xfrm>
                  <a:off x="4356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2" name="Line 466"/>
                <p:cNvSpPr>
                  <a:spLocks noChangeShapeType="1"/>
                </p:cNvSpPr>
                <p:nvPr/>
              </p:nvSpPr>
              <p:spPr bwMode="auto">
                <a:xfrm>
                  <a:off x="4360" y="2146"/>
                  <a:ext cx="9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3" name="Line 467"/>
                <p:cNvSpPr>
                  <a:spLocks noChangeShapeType="1"/>
                </p:cNvSpPr>
                <p:nvPr/>
              </p:nvSpPr>
              <p:spPr bwMode="auto">
                <a:xfrm>
                  <a:off x="4420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4" name="Line 468"/>
                <p:cNvSpPr>
                  <a:spLocks noChangeShapeType="1"/>
                </p:cNvSpPr>
                <p:nvPr/>
              </p:nvSpPr>
              <p:spPr bwMode="auto">
                <a:xfrm>
                  <a:off x="4645" y="2136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5" name="Line 469"/>
                <p:cNvSpPr>
                  <a:spLocks noChangeShapeType="1"/>
                </p:cNvSpPr>
                <p:nvPr/>
              </p:nvSpPr>
              <p:spPr bwMode="auto">
                <a:xfrm>
                  <a:off x="4702" y="2141"/>
                  <a:ext cx="24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6" name="Line 470"/>
                <p:cNvSpPr>
                  <a:spLocks noChangeShapeType="1"/>
                </p:cNvSpPr>
                <p:nvPr/>
              </p:nvSpPr>
              <p:spPr bwMode="auto">
                <a:xfrm>
                  <a:off x="4715" y="2145"/>
                  <a:ext cx="6" cy="1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7" name="Freeform 471"/>
                <p:cNvSpPr>
                  <a:spLocks/>
                </p:cNvSpPr>
                <p:nvPr/>
              </p:nvSpPr>
              <p:spPr bwMode="auto">
                <a:xfrm>
                  <a:off x="4452" y="2055"/>
                  <a:ext cx="26" cy="14"/>
                </a:xfrm>
                <a:custGeom>
                  <a:avLst/>
                  <a:gdLst>
                    <a:gd name="T0" fmla="*/ 0 w 26"/>
                    <a:gd name="T1" fmla="*/ 0 h 14"/>
                    <a:gd name="T2" fmla="*/ 13 w 26"/>
                    <a:gd name="T3" fmla="*/ 0 h 14"/>
                    <a:gd name="T4" fmla="*/ 25 w 26"/>
                    <a:gd name="T5" fmla="*/ 7 h 14"/>
                    <a:gd name="T6" fmla="*/ 25 w 26"/>
                    <a:gd name="T7" fmla="*/ 13 h 14"/>
                    <a:gd name="T8" fmla="*/ 3 w 26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6" h="14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25" y="7"/>
                      </a:lnTo>
                      <a:lnTo>
                        <a:pt x="25" y="13"/>
                      </a:lnTo>
                      <a:lnTo>
                        <a:pt x="3" y="1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8" name="Freeform 472"/>
                <p:cNvSpPr>
                  <a:spLocks/>
                </p:cNvSpPr>
                <p:nvPr/>
              </p:nvSpPr>
              <p:spPr bwMode="auto">
                <a:xfrm>
                  <a:off x="4692" y="2058"/>
                  <a:ext cx="15" cy="10"/>
                </a:xfrm>
                <a:custGeom>
                  <a:avLst/>
                  <a:gdLst>
                    <a:gd name="T0" fmla="*/ 0 w 15"/>
                    <a:gd name="T1" fmla="*/ 0 h 10"/>
                    <a:gd name="T2" fmla="*/ 14 w 15"/>
                    <a:gd name="T3" fmla="*/ 7 h 10"/>
                    <a:gd name="T4" fmla="*/ 0 w 15"/>
                    <a:gd name="T5" fmla="*/ 9 h 1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5" h="10">
                      <a:moveTo>
                        <a:pt x="0" y="0"/>
                      </a:moveTo>
                      <a:lnTo>
                        <a:pt x="14" y="7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9" name="Freeform 473"/>
                <p:cNvSpPr>
                  <a:spLocks/>
                </p:cNvSpPr>
                <p:nvPr/>
              </p:nvSpPr>
              <p:spPr bwMode="auto">
                <a:xfrm>
                  <a:off x="4618" y="2055"/>
                  <a:ext cx="19" cy="14"/>
                </a:xfrm>
                <a:custGeom>
                  <a:avLst/>
                  <a:gdLst>
                    <a:gd name="T0" fmla="*/ 0 w 19"/>
                    <a:gd name="T1" fmla="*/ 13 h 14"/>
                    <a:gd name="T2" fmla="*/ 0 w 19"/>
                    <a:gd name="T3" fmla="*/ 0 h 14"/>
                    <a:gd name="T4" fmla="*/ 18 w 19"/>
                    <a:gd name="T5" fmla="*/ 0 h 14"/>
                    <a:gd name="T6" fmla="*/ 18 w 19"/>
                    <a:gd name="T7" fmla="*/ 13 h 14"/>
                    <a:gd name="T8" fmla="*/ 0 w 19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0" y="13"/>
                      </a:moveTo>
                      <a:lnTo>
                        <a:pt x="0" y="0"/>
                      </a:lnTo>
                      <a:lnTo>
                        <a:pt x="18" y="0"/>
                      </a:lnTo>
                      <a:lnTo>
                        <a:pt x="18" y="13"/>
                      </a:lnTo>
                      <a:lnTo>
                        <a:pt x="0" y="13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0" name="Freeform 474"/>
                <p:cNvSpPr>
                  <a:spLocks/>
                </p:cNvSpPr>
                <p:nvPr/>
              </p:nvSpPr>
              <p:spPr bwMode="auto">
                <a:xfrm>
                  <a:off x="4518" y="2114"/>
                  <a:ext cx="36" cy="8"/>
                </a:xfrm>
                <a:custGeom>
                  <a:avLst/>
                  <a:gdLst>
                    <a:gd name="T0" fmla="*/ 0 w 36"/>
                    <a:gd name="T1" fmla="*/ 2 h 8"/>
                    <a:gd name="T2" fmla="*/ 1 w 36"/>
                    <a:gd name="T3" fmla="*/ 2 h 8"/>
                    <a:gd name="T4" fmla="*/ 2 w 36"/>
                    <a:gd name="T5" fmla="*/ 1 h 8"/>
                    <a:gd name="T6" fmla="*/ 3 w 36"/>
                    <a:gd name="T7" fmla="*/ 1 h 8"/>
                    <a:gd name="T8" fmla="*/ 4 w 36"/>
                    <a:gd name="T9" fmla="*/ 1 h 8"/>
                    <a:gd name="T10" fmla="*/ 5 w 36"/>
                    <a:gd name="T11" fmla="*/ 0 h 8"/>
                    <a:gd name="T12" fmla="*/ 6 w 36"/>
                    <a:gd name="T13" fmla="*/ 0 h 8"/>
                    <a:gd name="T14" fmla="*/ 8 w 36"/>
                    <a:gd name="T15" fmla="*/ 0 h 8"/>
                    <a:gd name="T16" fmla="*/ 9 w 36"/>
                    <a:gd name="T17" fmla="*/ 0 h 8"/>
                    <a:gd name="T18" fmla="*/ 22 w 36"/>
                    <a:gd name="T19" fmla="*/ 0 h 8"/>
                    <a:gd name="T20" fmla="*/ 23 w 36"/>
                    <a:gd name="T21" fmla="*/ 0 h 8"/>
                    <a:gd name="T22" fmla="*/ 25 w 36"/>
                    <a:gd name="T23" fmla="*/ 0 h 8"/>
                    <a:gd name="T24" fmla="*/ 26 w 36"/>
                    <a:gd name="T25" fmla="*/ 0 h 8"/>
                    <a:gd name="T26" fmla="*/ 28 w 36"/>
                    <a:gd name="T27" fmla="*/ 0 h 8"/>
                    <a:gd name="T28" fmla="*/ 29 w 36"/>
                    <a:gd name="T29" fmla="*/ 0 h 8"/>
                    <a:gd name="T30" fmla="*/ 30 w 36"/>
                    <a:gd name="T31" fmla="*/ 1 h 8"/>
                    <a:gd name="T32" fmla="*/ 31 w 36"/>
                    <a:gd name="T33" fmla="*/ 1 h 8"/>
                    <a:gd name="T34" fmla="*/ 32 w 36"/>
                    <a:gd name="T35" fmla="*/ 1 h 8"/>
                    <a:gd name="T36" fmla="*/ 33 w 36"/>
                    <a:gd name="T37" fmla="*/ 2 h 8"/>
                    <a:gd name="T38" fmla="*/ 34 w 36"/>
                    <a:gd name="T39" fmla="*/ 2 h 8"/>
                    <a:gd name="T40" fmla="*/ 35 w 36"/>
                    <a:gd name="T41" fmla="*/ 3 h 8"/>
                    <a:gd name="T42" fmla="*/ 35 w 36"/>
                    <a:gd name="T43" fmla="*/ 4 h 8"/>
                    <a:gd name="T44" fmla="*/ 34 w 36"/>
                    <a:gd name="T45" fmla="*/ 4 h 8"/>
                    <a:gd name="T46" fmla="*/ 33 w 36"/>
                    <a:gd name="T47" fmla="*/ 5 h 8"/>
                    <a:gd name="T48" fmla="*/ 32 w 36"/>
                    <a:gd name="T49" fmla="*/ 5 h 8"/>
                    <a:gd name="T50" fmla="*/ 31 w 36"/>
                    <a:gd name="T51" fmla="*/ 6 h 8"/>
                    <a:gd name="T52" fmla="*/ 30 w 36"/>
                    <a:gd name="T53" fmla="*/ 6 h 8"/>
                    <a:gd name="T54" fmla="*/ 28 w 36"/>
                    <a:gd name="T55" fmla="*/ 6 h 8"/>
                    <a:gd name="T56" fmla="*/ 27 w 36"/>
                    <a:gd name="T57" fmla="*/ 6 h 8"/>
                    <a:gd name="T58" fmla="*/ 26 w 36"/>
                    <a:gd name="T59" fmla="*/ 6 h 8"/>
                    <a:gd name="T60" fmla="*/ 24 w 36"/>
                    <a:gd name="T61" fmla="*/ 6 h 8"/>
                    <a:gd name="T62" fmla="*/ 23 w 36"/>
                    <a:gd name="T63" fmla="*/ 6 h 8"/>
                    <a:gd name="T64" fmla="*/ 21 w 36"/>
                    <a:gd name="T65" fmla="*/ 7 h 8"/>
                    <a:gd name="T66" fmla="*/ 20 w 36"/>
                    <a:gd name="T67" fmla="*/ 7 h 8"/>
                    <a:gd name="T68" fmla="*/ 18 w 36"/>
                    <a:gd name="T69" fmla="*/ 7 h 8"/>
                    <a:gd name="T70" fmla="*/ 16 w 36"/>
                    <a:gd name="T71" fmla="*/ 7 h 8"/>
                    <a:gd name="T72" fmla="*/ 15 w 36"/>
                    <a:gd name="T73" fmla="*/ 7 h 8"/>
                    <a:gd name="T74" fmla="*/ 13 w 36"/>
                    <a:gd name="T75" fmla="*/ 6 h 8"/>
                    <a:gd name="T76" fmla="*/ 12 w 36"/>
                    <a:gd name="T77" fmla="*/ 6 h 8"/>
                    <a:gd name="T78" fmla="*/ 10 w 36"/>
                    <a:gd name="T79" fmla="*/ 6 h 8"/>
                    <a:gd name="T80" fmla="*/ 9 w 36"/>
                    <a:gd name="T81" fmla="*/ 6 h 8"/>
                    <a:gd name="T82" fmla="*/ 8 w 36"/>
                    <a:gd name="T83" fmla="*/ 6 h 8"/>
                    <a:gd name="T84" fmla="*/ 6 w 36"/>
                    <a:gd name="T85" fmla="*/ 6 h 8"/>
                    <a:gd name="T86" fmla="*/ 5 w 36"/>
                    <a:gd name="T87" fmla="*/ 6 h 8"/>
                    <a:gd name="T88" fmla="*/ 4 w 36"/>
                    <a:gd name="T89" fmla="*/ 5 h 8"/>
                    <a:gd name="T90" fmla="*/ 3 w 36"/>
                    <a:gd name="T91" fmla="*/ 5 h 8"/>
                    <a:gd name="T92" fmla="*/ 2 w 36"/>
                    <a:gd name="T93" fmla="*/ 4 h 8"/>
                    <a:gd name="T94" fmla="*/ 1 w 36"/>
                    <a:gd name="T95" fmla="*/ 4 h 8"/>
                    <a:gd name="T96" fmla="*/ 0 w 36"/>
                    <a:gd name="T97" fmla="*/ 4 h 8"/>
                    <a:gd name="T98" fmla="*/ 0 w 36"/>
                    <a:gd name="T99" fmla="*/ 3 h 8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0" t="0" r="r" b="b"/>
                  <a:pathLst>
                    <a:path w="36" h="8">
                      <a:moveTo>
                        <a:pt x="0" y="2"/>
                      </a:moveTo>
                      <a:lnTo>
                        <a:pt x="1" y="2"/>
                      </a:lnTo>
                      <a:lnTo>
                        <a:pt x="2" y="1"/>
                      </a:lnTo>
                      <a:lnTo>
                        <a:pt x="3" y="1"/>
                      </a:lnTo>
                      <a:lnTo>
                        <a:pt x="4" y="1"/>
                      </a:lnTo>
                      <a:lnTo>
                        <a:pt x="5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22" y="0"/>
                      </a:lnTo>
                      <a:lnTo>
                        <a:pt x="23" y="0"/>
                      </a:lnTo>
                      <a:lnTo>
                        <a:pt x="25" y="0"/>
                      </a:lnTo>
                      <a:lnTo>
                        <a:pt x="26" y="0"/>
                      </a:lnTo>
                      <a:lnTo>
                        <a:pt x="28" y="0"/>
                      </a:lnTo>
                      <a:lnTo>
                        <a:pt x="29" y="0"/>
                      </a:lnTo>
                      <a:lnTo>
                        <a:pt x="30" y="1"/>
                      </a:lnTo>
                      <a:lnTo>
                        <a:pt x="31" y="1"/>
                      </a:lnTo>
                      <a:lnTo>
                        <a:pt x="32" y="1"/>
                      </a:lnTo>
                      <a:lnTo>
                        <a:pt x="33" y="2"/>
                      </a:lnTo>
                      <a:lnTo>
                        <a:pt x="34" y="2"/>
                      </a:lnTo>
                      <a:lnTo>
                        <a:pt x="35" y="3"/>
                      </a:lnTo>
                      <a:lnTo>
                        <a:pt x="35" y="4"/>
                      </a:lnTo>
                      <a:lnTo>
                        <a:pt x="34" y="4"/>
                      </a:lnTo>
                      <a:lnTo>
                        <a:pt x="33" y="5"/>
                      </a:lnTo>
                      <a:lnTo>
                        <a:pt x="32" y="5"/>
                      </a:lnTo>
                      <a:lnTo>
                        <a:pt x="31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7" y="6"/>
                      </a:lnTo>
                      <a:lnTo>
                        <a:pt x="26" y="6"/>
                      </a:lnTo>
                      <a:lnTo>
                        <a:pt x="24" y="6"/>
                      </a:lnTo>
                      <a:lnTo>
                        <a:pt x="23" y="6"/>
                      </a:lnTo>
                      <a:lnTo>
                        <a:pt x="21" y="7"/>
                      </a:lnTo>
                      <a:lnTo>
                        <a:pt x="20" y="7"/>
                      </a:lnTo>
                      <a:lnTo>
                        <a:pt x="18" y="7"/>
                      </a:lnTo>
                      <a:lnTo>
                        <a:pt x="16" y="7"/>
                      </a:lnTo>
                      <a:lnTo>
                        <a:pt x="15" y="7"/>
                      </a:lnTo>
                      <a:lnTo>
                        <a:pt x="13" y="6"/>
                      </a:lnTo>
                      <a:lnTo>
                        <a:pt x="12" y="6"/>
                      </a:lnTo>
                      <a:lnTo>
                        <a:pt x="10" y="6"/>
                      </a:lnTo>
                      <a:lnTo>
                        <a:pt x="9" y="6"/>
                      </a:lnTo>
                      <a:lnTo>
                        <a:pt x="8" y="6"/>
                      </a:lnTo>
                      <a:lnTo>
                        <a:pt x="6" y="6"/>
                      </a:lnTo>
                      <a:lnTo>
                        <a:pt x="5" y="6"/>
                      </a:lnTo>
                      <a:lnTo>
                        <a:pt x="4" y="5"/>
                      </a:lnTo>
                      <a:lnTo>
                        <a:pt x="3" y="5"/>
                      </a:lnTo>
                      <a:lnTo>
                        <a:pt x="2" y="4"/>
                      </a:lnTo>
                      <a:lnTo>
                        <a:pt x="1" y="4"/>
                      </a:lnTo>
                      <a:lnTo>
                        <a:pt x="0" y="4"/>
                      </a:lnTo>
                      <a:lnTo>
                        <a:pt x="0" y="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1" name="Line 475"/>
                <p:cNvSpPr>
                  <a:spLocks noChangeShapeType="1"/>
                </p:cNvSpPr>
                <p:nvPr/>
              </p:nvSpPr>
              <p:spPr bwMode="auto">
                <a:xfrm flipV="1">
                  <a:off x="4419" y="2023"/>
                  <a:ext cx="0" cy="1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62" name="Freeform 142"/>
          <p:cNvSpPr/>
          <p:nvPr/>
        </p:nvSpPr>
        <p:spPr>
          <a:xfrm>
            <a:off x="4302091" y="2093896"/>
            <a:ext cx="6693643" cy="3229583"/>
          </a:xfrm>
          <a:custGeom>
            <a:avLst/>
            <a:gdLst>
              <a:gd name="connsiteX0" fmla="*/ 0 w 7208196"/>
              <a:gd name="connsiteY0" fmla="*/ 2918298 h 3229583"/>
              <a:gd name="connsiteX1" fmla="*/ 7208196 w 7208196"/>
              <a:gd name="connsiteY1" fmla="*/ 0 h 3229583"/>
              <a:gd name="connsiteX2" fmla="*/ 7198468 w 7208196"/>
              <a:gd name="connsiteY2" fmla="*/ 3229583 h 3229583"/>
              <a:gd name="connsiteX3" fmla="*/ 0 w 7208196"/>
              <a:gd name="connsiteY3" fmla="*/ 2918298 h 3229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08196" h="3229583">
                <a:moveTo>
                  <a:pt x="0" y="2918298"/>
                </a:moveTo>
                <a:lnTo>
                  <a:pt x="7208196" y="0"/>
                </a:lnTo>
                <a:cubicBezTo>
                  <a:pt x="7204953" y="1076528"/>
                  <a:pt x="7201711" y="2153055"/>
                  <a:pt x="7198468" y="3229583"/>
                </a:cubicBezTo>
                <a:lnTo>
                  <a:pt x="0" y="2918298"/>
                </a:lnTo>
                <a:close/>
              </a:path>
            </a:pathLst>
          </a:custGeom>
          <a:gradFill flip="none" rotWithShape="1">
            <a:gsLst>
              <a:gs pos="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" name="Freeform 144"/>
          <p:cNvSpPr/>
          <p:nvPr/>
        </p:nvSpPr>
        <p:spPr>
          <a:xfrm>
            <a:off x="3850981" y="3892518"/>
            <a:ext cx="6595354" cy="1546698"/>
          </a:xfrm>
          <a:custGeom>
            <a:avLst/>
            <a:gdLst>
              <a:gd name="connsiteX0" fmla="*/ 6595354 w 6595354"/>
              <a:gd name="connsiteY0" fmla="*/ 0 h 1546698"/>
              <a:gd name="connsiteX1" fmla="*/ 0 w 6595354"/>
              <a:gd name="connsiteY1" fmla="*/ 894945 h 1546698"/>
              <a:gd name="connsiteX2" fmla="*/ 9728 w 6595354"/>
              <a:gd name="connsiteY2" fmla="*/ 1546698 h 1546698"/>
              <a:gd name="connsiteX3" fmla="*/ 6595354 w 6595354"/>
              <a:gd name="connsiteY3" fmla="*/ 0 h 154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95354" h="1546698">
                <a:moveTo>
                  <a:pt x="6595354" y="0"/>
                </a:moveTo>
                <a:lnTo>
                  <a:pt x="0" y="894945"/>
                </a:lnTo>
                <a:lnTo>
                  <a:pt x="9728" y="1546698"/>
                </a:lnTo>
                <a:lnTo>
                  <a:pt x="6595354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  <a:alpha val="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2" name="TextBox 171"/>
          <p:cNvSpPr txBox="1"/>
          <p:nvPr/>
        </p:nvSpPr>
        <p:spPr>
          <a:xfrm rot="225339">
            <a:off x="6641116" y="4810328"/>
            <a:ext cx="21991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ILUMINACIÓN</a:t>
            </a:r>
          </a:p>
        </p:txBody>
      </p:sp>
      <p:sp>
        <p:nvSpPr>
          <p:cNvPr id="173" name="TextBox 172"/>
          <p:cNvSpPr txBox="1"/>
          <p:nvPr/>
        </p:nvSpPr>
        <p:spPr>
          <a:xfrm rot="21127565">
            <a:off x="4288558" y="4001480"/>
            <a:ext cx="17271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REFLECCIÓN</a:t>
            </a:r>
          </a:p>
        </p:txBody>
      </p:sp>
      <p:grpSp>
        <p:nvGrpSpPr>
          <p:cNvPr id="21" name="Group 10"/>
          <p:cNvGrpSpPr>
            <a:grpSpLocks/>
          </p:cNvGrpSpPr>
          <p:nvPr/>
        </p:nvGrpSpPr>
        <p:grpSpPr bwMode="auto">
          <a:xfrm>
            <a:off x="3893940" y="4768798"/>
            <a:ext cx="1782763" cy="300038"/>
            <a:chOff x="1526" y="1874"/>
            <a:chExt cx="1123" cy="189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526" y="1959"/>
              <a:ext cx="476" cy="104"/>
            </a:xfrm>
            <a:custGeom>
              <a:avLst/>
              <a:gdLst>
                <a:gd name="T0" fmla="*/ 438 w 476"/>
                <a:gd name="T1" fmla="*/ 1 h 104"/>
                <a:gd name="T2" fmla="*/ 429 w 476"/>
                <a:gd name="T3" fmla="*/ 0 h 104"/>
                <a:gd name="T4" fmla="*/ 418 w 476"/>
                <a:gd name="T5" fmla="*/ 1 h 104"/>
                <a:gd name="T6" fmla="*/ 407 w 476"/>
                <a:gd name="T7" fmla="*/ 2 h 104"/>
                <a:gd name="T8" fmla="*/ 392 w 476"/>
                <a:gd name="T9" fmla="*/ 5 h 104"/>
                <a:gd name="T10" fmla="*/ 370 w 476"/>
                <a:gd name="T11" fmla="*/ 7 h 104"/>
                <a:gd name="T12" fmla="*/ 349 w 476"/>
                <a:gd name="T13" fmla="*/ 11 h 104"/>
                <a:gd name="T14" fmla="*/ 328 w 476"/>
                <a:gd name="T15" fmla="*/ 15 h 104"/>
                <a:gd name="T16" fmla="*/ 300 w 476"/>
                <a:gd name="T17" fmla="*/ 21 h 104"/>
                <a:gd name="T18" fmla="*/ 266 w 476"/>
                <a:gd name="T19" fmla="*/ 29 h 104"/>
                <a:gd name="T20" fmla="*/ 234 w 476"/>
                <a:gd name="T21" fmla="*/ 37 h 104"/>
                <a:gd name="T22" fmla="*/ 201 w 476"/>
                <a:gd name="T23" fmla="*/ 45 h 104"/>
                <a:gd name="T24" fmla="*/ 172 w 476"/>
                <a:gd name="T25" fmla="*/ 53 h 104"/>
                <a:gd name="T26" fmla="*/ 154 w 476"/>
                <a:gd name="T27" fmla="*/ 58 h 104"/>
                <a:gd name="T28" fmla="*/ 136 w 476"/>
                <a:gd name="T29" fmla="*/ 61 h 104"/>
                <a:gd name="T30" fmla="*/ 118 w 476"/>
                <a:gd name="T31" fmla="*/ 65 h 104"/>
                <a:gd name="T32" fmla="*/ 101 w 476"/>
                <a:gd name="T33" fmla="*/ 69 h 104"/>
                <a:gd name="T34" fmla="*/ 84 w 476"/>
                <a:gd name="T35" fmla="*/ 73 h 104"/>
                <a:gd name="T36" fmla="*/ 59 w 476"/>
                <a:gd name="T37" fmla="*/ 80 h 104"/>
                <a:gd name="T38" fmla="*/ 20 w 476"/>
                <a:gd name="T39" fmla="*/ 95 h 104"/>
                <a:gd name="T40" fmla="*/ 8 w 476"/>
                <a:gd name="T41" fmla="*/ 102 h 104"/>
                <a:gd name="T42" fmla="*/ 24 w 476"/>
                <a:gd name="T43" fmla="*/ 102 h 104"/>
                <a:gd name="T44" fmla="*/ 39 w 476"/>
                <a:gd name="T45" fmla="*/ 103 h 104"/>
                <a:gd name="T46" fmla="*/ 54 w 476"/>
                <a:gd name="T47" fmla="*/ 103 h 104"/>
                <a:gd name="T48" fmla="*/ 77 w 476"/>
                <a:gd name="T49" fmla="*/ 100 h 104"/>
                <a:gd name="T50" fmla="*/ 107 w 476"/>
                <a:gd name="T51" fmla="*/ 96 h 104"/>
                <a:gd name="T52" fmla="*/ 136 w 476"/>
                <a:gd name="T53" fmla="*/ 92 h 104"/>
                <a:gd name="T54" fmla="*/ 165 w 476"/>
                <a:gd name="T55" fmla="*/ 89 h 104"/>
                <a:gd name="T56" fmla="*/ 194 w 476"/>
                <a:gd name="T57" fmla="*/ 85 h 104"/>
                <a:gd name="T58" fmla="*/ 223 w 476"/>
                <a:gd name="T59" fmla="*/ 82 h 104"/>
                <a:gd name="T60" fmla="*/ 252 w 476"/>
                <a:gd name="T61" fmla="*/ 79 h 104"/>
                <a:gd name="T62" fmla="*/ 282 w 476"/>
                <a:gd name="T63" fmla="*/ 75 h 104"/>
                <a:gd name="T64" fmla="*/ 310 w 476"/>
                <a:gd name="T65" fmla="*/ 72 h 104"/>
                <a:gd name="T66" fmla="*/ 338 w 476"/>
                <a:gd name="T67" fmla="*/ 68 h 104"/>
                <a:gd name="T68" fmla="*/ 365 w 476"/>
                <a:gd name="T69" fmla="*/ 65 h 104"/>
                <a:gd name="T70" fmla="*/ 393 w 476"/>
                <a:gd name="T71" fmla="*/ 62 h 104"/>
                <a:gd name="T72" fmla="*/ 414 w 476"/>
                <a:gd name="T73" fmla="*/ 60 h 104"/>
                <a:gd name="T74" fmla="*/ 430 w 476"/>
                <a:gd name="T75" fmla="*/ 57 h 104"/>
                <a:gd name="T76" fmla="*/ 439 w 476"/>
                <a:gd name="T77" fmla="*/ 54 h 104"/>
                <a:gd name="T78" fmla="*/ 448 w 476"/>
                <a:gd name="T79" fmla="*/ 51 h 104"/>
                <a:gd name="T80" fmla="*/ 457 w 476"/>
                <a:gd name="T81" fmla="*/ 45 h 104"/>
                <a:gd name="T82" fmla="*/ 467 w 476"/>
                <a:gd name="T83" fmla="*/ 37 h 104"/>
                <a:gd name="T84" fmla="*/ 473 w 476"/>
                <a:gd name="T85" fmla="*/ 29 h 104"/>
                <a:gd name="T86" fmla="*/ 475 w 476"/>
                <a:gd name="T87" fmla="*/ 22 h 104"/>
                <a:gd name="T88" fmla="*/ 474 w 476"/>
                <a:gd name="T89" fmla="*/ 16 h 104"/>
                <a:gd name="T90" fmla="*/ 469 w 476"/>
                <a:gd name="T91" fmla="*/ 11 h 104"/>
                <a:gd name="T92" fmla="*/ 460 w 476"/>
                <a:gd name="T93" fmla="*/ 7 h 104"/>
                <a:gd name="T94" fmla="*/ 449 w 476"/>
                <a:gd name="T95" fmla="*/ 3 h 104"/>
                <a:gd name="T96" fmla="*/ 442 w 476"/>
                <a:gd name="T97" fmla="*/ 2 h 10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76" h="104">
                  <a:moveTo>
                    <a:pt x="442" y="2"/>
                  </a:moveTo>
                  <a:lnTo>
                    <a:pt x="438" y="1"/>
                  </a:lnTo>
                  <a:lnTo>
                    <a:pt x="434" y="1"/>
                  </a:lnTo>
                  <a:lnTo>
                    <a:pt x="429" y="0"/>
                  </a:lnTo>
                  <a:lnTo>
                    <a:pt x="423" y="1"/>
                  </a:lnTo>
                  <a:lnTo>
                    <a:pt x="418" y="1"/>
                  </a:lnTo>
                  <a:lnTo>
                    <a:pt x="413" y="1"/>
                  </a:lnTo>
                  <a:lnTo>
                    <a:pt x="407" y="2"/>
                  </a:lnTo>
                  <a:lnTo>
                    <a:pt x="403" y="3"/>
                  </a:lnTo>
                  <a:lnTo>
                    <a:pt x="392" y="5"/>
                  </a:lnTo>
                  <a:lnTo>
                    <a:pt x="381" y="6"/>
                  </a:lnTo>
                  <a:lnTo>
                    <a:pt x="370" y="7"/>
                  </a:lnTo>
                  <a:lnTo>
                    <a:pt x="360" y="9"/>
                  </a:lnTo>
                  <a:lnTo>
                    <a:pt x="349" y="11"/>
                  </a:lnTo>
                  <a:lnTo>
                    <a:pt x="338" y="12"/>
                  </a:lnTo>
                  <a:lnTo>
                    <a:pt x="328" y="15"/>
                  </a:lnTo>
                  <a:lnTo>
                    <a:pt x="317" y="17"/>
                  </a:lnTo>
                  <a:lnTo>
                    <a:pt x="300" y="21"/>
                  </a:lnTo>
                  <a:lnTo>
                    <a:pt x="283" y="25"/>
                  </a:lnTo>
                  <a:lnTo>
                    <a:pt x="266" y="29"/>
                  </a:lnTo>
                  <a:lnTo>
                    <a:pt x="250" y="33"/>
                  </a:lnTo>
                  <a:lnTo>
                    <a:pt x="234" y="37"/>
                  </a:lnTo>
                  <a:lnTo>
                    <a:pt x="217" y="41"/>
                  </a:lnTo>
                  <a:lnTo>
                    <a:pt x="201" y="45"/>
                  </a:lnTo>
                  <a:lnTo>
                    <a:pt x="184" y="50"/>
                  </a:lnTo>
                  <a:lnTo>
                    <a:pt x="172" y="53"/>
                  </a:lnTo>
                  <a:lnTo>
                    <a:pt x="162" y="56"/>
                  </a:lnTo>
                  <a:lnTo>
                    <a:pt x="154" y="58"/>
                  </a:lnTo>
                  <a:lnTo>
                    <a:pt x="145" y="59"/>
                  </a:lnTo>
                  <a:lnTo>
                    <a:pt x="136" y="61"/>
                  </a:lnTo>
                  <a:lnTo>
                    <a:pt x="128" y="62"/>
                  </a:lnTo>
                  <a:lnTo>
                    <a:pt x="118" y="65"/>
                  </a:lnTo>
                  <a:lnTo>
                    <a:pt x="106" y="67"/>
                  </a:lnTo>
                  <a:lnTo>
                    <a:pt x="101" y="69"/>
                  </a:lnTo>
                  <a:lnTo>
                    <a:pt x="93" y="71"/>
                  </a:lnTo>
                  <a:lnTo>
                    <a:pt x="84" y="73"/>
                  </a:lnTo>
                  <a:lnTo>
                    <a:pt x="79" y="75"/>
                  </a:lnTo>
                  <a:lnTo>
                    <a:pt x="59" y="80"/>
                  </a:lnTo>
                  <a:lnTo>
                    <a:pt x="39" y="87"/>
                  </a:lnTo>
                  <a:lnTo>
                    <a:pt x="20" y="95"/>
                  </a:lnTo>
                  <a:lnTo>
                    <a:pt x="0" y="103"/>
                  </a:lnTo>
                  <a:lnTo>
                    <a:pt x="8" y="102"/>
                  </a:lnTo>
                  <a:lnTo>
                    <a:pt x="16" y="102"/>
                  </a:lnTo>
                  <a:lnTo>
                    <a:pt x="24" y="102"/>
                  </a:lnTo>
                  <a:lnTo>
                    <a:pt x="31" y="102"/>
                  </a:lnTo>
                  <a:lnTo>
                    <a:pt x="39" y="103"/>
                  </a:lnTo>
                  <a:lnTo>
                    <a:pt x="46" y="103"/>
                  </a:lnTo>
                  <a:lnTo>
                    <a:pt x="54" y="103"/>
                  </a:lnTo>
                  <a:lnTo>
                    <a:pt x="62" y="102"/>
                  </a:lnTo>
                  <a:lnTo>
                    <a:pt x="77" y="100"/>
                  </a:lnTo>
                  <a:lnTo>
                    <a:pt x="92" y="98"/>
                  </a:lnTo>
                  <a:lnTo>
                    <a:pt x="107" y="96"/>
                  </a:lnTo>
                  <a:lnTo>
                    <a:pt x="121" y="94"/>
                  </a:lnTo>
                  <a:lnTo>
                    <a:pt x="136" y="92"/>
                  </a:lnTo>
                  <a:lnTo>
                    <a:pt x="150" y="91"/>
                  </a:lnTo>
                  <a:lnTo>
                    <a:pt x="165" y="89"/>
                  </a:lnTo>
                  <a:lnTo>
                    <a:pt x="179" y="87"/>
                  </a:lnTo>
                  <a:lnTo>
                    <a:pt x="194" y="85"/>
                  </a:lnTo>
                  <a:lnTo>
                    <a:pt x="208" y="84"/>
                  </a:lnTo>
                  <a:lnTo>
                    <a:pt x="223" y="82"/>
                  </a:lnTo>
                  <a:lnTo>
                    <a:pt x="237" y="81"/>
                  </a:lnTo>
                  <a:lnTo>
                    <a:pt x="252" y="79"/>
                  </a:lnTo>
                  <a:lnTo>
                    <a:pt x="267" y="77"/>
                  </a:lnTo>
                  <a:lnTo>
                    <a:pt x="282" y="75"/>
                  </a:lnTo>
                  <a:lnTo>
                    <a:pt x="296" y="74"/>
                  </a:lnTo>
                  <a:lnTo>
                    <a:pt x="310" y="72"/>
                  </a:lnTo>
                  <a:lnTo>
                    <a:pt x="324" y="70"/>
                  </a:lnTo>
                  <a:lnTo>
                    <a:pt x="338" y="68"/>
                  </a:lnTo>
                  <a:lnTo>
                    <a:pt x="351" y="66"/>
                  </a:lnTo>
                  <a:lnTo>
                    <a:pt x="365" y="65"/>
                  </a:lnTo>
                  <a:lnTo>
                    <a:pt x="379" y="63"/>
                  </a:lnTo>
                  <a:lnTo>
                    <a:pt x="393" y="62"/>
                  </a:lnTo>
                  <a:lnTo>
                    <a:pt x="407" y="61"/>
                  </a:lnTo>
                  <a:lnTo>
                    <a:pt x="414" y="60"/>
                  </a:lnTo>
                  <a:lnTo>
                    <a:pt x="422" y="59"/>
                  </a:lnTo>
                  <a:lnTo>
                    <a:pt x="430" y="57"/>
                  </a:lnTo>
                  <a:lnTo>
                    <a:pt x="437" y="55"/>
                  </a:lnTo>
                  <a:lnTo>
                    <a:pt x="439" y="54"/>
                  </a:lnTo>
                  <a:lnTo>
                    <a:pt x="443" y="53"/>
                  </a:lnTo>
                  <a:lnTo>
                    <a:pt x="448" y="51"/>
                  </a:lnTo>
                  <a:lnTo>
                    <a:pt x="450" y="51"/>
                  </a:lnTo>
                  <a:lnTo>
                    <a:pt x="457" y="45"/>
                  </a:lnTo>
                  <a:lnTo>
                    <a:pt x="462" y="41"/>
                  </a:lnTo>
                  <a:lnTo>
                    <a:pt x="467" y="37"/>
                  </a:lnTo>
                  <a:lnTo>
                    <a:pt x="470" y="32"/>
                  </a:lnTo>
                  <a:lnTo>
                    <a:pt x="473" y="29"/>
                  </a:lnTo>
                  <a:lnTo>
                    <a:pt x="475" y="25"/>
                  </a:lnTo>
                  <a:lnTo>
                    <a:pt x="475" y="22"/>
                  </a:lnTo>
                  <a:lnTo>
                    <a:pt x="475" y="19"/>
                  </a:lnTo>
                  <a:lnTo>
                    <a:pt x="474" y="16"/>
                  </a:lnTo>
                  <a:lnTo>
                    <a:pt x="472" y="14"/>
                  </a:lnTo>
                  <a:lnTo>
                    <a:pt x="469" y="11"/>
                  </a:lnTo>
                  <a:lnTo>
                    <a:pt x="465" y="9"/>
                  </a:lnTo>
                  <a:lnTo>
                    <a:pt x="460" y="7"/>
                  </a:lnTo>
                  <a:lnTo>
                    <a:pt x="456" y="5"/>
                  </a:lnTo>
                  <a:lnTo>
                    <a:pt x="449" y="3"/>
                  </a:lnTo>
                  <a:lnTo>
                    <a:pt x="442" y="2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12"/>
            <p:cNvSpPr>
              <a:spLocks/>
            </p:cNvSpPr>
            <p:nvPr/>
          </p:nvSpPr>
          <p:spPr bwMode="auto">
            <a:xfrm>
              <a:off x="2069" y="1874"/>
              <a:ext cx="580" cy="113"/>
            </a:xfrm>
            <a:custGeom>
              <a:avLst/>
              <a:gdLst>
                <a:gd name="T0" fmla="*/ 507 w 580"/>
                <a:gd name="T1" fmla="*/ 2 h 113"/>
                <a:gd name="T2" fmla="*/ 3 w 580"/>
                <a:gd name="T3" fmla="*/ 82 h 113"/>
                <a:gd name="T4" fmla="*/ 0 w 580"/>
                <a:gd name="T5" fmla="*/ 112 h 113"/>
                <a:gd name="T6" fmla="*/ 504 w 580"/>
                <a:gd name="T7" fmla="*/ 31 h 113"/>
                <a:gd name="T8" fmla="*/ 523 w 580"/>
                <a:gd name="T9" fmla="*/ 27 h 113"/>
                <a:gd name="T10" fmla="*/ 539 w 580"/>
                <a:gd name="T11" fmla="*/ 23 h 113"/>
                <a:gd name="T12" fmla="*/ 552 w 580"/>
                <a:gd name="T13" fmla="*/ 18 h 113"/>
                <a:gd name="T14" fmla="*/ 562 w 580"/>
                <a:gd name="T15" fmla="*/ 14 h 113"/>
                <a:gd name="T16" fmla="*/ 570 w 580"/>
                <a:gd name="T17" fmla="*/ 10 h 113"/>
                <a:gd name="T18" fmla="*/ 575 w 580"/>
                <a:gd name="T19" fmla="*/ 7 h 113"/>
                <a:gd name="T20" fmla="*/ 578 w 580"/>
                <a:gd name="T21" fmla="*/ 5 h 113"/>
                <a:gd name="T22" fmla="*/ 579 w 580"/>
                <a:gd name="T23" fmla="*/ 4 h 113"/>
                <a:gd name="T24" fmla="*/ 569 w 580"/>
                <a:gd name="T25" fmla="*/ 2 h 113"/>
                <a:gd name="T26" fmla="*/ 557 w 580"/>
                <a:gd name="T27" fmla="*/ 0 h 113"/>
                <a:gd name="T28" fmla="*/ 545 w 580"/>
                <a:gd name="T29" fmla="*/ 0 h 113"/>
                <a:gd name="T30" fmla="*/ 533 w 580"/>
                <a:gd name="T31" fmla="*/ 0 h 113"/>
                <a:gd name="T32" fmla="*/ 523 w 580"/>
                <a:gd name="T33" fmla="*/ 0 h 113"/>
                <a:gd name="T34" fmla="*/ 515 w 580"/>
                <a:gd name="T35" fmla="*/ 1 h 113"/>
                <a:gd name="T36" fmla="*/ 509 w 580"/>
                <a:gd name="T37" fmla="*/ 2 h 113"/>
                <a:gd name="T38" fmla="*/ 507 w 580"/>
                <a:gd name="T39" fmla="*/ 2 h 113"/>
                <a:gd name="T40" fmla="*/ 507 w 580"/>
                <a:gd name="T41" fmla="*/ 2 h 1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0" h="113">
                  <a:moveTo>
                    <a:pt x="507" y="2"/>
                  </a:moveTo>
                  <a:lnTo>
                    <a:pt x="3" y="82"/>
                  </a:lnTo>
                  <a:lnTo>
                    <a:pt x="0" y="112"/>
                  </a:lnTo>
                  <a:lnTo>
                    <a:pt x="504" y="31"/>
                  </a:lnTo>
                  <a:lnTo>
                    <a:pt x="523" y="27"/>
                  </a:lnTo>
                  <a:lnTo>
                    <a:pt x="539" y="23"/>
                  </a:lnTo>
                  <a:lnTo>
                    <a:pt x="552" y="18"/>
                  </a:lnTo>
                  <a:lnTo>
                    <a:pt x="562" y="14"/>
                  </a:lnTo>
                  <a:lnTo>
                    <a:pt x="570" y="10"/>
                  </a:lnTo>
                  <a:lnTo>
                    <a:pt x="575" y="7"/>
                  </a:lnTo>
                  <a:lnTo>
                    <a:pt x="578" y="5"/>
                  </a:lnTo>
                  <a:lnTo>
                    <a:pt x="579" y="4"/>
                  </a:lnTo>
                  <a:lnTo>
                    <a:pt x="569" y="2"/>
                  </a:lnTo>
                  <a:lnTo>
                    <a:pt x="557" y="0"/>
                  </a:lnTo>
                  <a:lnTo>
                    <a:pt x="545" y="0"/>
                  </a:lnTo>
                  <a:lnTo>
                    <a:pt x="533" y="0"/>
                  </a:lnTo>
                  <a:lnTo>
                    <a:pt x="523" y="0"/>
                  </a:lnTo>
                  <a:lnTo>
                    <a:pt x="515" y="1"/>
                  </a:lnTo>
                  <a:lnTo>
                    <a:pt x="509" y="2"/>
                  </a:lnTo>
                  <a:lnTo>
                    <a:pt x="507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13"/>
            <p:cNvSpPr>
              <a:spLocks/>
            </p:cNvSpPr>
            <p:nvPr/>
          </p:nvSpPr>
          <p:spPr bwMode="auto">
            <a:xfrm>
              <a:off x="1996" y="1894"/>
              <a:ext cx="583" cy="104"/>
            </a:xfrm>
            <a:custGeom>
              <a:avLst/>
              <a:gdLst>
                <a:gd name="T0" fmla="*/ 582 w 583"/>
                <a:gd name="T1" fmla="*/ 0 h 104"/>
                <a:gd name="T2" fmla="*/ 1 w 583"/>
                <a:gd name="T3" fmla="*/ 93 h 104"/>
                <a:gd name="T4" fmla="*/ 0 w 583"/>
                <a:gd name="T5" fmla="*/ 103 h 104"/>
                <a:gd name="T6" fmla="*/ 580 w 583"/>
                <a:gd name="T7" fmla="*/ 11 h 104"/>
                <a:gd name="T8" fmla="*/ 582 w 583"/>
                <a:gd name="T9" fmla="*/ 0 h 104"/>
                <a:gd name="T10" fmla="*/ 582 w 583"/>
                <a:gd name="T11" fmla="*/ 0 h 1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3" h="104">
                  <a:moveTo>
                    <a:pt x="582" y="0"/>
                  </a:moveTo>
                  <a:lnTo>
                    <a:pt x="1" y="93"/>
                  </a:lnTo>
                  <a:lnTo>
                    <a:pt x="0" y="103"/>
                  </a:lnTo>
                  <a:lnTo>
                    <a:pt x="580" y="11"/>
                  </a:lnTo>
                  <a:lnTo>
                    <a:pt x="582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2549" y="188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Line 15"/>
            <p:cNvSpPr>
              <a:spLocks noChangeShapeType="1"/>
            </p:cNvSpPr>
            <p:nvPr/>
          </p:nvSpPr>
          <p:spPr bwMode="auto">
            <a:xfrm flipV="1">
              <a:off x="2549" y="1876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" name="Freeform 16"/>
            <p:cNvSpPr>
              <a:spLocks/>
            </p:cNvSpPr>
            <p:nvPr/>
          </p:nvSpPr>
          <p:spPr bwMode="auto">
            <a:xfrm>
              <a:off x="2414" y="1902"/>
              <a:ext cx="3" cy="30"/>
            </a:xfrm>
            <a:custGeom>
              <a:avLst/>
              <a:gdLst>
                <a:gd name="T0" fmla="*/ 0 w 3"/>
                <a:gd name="T1" fmla="*/ 29 h 30"/>
                <a:gd name="T2" fmla="*/ 2 w 3"/>
                <a:gd name="T3" fmla="*/ 0 h 30"/>
                <a:gd name="T4" fmla="*/ 0 w 3"/>
                <a:gd name="T5" fmla="*/ 29 h 30"/>
                <a:gd name="T6" fmla="*/ 0 w 3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30">
                  <a:moveTo>
                    <a:pt x="0" y="29"/>
                  </a:moveTo>
                  <a:lnTo>
                    <a:pt x="2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Line 17"/>
            <p:cNvSpPr>
              <a:spLocks noChangeShapeType="1"/>
            </p:cNvSpPr>
            <p:nvPr/>
          </p:nvSpPr>
          <p:spPr bwMode="auto">
            <a:xfrm flipV="1">
              <a:off x="2414" y="1898"/>
              <a:ext cx="2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2256" y="1927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Line 19"/>
            <p:cNvSpPr>
              <a:spLocks noChangeShapeType="1"/>
            </p:cNvSpPr>
            <p:nvPr/>
          </p:nvSpPr>
          <p:spPr bwMode="auto">
            <a:xfrm flipV="1">
              <a:off x="2256" y="1923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Freeform 20"/>
            <p:cNvSpPr>
              <a:spLocks/>
            </p:cNvSpPr>
            <p:nvPr/>
          </p:nvSpPr>
          <p:spPr bwMode="auto">
            <a:xfrm>
              <a:off x="2258" y="1912"/>
              <a:ext cx="158" cy="26"/>
            </a:xfrm>
            <a:custGeom>
              <a:avLst/>
              <a:gdLst>
                <a:gd name="T0" fmla="*/ 157 w 158"/>
                <a:gd name="T1" fmla="*/ 0 h 26"/>
                <a:gd name="T2" fmla="*/ 0 w 158"/>
                <a:gd name="T3" fmla="*/ 25 h 26"/>
                <a:gd name="T4" fmla="*/ 157 w 158"/>
                <a:gd name="T5" fmla="*/ 0 h 26"/>
                <a:gd name="T6" fmla="*/ 157 w 158"/>
                <a:gd name="T7" fmla="*/ 0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8" h="26">
                  <a:moveTo>
                    <a:pt x="157" y="0"/>
                  </a:moveTo>
                  <a:lnTo>
                    <a:pt x="0" y="25"/>
                  </a:lnTo>
                  <a:lnTo>
                    <a:pt x="157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Line 21"/>
            <p:cNvSpPr>
              <a:spLocks noChangeShapeType="1"/>
            </p:cNvSpPr>
            <p:nvPr/>
          </p:nvSpPr>
          <p:spPr bwMode="auto">
            <a:xfrm flipH="1">
              <a:off x="2254" y="1916"/>
              <a:ext cx="16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" name="Freeform 22"/>
            <p:cNvSpPr>
              <a:spLocks/>
            </p:cNvSpPr>
            <p:nvPr/>
          </p:nvSpPr>
          <p:spPr bwMode="auto">
            <a:xfrm>
              <a:off x="2310" y="1927"/>
              <a:ext cx="64" cy="27"/>
            </a:xfrm>
            <a:custGeom>
              <a:avLst/>
              <a:gdLst>
                <a:gd name="T0" fmla="*/ 6 w 64"/>
                <a:gd name="T1" fmla="*/ 26 h 27"/>
                <a:gd name="T2" fmla="*/ 0 w 64"/>
                <a:gd name="T3" fmla="*/ 8 h 27"/>
                <a:gd name="T4" fmla="*/ 53 w 64"/>
                <a:gd name="T5" fmla="*/ 0 h 27"/>
                <a:gd name="T6" fmla="*/ 63 w 64"/>
                <a:gd name="T7" fmla="*/ 17 h 27"/>
                <a:gd name="T8" fmla="*/ 6 w 64"/>
                <a:gd name="T9" fmla="*/ 26 h 27"/>
                <a:gd name="T10" fmla="*/ 6 w 64"/>
                <a:gd name="T11" fmla="*/ 26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27">
                  <a:moveTo>
                    <a:pt x="6" y="26"/>
                  </a:moveTo>
                  <a:lnTo>
                    <a:pt x="0" y="8"/>
                  </a:lnTo>
                  <a:lnTo>
                    <a:pt x="53" y="0"/>
                  </a:lnTo>
                  <a:lnTo>
                    <a:pt x="63" y="17"/>
                  </a:lnTo>
                  <a:lnTo>
                    <a:pt x="6" y="2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23"/>
            <p:cNvSpPr>
              <a:spLocks/>
            </p:cNvSpPr>
            <p:nvPr/>
          </p:nvSpPr>
          <p:spPr bwMode="auto">
            <a:xfrm>
              <a:off x="2321" y="1932"/>
              <a:ext cx="46" cy="20"/>
            </a:xfrm>
            <a:custGeom>
              <a:avLst/>
              <a:gdLst>
                <a:gd name="T0" fmla="*/ 5 w 46"/>
                <a:gd name="T1" fmla="*/ 19 h 20"/>
                <a:gd name="T2" fmla="*/ 0 w 46"/>
                <a:gd name="T3" fmla="*/ 7 h 20"/>
                <a:gd name="T4" fmla="*/ 45 w 46"/>
                <a:gd name="T5" fmla="*/ 0 h 2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20">
                  <a:moveTo>
                    <a:pt x="5" y="19"/>
                  </a:moveTo>
                  <a:lnTo>
                    <a:pt x="0" y="7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Line 24"/>
            <p:cNvSpPr>
              <a:spLocks noChangeShapeType="1"/>
            </p:cNvSpPr>
            <p:nvPr/>
          </p:nvSpPr>
          <p:spPr bwMode="auto">
            <a:xfrm flipH="1" flipV="1">
              <a:off x="2334" y="1932"/>
              <a:ext cx="15" cy="2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2250" y="1912"/>
              <a:ext cx="103" cy="29"/>
            </a:xfrm>
            <a:custGeom>
              <a:avLst/>
              <a:gdLst>
                <a:gd name="T0" fmla="*/ 1 w 103"/>
                <a:gd name="T1" fmla="*/ 16 h 29"/>
                <a:gd name="T2" fmla="*/ 102 w 103"/>
                <a:gd name="T3" fmla="*/ 0 h 29"/>
                <a:gd name="T4" fmla="*/ 102 w 103"/>
                <a:gd name="T5" fmla="*/ 12 h 29"/>
                <a:gd name="T6" fmla="*/ 0 w 103"/>
                <a:gd name="T7" fmla="*/ 28 h 29"/>
                <a:gd name="T8" fmla="*/ 1 w 103"/>
                <a:gd name="T9" fmla="*/ 16 h 29"/>
                <a:gd name="T10" fmla="*/ 1 w 103"/>
                <a:gd name="T11" fmla="*/ 16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3" h="29">
                  <a:moveTo>
                    <a:pt x="1" y="16"/>
                  </a:moveTo>
                  <a:lnTo>
                    <a:pt x="102" y="0"/>
                  </a:lnTo>
                  <a:lnTo>
                    <a:pt x="102" y="12"/>
                  </a:lnTo>
                  <a:lnTo>
                    <a:pt x="0" y="28"/>
                  </a:lnTo>
                  <a:lnTo>
                    <a:pt x="1" y="16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2128" y="1928"/>
              <a:ext cx="124" cy="32"/>
            </a:xfrm>
            <a:custGeom>
              <a:avLst/>
              <a:gdLst>
                <a:gd name="T0" fmla="*/ 1 w 124"/>
                <a:gd name="T1" fmla="*/ 19 h 32"/>
                <a:gd name="T2" fmla="*/ 123 w 124"/>
                <a:gd name="T3" fmla="*/ 0 h 32"/>
                <a:gd name="T4" fmla="*/ 122 w 124"/>
                <a:gd name="T5" fmla="*/ 12 h 32"/>
                <a:gd name="T6" fmla="*/ 0 w 124"/>
                <a:gd name="T7" fmla="*/ 31 h 32"/>
                <a:gd name="T8" fmla="*/ 1 w 124"/>
                <a:gd name="T9" fmla="*/ 19 h 32"/>
                <a:gd name="T10" fmla="*/ 1 w 124"/>
                <a:gd name="T11" fmla="*/ 19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4" h="32">
                  <a:moveTo>
                    <a:pt x="1" y="19"/>
                  </a:moveTo>
                  <a:lnTo>
                    <a:pt x="123" y="0"/>
                  </a:lnTo>
                  <a:lnTo>
                    <a:pt x="122" y="12"/>
                  </a:lnTo>
                  <a:lnTo>
                    <a:pt x="0" y="31"/>
                  </a:lnTo>
                  <a:lnTo>
                    <a:pt x="1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27"/>
            <p:cNvSpPr>
              <a:spLocks/>
            </p:cNvSpPr>
            <p:nvPr/>
          </p:nvSpPr>
          <p:spPr bwMode="auto">
            <a:xfrm>
              <a:off x="2160" y="1952"/>
              <a:ext cx="16" cy="20"/>
            </a:xfrm>
            <a:custGeom>
              <a:avLst/>
              <a:gdLst>
                <a:gd name="T0" fmla="*/ 0 w 16"/>
                <a:gd name="T1" fmla="*/ 19 h 20"/>
                <a:gd name="T2" fmla="*/ 14 w 16"/>
                <a:gd name="T3" fmla="*/ 17 h 20"/>
                <a:gd name="T4" fmla="*/ 15 w 16"/>
                <a:gd name="T5" fmla="*/ 0 h 20"/>
                <a:gd name="T6" fmla="*/ 2 w 16"/>
                <a:gd name="T7" fmla="*/ 2 h 20"/>
                <a:gd name="T8" fmla="*/ 0 w 16"/>
                <a:gd name="T9" fmla="*/ 19 h 20"/>
                <a:gd name="T10" fmla="*/ 0 w 16"/>
                <a:gd name="T11" fmla="*/ 19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20">
                  <a:moveTo>
                    <a:pt x="0" y="19"/>
                  </a:moveTo>
                  <a:lnTo>
                    <a:pt x="14" y="17"/>
                  </a:lnTo>
                  <a:lnTo>
                    <a:pt x="15" y="0"/>
                  </a:lnTo>
                  <a:lnTo>
                    <a:pt x="2" y="2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28"/>
            <p:cNvSpPr>
              <a:spLocks/>
            </p:cNvSpPr>
            <p:nvPr/>
          </p:nvSpPr>
          <p:spPr bwMode="auto">
            <a:xfrm>
              <a:off x="2085" y="1972"/>
              <a:ext cx="65" cy="19"/>
            </a:xfrm>
            <a:custGeom>
              <a:avLst/>
              <a:gdLst>
                <a:gd name="T0" fmla="*/ 1 w 65"/>
                <a:gd name="T1" fmla="*/ 11 h 19"/>
                <a:gd name="T2" fmla="*/ 64 w 65"/>
                <a:gd name="T3" fmla="*/ 0 h 19"/>
                <a:gd name="T4" fmla="*/ 63 w 65"/>
                <a:gd name="T5" fmla="*/ 8 h 19"/>
                <a:gd name="T6" fmla="*/ 0 w 65"/>
                <a:gd name="T7" fmla="*/ 18 h 19"/>
                <a:gd name="T8" fmla="*/ 1 w 65"/>
                <a:gd name="T9" fmla="*/ 11 h 19"/>
                <a:gd name="T10" fmla="*/ 1 w 65"/>
                <a:gd name="T11" fmla="*/ 11 h 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9">
                  <a:moveTo>
                    <a:pt x="1" y="11"/>
                  </a:moveTo>
                  <a:lnTo>
                    <a:pt x="64" y="0"/>
                  </a:lnTo>
                  <a:lnTo>
                    <a:pt x="63" y="8"/>
                  </a:lnTo>
                  <a:lnTo>
                    <a:pt x="0" y="18"/>
                  </a:lnTo>
                  <a:lnTo>
                    <a:pt x="1" y="1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29"/>
            <p:cNvSpPr>
              <a:spLocks/>
            </p:cNvSpPr>
            <p:nvPr/>
          </p:nvSpPr>
          <p:spPr bwMode="auto">
            <a:xfrm>
              <a:off x="1996" y="1956"/>
              <a:ext cx="77" cy="42"/>
            </a:xfrm>
            <a:custGeom>
              <a:avLst/>
              <a:gdLst>
                <a:gd name="T0" fmla="*/ 3 w 77"/>
                <a:gd name="T1" fmla="*/ 12 h 42"/>
                <a:gd name="T2" fmla="*/ 76 w 77"/>
                <a:gd name="T3" fmla="*/ 0 h 42"/>
                <a:gd name="T4" fmla="*/ 73 w 77"/>
                <a:gd name="T5" fmla="*/ 30 h 42"/>
                <a:gd name="T6" fmla="*/ 0 w 77"/>
                <a:gd name="T7" fmla="*/ 41 h 42"/>
                <a:gd name="T8" fmla="*/ 3 w 77"/>
                <a:gd name="T9" fmla="*/ 12 h 42"/>
                <a:gd name="T10" fmla="*/ 3 w 77"/>
                <a:gd name="T11" fmla="*/ 12 h 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42">
                  <a:moveTo>
                    <a:pt x="3" y="12"/>
                  </a:moveTo>
                  <a:lnTo>
                    <a:pt x="76" y="0"/>
                  </a:lnTo>
                  <a:lnTo>
                    <a:pt x="73" y="30"/>
                  </a:lnTo>
                  <a:lnTo>
                    <a:pt x="0" y="41"/>
                  </a:lnTo>
                  <a:lnTo>
                    <a:pt x="3" y="1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0"/>
            <p:cNvSpPr>
              <a:spLocks/>
            </p:cNvSpPr>
            <p:nvPr/>
          </p:nvSpPr>
          <p:spPr bwMode="auto">
            <a:xfrm>
              <a:off x="1996" y="1986"/>
              <a:ext cx="74" cy="35"/>
            </a:xfrm>
            <a:custGeom>
              <a:avLst/>
              <a:gdLst>
                <a:gd name="T0" fmla="*/ 73 w 74"/>
                <a:gd name="T1" fmla="*/ 0 h 35"/>
                <a:gd name="T2" fmla="*/ 34 w 74"/>
                <a:gd name="T3" fmla="*/ 34 h 35"/>
                <a:gd name="T4" fmla="*/ 0 w 74"/>
                <a:gd name="T5" fmla="*/ 11 h 35"/>
                <a:gd name="T6" fmla="*/ 73 w 74"/>
                <a:gd name="T7" fmla="*/ 0 h 35"/>
                <a:gd name="T8" fmla="*/ 73 w 74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5">
                  <a:moveTo>
                    <a:pt x="73" y="0"/>
                  </a:moveTo>
                  <a:lnTo>
                    <a:pt x="34" y="34"/>
                  </a:lnTo>
                  <a:lnTo>
                    <a:pt x="0" y="11"/>
                  </a:lnTo>
                  <a:lnTo>
                    <a:pt x="7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1"/>
            <p:cNvSpPr>
              <a:spLocks/>
            </p:cNvSpPr>
            <p:nvPr/>
          </p:nvSpPr>
          <p:spPr bwMode="auto">
            <a:xfrm>
              <a:off x="2000" y="1933"/>
              <a:ext cx="75" cy="36"/>
            </a:xfrm>
            <a:custGeom>
              <a:avLst/>
              <a:gdLst>
                <a:gd name="T0" fmla="*/ 74 w 75"/>
                <a:gd name="T1" fmla="*/ 23 h 36"/>
                <a:gd name="T2" fmla="*/ 40 w 75"/>
                <a:gd name="T3" fmla="*/ 0 h 36"/>
                <a:gd name="T4" fmla="*/ 0 w 75"/>
                <a:gd name="T5" fmla="*/ 35 h 36"/>
                <a:gd name="T6" fmla="*/ 74 w 75"/>
                <a:gd name="T7" fmla="*/ 23 h 36"/>
                <a:gd name="T8" fmla="*/ 74 w 75"/>
                <a:gd name="T9" fmla="*/ 23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5" h="36">
                  <a:moveTo>
                    <a:pt x="74" y="23"/>
                  </a:moveTo>
                  <a:lnTo>
                    <a:pt x="40" y="0"/>
                  </a:lnTo>
                  <a:lnTo>
                    <a:pt x="0" y="35"/>
                  </a:lnTo>
                  <a:lnTo>
                    <a:pt x="74" y="2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32"/>
            <p:cNvSpPr>
              <a:spLocks/>
            </p:cNvSpPr>
            <p:nvPr/>
          </p:nvSpPr>
          <p:spPr bwMode="auto">
            <a:xfrm>
              <a:off x="2009" y="1988"/>
              <a:ext cx="48" cy="13"/>
            </a:xfrm>
            <a:custGeom>
              <a:avLst/>
              <a:gdLst>
                <a:gd name="T0" fmla="*/ 1 w 48"/>
                <a:gd name="T1" fmla="*/ 7 h 13"/>
                <a:gd name="T2" fmla="*/ 47 w 48"/>
                <a:gd name="T3" fmla="*/ 0 h 13"/>
                <a:gd name="T4" fmla="*/ 46 w 48"/>
                <a:gd name="T5" fmla="*/ 4 h 13"/>
                <a:gd name="T6" fmla="*/ 0 w 48"/>
                <a:gd name="T7" fmla="*/ 12 h 13"/>
                <a:gd name="T8" fmla="*/ 1 w 48"/>
                <a:gd name="T9" fmla="*/ 7 h 13"/>
                <a:gd name="T10" fmla="*/ 1 w 48"/>
                <a:gd name="T11" fmla="*/ 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" h="13">
                  <a:moveTo>
                    <a:pt x="1" y="7"/>
                  </a:moveTo>
                  <a:lnTo>
                    <a:pt x="47" y="0"/>
                  </a:lnTo>
                  <a:lnTo>
                    <a:pt x="46" y="4"/>
                  </a:lnTo>
                  <a:lnTo>
                    <a:pt x="0" y="12"/>
                  </a:lnTo>
                  <a:lnTo>
                    <a:pt x="1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33"/>
            <p:cNvSpPr>
              <a:spLocks/>
            </p:cNvSpPr>
            <p:nvPr/>
          </p:nvSpPr>
          <p:spPr bwMode="auto">
            <a:xfrm>
              <a:off x="2013" y="1953"/>
              <a:ext cx="47" cy="14"/>
            </a:xfrm>
            <a:custGeom>
              <a:avLst/>
              <a:gdLst>
                <a:gd name="T0" fmla="*/ 0 w 47"/>
                <a:gd name="T1" fmla="*/ 8 h 14"/>
                <a:gd name="T2" fmla="*/ 46 w 47"/>
                <a:gd name="T3" fmla="*/ 0 h 14"/>
                <a:gd name="T4" fmla="*/ 46 w 47"/>
                <a:gd name="T5" fmla="*/ 5 h 14"/>
                <a:gd name="T6" fmla="*/ 0 w 47"/>
                <a:gd name="T7" fmla="*/ 13 h 14"/>
                <a:gd name="T8" fmla="*/ 0 w 47"/>
                <a:gd name="T9" fmla="*/ 8 h 14"/>
                <a:gd name="T10" fmla="*/ 0 w 47"/>
                <a:gd name="T11" fmla="*/ 8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0" y="8"/>
                  </a:moveTo>
                  <a:lnTo>
                    <a:pt x="46" y="0"/>
                  </a:lnTo>
                  <a:lnTo>
                    <a:pt x="46" y="5"/>
                  </a:lnTo>
                  <a:lnTo>
                    <a:pt x="0" y="1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34"/>
            <p:cNvSpPr>
              <a:spLocks/>
            </p:cNvSpPr>
            <p:nvPr/>
          </p:nvSpPr>
          <p:spPr bwMode="auto">
            <a:xfrm>
              <a:off x="2576" y="1878"/>
              <a:ext cx="73" cy="28"/>
            </a:xfrm>
            <a:custGeom>
              <a:avLst/>
              <a:gdLst>
                <a:gd name="T0" fmla="*/ 2 w 73"/>
                <a:gd name="T1" fmla="*/ 16 h 28"/>
                <a:gd name="T2" fmla="*/ 14 w 73"/>
                <a:gd name="T3" fmla="*/ 14 h 28"/>
                <a:gd name="T4" fmla="*/ 26 w 73"/>
                <a:gd name="T5" fmla="*/ 12 h 28"/>
                <a:gd name="T6" fmla="*/ 38 w 73"/>
                <a:gd name="T7" fmla="*/ 10 h 28"/>
                <a:gd name="T8" fmla="*/ 49 w 73"/>
                <a:gd name="T9" fmla="*/ 7 h 28"/>
                <a:gd name="T10" fmla="*/ 58 w 73"/>
                <a:gd name="T11" fmla="*/ 4 h 28"/>
                <a:gd name="T12" fmla="*/ 66 w 73"/>
                <a:gd name="T13" fmla="*/ 2 h 28"/>
                <a:gd name="T14" fmla="*/ 70 w 73"/>
                <a:gd name="T15" fmla="*/ 1 h 28"/>
                <a:gd name="T16" fmla="*/ 72 w 73"/>
                <a:gd name="T17" fmla="*/ 0 h 28"/>
                <a:gd name="T18" fmla="*/ 58 w 73"/>
                <a:gd name="T19" fmla="*/ 8 h 28"/>
                <a:gd name="T20" fmla="*/ 45 w 73"/>
                <a:gd name="T21" fmla="*/ 14 h 28"/>
                <a:gd name="T22" fmla="*/ 33 w 73"/>
                <a:gd name="T23" fmla="*/ 18 h 28"/>
                <a:gd name="T24" fmla="*/ 22 w 73"/>
                <a:gd name="T25" fmla="*/ 22 h 28"/>
                <a:gd name="T26" fmla="*/ 13 w 73"/>
                <a:gd name="T27" fmla="*/ 24 h 28"/>
                <a:gd name="T28" fmla="*/ 6 w 73"/>
                <a:gd name="T29" fmla="*/ 26 h 28"/>
                <a:gd name="T30" fmla="*/ 2 w 73"/>
                <a:gd name="T31" fmla="*/ 26 h 28"/>
                <a:gd name="T32" fmla="*/ 0 w 73"/>
                <a:gd name="T33" fmla="*/ 27 h 28"/>
                <a:gd name="T34" fmla="*/ 2 w 73"/>
                <a:gd name="T35" fmla="*/ 16 h 28"/>
                <a:gd name="T36" fmla="*/ 2 w 73"/>
                <a:gd name="T37" fmla="*/ 16 h 2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3" h="28">
                  <a:moveTo>
                    <a:pt x="2" y="16"/>
                  </a:moveTo>
                  <a:lnTo>
                    <a:pt x="14" y="14"/>
                  </a:lnTo>
                  <a:lnTo>
                    <a:pt x="26" y="12"/>
                  </a:lnTo>
                  <a:lnTo>
                    <a:pt x="38" y="10"/>
                  </a:lnTo>
                  <a:lnTo>
                    <a:pt x="49" y="7"/>
                  </a:lnTo>
                  <a:lnTo>
                    <a:pt x="58" y="4"/>
                  </a:lnTo>
                  <a:lnTo>
                    <a:pt x="66" y="2"/>
                  </a:lnTo>
                  <a:lnTo>
                    <a:pt x="70" y="1"/>
                  </a:lnTo>
                  <a:lnTo>
                    <a:pt x="72" y="0"/>
                  </a:lnTo>
                  <a:lnTo>
                    <a:pt x="58" y="8"/>
                  </a:lnTo>
                  <a:lnTo>
                    <a:pt x="45" y="14"/>
                  </a:lnTo>
                  <a:lnTo>
                    <a:pt x="33" y="18"/>
                  </a:lnTo>
                  <a:lnTo>
                    <a:pt x="22" y="22"/>
                  </a:lnTo>
                  <a:lnTo>
                    <a:pt x="13" y="24"/>
                  </a:lnTo>
                  <a:lnTo>
                    <a:pt x="6" y="26"/>
                  </a:lnTo>
                  <a:lnTo>
                    <a:pt x="2" y="26"/>
                  </a:lnTo>
                  <a:lnTo>
                    <a:pt x="0" y="27"/>
                  </a:lnTo>
                  <a:lnTo>
                    <a:pt x="2" y="1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" name="Grupo 18"/>
          <p:cNvGrpSpPr/>
          <p:nvPr/>
        </p:nvGrpSpPr>
        <p:grpSpPr>
          <a:xfrm>
            <a:off x="3676545" y="5450329"/>
            <a:ext cx="1512001" cy="666772"/>
            <a:chOff x="652563" y="5606311"/>
            <a:chExt cx="1512001" cy="666772"/>
          </a:xfrm>
        </p:grpSpPr>
        <p:pic>
          <p:nvPicPr>
            <p:cNvPr id="18" name="Imagen 1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52563" y="5606311"/>
              <a:ext cx="1512000" cy="648772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174" name="Rectángulo 173"/>
            <p:cNvSpPr/>
            <p:nvPr/>
          </p:nvSpPr>
          <p:spPr>
            <a:xfrm>
              <a:off x="652563" y="5626752"/>
              <a:ext cx="151200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El misil porta iluminador </a:t>
              </a:r>
            </a:p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&amp; Receptor</a:t>
              </a:r>
              <a:endParaRPr lang="es-CL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3" name="Grupo 182"/>
          <p:cNvGrpSpPr/>
          <p:nvPr/>
        </p:nvGrpSpPr>
        <p:grpSpPr>
          <a:xfrm>
            <a:off x="9687530" y="4928115"/>
            <a:ext cx="1562690" cy="675969"/>
            <a:chOff x="4402436" y="5639016"/>
            <a:chExt cx="1562690" cy="675969"/>
          </a:xfrm>
        </p:grpSpPr>
        <p:pic>
          <p:nvPicPr>
            <p:cNvPr id="178" name="Imagen 17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453126" y="5639016"/>
              <a:ext cx="1512000" cy="648772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177" name="Rectángulo 176"/>
            <p:cNvSpPr/>
            <p:nvPr/>
          </p:nvSpPr>
          <p:spPr>
            <a:xfrm>
              <a:off x="4402436" y="5668654"/>
              <a:ext cx="156269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Alcance limitado por el tamaño del transmisor</a:t>
              </a:r>
              <a:endParaRPr lang="es-CL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4" name="Grupo 183"/>
          <p:cNvGrpSpPr/>
          <p:nvPr/>
        </p:nvGrpSpPr>
        <p:grpSpPr>
          <a:xfrm>
            <a:off x="7061490" y="5774715"/>
            <a:ext cx="1515309" cy="648772"/>
            <a:chOff x="8202998" y="5599982"/>
            <a:chExt cx="1515309" cy="648772"/>
          </a:xfrm>
        </p:grpSpPr>
        <p:pic>
          <p:nvPicPr>
            <p:cNvPr id="179" name="Imagen 17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206307" y="5599982"/>
              <a:ext cx="1512000" cy="648772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180" name="Rectángulo 179"/>
            <p:cNvSpPr/>
            <p:nvPr/>
          </p:nvSpPr>
          <p:spPr>
            <a:xfrm>
              <a:off x="8202998" y="5626752"/>
              <a:ext cx="14840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FIRE AND </a:t>
              </a:r>
            </a:p>
            <a:p>
              <a:pPr algn="ctr"/>
              <a:r>
                <a:rPr lang="en-US" sz="1600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FORGET !!</a:t>
              </a:r>
              <a:endParaRPr lang="es-CL" sz="16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164" name="Grupo 163"/>
          <p:cNvGrpSpPr/>
          <p:nvPr/>
        </p:nvGrpSpPr>
        <p:grpSpPr>
          <a:xfrm>
            <a:off x="596616" y="1145545"/>
            <a:ext cx="468556" cy="485775"/>
            <a:chOff x="592755" y="3401622"/>
            <a:chExt cx="468556" cy="485775"/>
          </a:xfrm>
        </p:grpSpPr>
        <p:sp>
          <p:nvSpPr>
            <p:cNvPr id="165" name="CuadroTexto 164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166" name="Elipse 165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1793877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" grpId="0" animBg="1"/>
      <p:bldP spid="163" grpId="0" animBg="1"/>
      <p:bldP spid="172" grpId="0"/>
      <p:bldP spid="17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037801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</a:t>
            </a:r>
          </a:p>
        </p:txBody>
      </p:sp>
      <p:sp>
        <p:nvSpPr>
          <p:cNvPr id="41" name="Rectángulo 40"/>
          <p:cNvSpPr/>
          <p:nvPr/>
        </p:nvSpPr>
        <p:spPr>
          <a:xfrm>
            <a:off x="627065" y="2426080"/>
            <a:ext cx="47602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Sea Sparrow es Semi - Activo</a:t>
            </a:r>
            <a:endParaRPr lang="es-CL" sz="2800" b="1" u="sng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Homing Semi - Activo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63" name="Freeform 144"/>
          <p:cNvSpPr/>
          <p:nvPr/>
        </p:nvSpPr>
        <p:spPr>
          <a:xfrm rot="21020456">
            <a:off x="3905151" y="3428187"/>
            <a:ext cx="6595354" cy="1546698"/>
          </a:xfrm>
          <a:custGeom>
            <a:avLst/>
            <a:gdLst>
              <a:gd name="connsiteX0" fmla="*/ 6595354 w 6595354"/>
              <a:gd name="connsiteY0" fmla="*/ 0 h 1546698"/>
              <a:gd name="connsiteX1" fmla="*/ 0 w 6595354"/>
              <a:gd name="connsiteY1" fmla="*/ 894945 h 1546698"/>
              <a:gd name="connsiteX2" fmla="*/ 9728 w 6595354"/>
              <a:gd name="connsiteY2" fmla="*/ 1546698 h 1546698"/>
              <a:gd name="connsiteX3" fmla="*/ 6595354 w 6595354"/>
              <a:gd name="connsiteY3" fmla="*/ 0 h 154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95354" h="1546698">
                <a:moveTo>
                  <a:pt x="6595354" y="0"/>
                </a:moveTo>
                <a:lnTo>
                  <a:pt x="0" y="894945"/>
                </a:lnTo>
                <a:lnTo>
                  <a:pt x="9728" y="1546698"/>
                </a:lnTo>
                <a:lnTo>
                  <a:pt x="6595354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  <a:alpha val="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2" name="TextBox 171"/>
          <p:cNvSpPr txBox="1"/>
          <p:nvPr/>
        </p:nvSpPr>
        <p:spPr>
          <a:xfrm rot="18522516">
            <a:off x="7015271" y="4383541"/>
            <a:ext cx="21991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ILUMINACIÓN</a:t>
            </a:r>
          </a:p>
        </p:txBody>
      </p:sp>
      <p:sp>
        <p:nvSpPr>
          <p:cNvPr id="173" name="TextBox 172"/>
          <p:cNvSpPr txBox="1"/>
          <p:nvPr/>
        </p:nvSpPr>
        <p:spPr>
          <a:xfrm rot="20510338">
            <a:off x="4291811" y="3985604"/>
            <a:ext cx="17271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REFLECCIÓN</a:t>
            </a:r>
          </a:p>
        </p:txBody>
      </p:sp>
      <p:grpSp>
        <p:nvGrpSpPr>
          <p:cNvPr id="21" name="Group 10"/>
          <p:cNvGrpSpPr>
            <a:grpSpLocks/>
          </p:cNvGrpSpPr>
          <p:nvPr/>
        </p:nvGrpSpPr>
        <p:grpSpPr bwMode="auto">
          <a:xfrm rot="20930329">
            <a:off x="4015279" y="4716034"/>
            <a:ext cx="1782763" cy="300038"/>
            <a:chOff x="1526" y="1874"/>
            <a:chExt cx="1123" cy="189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526" y="1959"/>
              <a:ext cx="476" cy="104"/>
            </a:xfrm>
            <a:custGeom>
              <a:avLst/>
              <a:gdLst>
                <a:gd name="T0" fmla="*/ 438 w 476"/>
                <a:gd name="T1" fmla="*/ 1 h 104"/>
                <a:gd name="T2" fmla="*/ 429 w 476"/>
                <a:gd name="T3" fmla="*/ 0 h 104"/>
                <a:gd name="T4" fmla="*/ 418 w 476"/>
                <a:gd name="T5" fmla="*/ 1 h 104"/>
                <a:gd name="T6" fmla="*/ 407 w 476"/>
                <a:gd name="T7" fmla="*/ 2 h 104"/>
                <a:gd name="T8" fmla="*/ 392 w 476"/>
                <a:gd name="T9" fmla="*/ 5 h 104"/>
                <a:gd name="T10" fmla="*/ 370 w 476"/>
                <a:gd name="T11" fmla="*/ 7 h 104"/>
                <a:gd name="T12" fmla="*/ 349 w 476"/>
                <a:gd name="T13" fmla="*/ 11 h 104"/>
                <a:gd name="T14" fmla="*/ 328 w 476"/>
                <a:gd name="T15" fmla="*/ 15 h 104"/>
                <a:gd name="T16" fmla="*/ 300 w 476"/>
                <a:gd name="T17" fmla="*/ 21 h 104"/>
                <a:gd name="T18" fmla="*/ 266 w 476"/>
                <a:gd name="T19" fmla="*/ 29 h 104"/>
                <a:gd name="T20" fmla="*/ 234 w 476"/>
                <a:gd name="T21" fmla="*/ 37 h 104"/>
                <a:gd name="T22" fmla="*/ 201 w 476"/>
                <a:gd name="T23" fmla="*/ 45 h 104"/>
                <a:gd name="T24" fmla="*/ 172 w 476"/>
                <a:gd name="T25" fmla="*/ 53 h 104"/>
                <a:gd name="T26" fmla="*/ 154 w 476"/>
                <a:gd name="T27" fmla="*/ 58 h 104"/>
                <a:gd name="T28" fmla="*/ 136 w 476"/>
                <a:gd name="T29" fmla="*/ 61 h 104"/>
                <a:gd name="T30" fmla="*/ 118 w 476"/>
                <a:gd name="T31" fmla="*/ 65 h 104"/>
                <a:gd name="T32" fmla="*/ 101 w 476"/>
                <a:gd name="T33" fmla="*/ 69 h 104"/>
                <a:gd name="T34" fmla="*/ 84 w 476"/>
                <a:gd name="T35" fmla="*/ 73 h 104"/>
                <a:gd name="T36" fmla="*/ 59 w 476"/>
                <a:gd name="T37" fmla="*/ 80 h 104"/>
                <a:gd name="T38" fmla="*/ 20 w 476"/>
                <a:gd name="T39" fmla="*/ 95 h 104"/>
                <a:gd name="T40" fmla="*/ 8 w 476"/>
                <a:gd name="T41" fmla="*/ 102 h 104"/>
                <a:gd name="T42" fmla="*/ 24 w 476"/>
                <a:gd name="T43" fmla="*/ 102 h 104"/>
                <a:gd name="T44" fmla="*/ 39 w 476"/>
                <a:gd name="T45" fmla="*/ 103 h 104"/>
                <a:gd name="T46" fmla="*/ 54 w 476"/>
                <a:gd name="T47" fmla="*/ 103 h 104"/>
                <a:gd name="T48" fmla="*/ 77 w 476"/>
                <a:gd name="T49" fmla="*/ 100 h 104"/>
                <a:gd name="T50" fmla="*/ 107 w 476"/>
                <a:gd name="T51" fmla="*/ 96 h 104"/>
                <a:gd name="T52" fmla="*/ 136 w 476"/>
                <a:gd name="T53" fmla="*/ 92 h 104"/>
                <a:gd name="T54" fmla="*/ 165 w 476"/>
                <a:gd name="T55" fmla="*/ 89 h 104"/>
                <a:gd name="T56" fmla="*/ 194 w 476"/>
                <a:gd name="T57" fmla="*/ 85 h 104"/>
                <a:gd name="T58" fmla="*/ 223 w 476"/>
                <a:gd name="T59" fmla="*/ 82 h 104"/>
                <a:gd name="T60" fmla="*/ 252 w 476"/>
                <a:gd name="T61" fmla="*/ 79 h 104"/>
                <a:gd name="T62" fmla="*/ 282 w 476"/>
                <a:gd name="T63" fmla="*/ 75 h 104"/>
                <a:gd name="T64" fmla="*/ 310 w 476"/>
                <a:gd name="T65" fmla="*/ 72 h 104"/>
                <a:gd name="T66" fmla="*/ 338 w 476"/>
                <a:gd name="T67" fmla="*/ 68 h 104"/>
                <a:gd name="T68" fmla="*/ 365 w 476"/>
                <a:gd name="T69" fmla="*/ 65 h 104"/>
                <a:gd name="T70" fmla="*/ 393 w 476"/>
                <a:gd name="T71" fmla="*/ 62 h 104"/>
                <a:gd name="T72" fmla="*/ 414 w 476"/>
                <a:gd name="T73" fmla="*/ 60 h 104"/>
                <a:gd name="T74" fmla="*/ 430 w 476"/>
                <a:gd name="T75" fmla="*/ 57 h 104"/>
                <a:gd name="T76" fmla="*/ 439 w 476"/>
                <a:gd name="T77" fmla="*/ 54 h 104"/>
                <a:gd name="T78" fmla="*/ 448 w 476"/>
                <a:gd name="T79" fmla="*/ 51 h 104"/>
                <a:gd name="T80" fmla="*/ 457 w 476"/>
                <a:gd name="T81" fmla="*/ 45 h 104"/>
                <a:gd name="T82" fmla="*/ 467 w 476"/>
                <a:gd name="T83" fmla="*/ 37 h 104"/>
                <a:gd name="T84" fmla="*/ 473 w 476"/>
                <a:gd name="T85" fmla="*/ 29 h 104"/>
                <a:gd name="T86" fmla="*/ 475 w 476"/>
                <a:gd name="T87" fmla="*/ 22 h 104"/>
                <a:gd name="T88" fmla="*/ 474 w 476"/>
                <a:gd name="T89" fmla="*/ 16 h 104"/>
                <a:gd name="T90" fmla="*/ 469 w 476"/>
                <a:gd name="T91" fmla="*/ 11 h 104"/>
                <a:gd name="T92" fmla="*/ 460 w 476"/>
                <a:gd name="T93" fmla="*/ 7 h 104"/>
                <a:gd name="T94" fmla="*/ 449 w 476"/>
                <a:gd name="T95" fmla="*/ 3 h 104"/>
                <a:gd name="T96" fmla="*/ 442 w 476"/>
                <a:gd name="T97" fmla="*/ 2 h 10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76" h="104">
                  <a:moveTo>
                    <a:pt x="442" y="2"/>
                  </a:moveTo>
                  <a:lnTo>
                    <a:pt x="438" y="1"/>
                  </a:lnTo>
                  <a:lnTo>
                    <a:pt x="434" y="1"/>
                  </a:lnTo>
                  <a:lnTo>
                    <a:pt x="429" y="0"/>
                  </a:lnTo>
                  <a:lnTo>
                    <a:pt x="423" y="1"/>
                  </a:lnTo>
                  <a:lnTo>
                    <a:pt x="418" y="1"/>
                  </a:lnTo>
                  <a:lnTo>
                    <a:pt x="413" y="1"/>
                  </a:lnTo>
                  <a:lnTo>
                    <a:pt x="407" y="2"/>
                  </a:lnTo>
                  <a:lnTo>
                    <a:pt x="403" y="3"/>
                  </a:lnTo>
                  <a:lnTo>
                    <a:pt x="392" y="5"/>
                  </a:lnTo>
                  <a:lnTo>
                    <a:pt x="381" y="6"/>
                  </a:lnTo>
                  <a:lnTo>
                    <a:pt x="370" y="7"/>
                  </a:lnTo>
                  <a:lnTo>
                    <a:pt x="360" y="9"/>
                  </a:lnTo>
                  <a:lnTo>
                    <a:pt x="349" y="11"/>
                  </a:lnTo>
                  <a:lnTo>
                    <a:pt x="338" y="12"/>
                  </a:lnTo>
                  <a:lnTo>
                    <a:pt x="328" y="15"/>
                  </a:lnTo>
                  <a:lnTo>
                    <a:pt x="317" y="17"/>
                  </a:lnTo>
                  <a:lnTo>
                    <a:pt x="300" y="21"/>
                  </a:lnTo>
                  <a:lnTo>
                    <a:pt x="283" y="25"/>
                  </a:lnTo>
                  <a:lnTo>
                    <a:pt x="266" y="29"/>
                  </a:lnTo>
                  <a:lnTo>
                    <a:pt x="250" y="33"/>
                  </a:lnTo>
                  <a:lnTo>
                    <a:pt x="234" y="37"/>
                  </a:lnTo>
                  <a:lnTo>
                    <a:pt x="217" y="41"/>
                  </a:lnTo>
                  <a:lnTo>
                    <a:pt x="201" y="45"/>
                  </a:lnTo>
                  <a:lnTo>
                    <a:pt x="184" y="50"/>
                  </a:lnTo>
                  <a:lnTo>
                    <a:pt x="172" y="53"/>
                  </a:lnTo>
                  <a:lnTo>
                    <a:pt x="162" y="56"/>
                  </a:lnTo>
                  <a:lnTo>
                    <a:pt x="154" y="58"/>
                  </a:lnTo>
                  <a:lnTo>
                    <a:pt x="145" y="59"/>
                  </a:lnTo>
                  <a:lnTo>
                    <a:pt x="136" y="61"/>
                  </a:lnTo>
                  <a:lnTo>
                    <a:pt x="128" y="62"/>
                  </a:lnTo>
                  <a:lnTo>
                    <a:pt x="118" y="65"/>
                  </a:lnTo>
                  <a:lnTo>
                    <a:pt x="106" y="67"/>
                  </a:lnTo>
                  <a:lnTo>
                    <a:pt x="101" y="69"/>
                  </a:lnTo>
                  <a:lnTo>
                    <a:pt x="93" y="71"/>
                  </a:lnTo>
                  <a:lnTo>
                    <a:pt x="84" y="73"/>
                  </a:lnTo>
                  <a:lnTo>
                    <a:pt x="79" y="75"/>
                  </a:lnTo>
                  <a:lnTo>
                    <a:pt x="59" y="80"/>
                  </a:lnTo>
                  <a:lnTo>
                    <a:pt x="39" y="87"/>
                  </a:lnTo>
                  <a:lnTo>
                    <a:pt x="20" y="95"/>
                  </a:lnTo>
                  <a:lnTo>
                    <a:pt x="0" y="103"/>
                  </a:lnTo>
                  <a:lnTo>
                    <a:pt x="8" y="102"/>
                  </a:lnTo>
                  <a:lnTo>
                    <a:pt x="16" y="102"/>
                  </a:lnTo>
                  <a:lnTo>
                    <a:pt x="24" y="102"/>
                  </a:lnTo>
                  <a:lnTo>
                    <a:pt x="31" y="102"/>
                  </a:lnTo>
                  <a:lnTo>
                    <a:pt x="39" y="103"/>
                  </a:lnTo>
                  <a:lnTo>
                    <a:pt x="46" y="103"/>
                  </a:lnTo>
                  <a:lnTo>
                    <a:pt x="54" y="103"/>
                  </a:lnTo>
                  <a:lnTo>
                    <a:pt x="62" y="102"/>
                  </a:lnTo>
                  <a:lnTo>
                    <a:pt x="77" y="100"/>
                  </a:lnTo>
                  <a:lnTo>
                    <a:pt x="92" y="98"/>
                  </a:lnTo>
                  <a:lnTo>
                    <a:pt x="107" y="96"/>
                  </a:lnTo>
                  <a:lnTo>
                    <a:pt x="121" y="94"/>
                  </a:lnTo>
                  <a:lnTo>
                    <a:pt x="136" y="92"/>
                  </a:lnTo>
                  <a:lnTo>
                    <a:pt x="150" y="91"/>
                  </a:lnTo>
                  <a:lnTo>
                    <a:pt x="165" y="89"/>
                  </a:lnTo>
                  <a:lnTo>
                    <a:pt x="179" y="87"/>
                  </a:lnTo>
                  <a:lnTo>
                    <a:pt x="194" y="85"/>
                  </a:lnTo>
                  <a:lnTo>
                    <a:pt x="208" y="84"/>
                  </a:lnTo>
                  <a:lnTo>
                    <a:pt x="223" y="82"/>
                  </a:lnTo>
                  <a:lnTo>
                    <a:pt x="237" y="81"/>
                  </a:lnTo>
                  <a:lnTo>
                    <a:pt x="252" y="79"/>
                  </a:lnTo>
                  <a:lnTo>
                    <a:pt x="267" y="77"/>
                  </a:lnTo>
                  <a:lnTo>
                    <a:pt x="282" y="75"/>
                  </a:lnTo>
                  <a:lnTo>
                    <a:pt x="296" y="74"/>
                  </a:lnTo>
                  <a:lnTo>
                    <a:pt x="310" y="72"/>
                  </a:lnTo>
                  <a:lnTo>
                    <a:pt x="324" y="70"/>
                  </a:lnTo>
                  <a:lnTo>
                    <a:pt x="338" y="68"/>
                  </a:lnTo>
                  <a:lnTo>
                    <a:pt x="351" y="66"/>
                  </a:lnTo>
                  <a:lnTo>
                    <a:pt x="365" y="65"/>
                  </a:lnTo>
                  <a:lnTo>
                    <a:pt x="379" y="63"/>
                  </a:lnTo>
                  <a:lnTo>
                    <a:pt x="393" y="62"/>
                  </a:lnTo>
                  <a:lnTo>
                    <a:pt x="407" y="61"/>
                  </a:lnTo>
                  <a:lnTo>
                    <a:pt x="414" y="60"/>
                  </a:lnTo>
                  <a:lnTo>
                    <a:pt x="422" y="59"/>
                  </a:lnTo>
                  <a:lnTo>
                    <a:pt x="430" y="57"/>
                  </a:lnTo>
                  <a:lnTo>
                    <a:pt x="437" y="55"/>
                  </a:lnTo>
                  <a:lnTo>
                    <a:pt x="439" y="54"/>
                  </a:lnTo>
                  <a:lnTo>
                    <a:pt x="443" y="53"/>
                  </a:lnTo>
                  <a:lnTo>
                    <a:pt x="448" y="51"/>
                  </a:lnTo>
                  <a:lnTo>
                    <a:pt x="450" y="51"/>
                  </a:lnTo>
                  <a:lnTo>
                    <a:pt x="457" y="45"/>
                  </a:lnTo>
                  <a:lnTo>
                    <a:pt x="462" y="41"/>
                  </a:lnTo>
                  <a:lnTo>
                    <a:pt x="467" y="37"/>
                  </a:lnTo>
                  <a:lnTo>
                    <a:pt x="470" y="32"/>
                  </a:lnTo>
                  <a:lnTo>
                    <a:pt x="473" y="29"/>
                  </a:lnTo>
                  <a:lnTo>
                    <a:pt x="475" y="25"/>
                  </a:lnTo>
                  <a:lnTo>
                    <a:pt x="475" y="22"/>
                  </a:lnTo>
                  <a:lnTo>
                    <a:pt x="475" y="19"/>
                  </a:lnTo>
                  <a:lnTo>
                    <a:pt x="474" y="16"/>
                  </a:lnTo>
                  <a:lnTo>
                    <a:pt x="472" y="14"/>
                  </a:lnTo>
                  <a:lnTo>
                    <a:pt x="469" y="11"/>
                  </a:lnTo>
                  <a:lnTo>
                    <a:pt x="465" y="9"/>
                  </a:lnTo>
                  <a:lnTo>
                    <a:pt x="460" y="7"/>
                  </a:lnTo>
                  <a:lnTo>
                    <a:pt x="456" y="5"/>
                  </a:lnTo>
                  <a:lnTo>
                    <a:pt x="449" y="3"/>
                  </a:lnTo>
                  <a:lnTo>
                    <a:pt x="442" y="2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12"/>
            <p:cNvSpPr>
              <a:spLocks/>
            </p:cNvSpPr>
            <p:nvPr/>
          </p:nvSpPr>
          <p:spPr bwMode="auto">
            <a:xfrm>
              <a:off x="2069" y="1874"/>
              <a:ext cx="580" cy="113"/>
            </a:xfrm>
            <a:custGeom>
              <a:avLst/>
              <a:gdLst>
                <a:gd name="T0" fmla="*/ 507 w 580"/>
                <a:gd name="T1" fmla="*/ 2 h 113"/>
                <a:gd name="T2" fmla="*/ 3 w 580"/>
                <a:gd name="T3" fmla="*/ 82 h 113"/>
                <a:gd name="T4" fmla="*/ 0 w 580"/>
                <a:gd name="T5" fmla="*/ 112 h 113"/>
                <a:gd name="T6" fmla="*/ 504 w 580"/>
                <a:gd name="T7" fmla="*/ 31 h 113"/>
                <a:gd name="T8" fmla="*/ 523 w 580"/>
                <a:gd name="T9" fmla="*/ 27 h 113"/>
                <a:gd name="T10" fmla="*/ 539 w 580"/>
                <a:gd name="T11" fmla="*/ 23 h 113"/>
                <a:gd name="T12" fmla="*/ 552 w 580"/>
                <a:gd name="T13" fmla="*/ 18 h 113"/>
                <a:gd name="T14" fmla="*/ 562 w 580"/>
                <a:gd name="T15" fmla="*/ 14 h 113"/>
                <a:gd name="T16" fmla="*/ 570 w 580"/>
                <a:gd name="T17" fmla="*/ 10 h 113"/>
                <a:gd name="T18" fmla="*/ 575 w 580"/>
                <a:gd name="T19" fmla="*/ 7 h 113"/>
                <a:gd name="T20" fmla="*/ 578 w 580"/>
                <a:gd name="T21" fmla="*/ 5 h 113"/>
                <a:gd name="T22" fmla="*/ 579 w 580"/>
                <a:gd name="T23" fmla="*/ 4 h 113"/>
                <a:gd name="T24" fmla="*/ 569 w 580"/>
                <a:gd name="T25" fmla="*/ 2 h 113"/>
                <a:gd name="T26" fmla="*/ 557 w 580"/>
                <a:gd name="T27" fmla="*/ 0 h 113"/>
                <a:gd name="T28" fmla="*/ 545 w 580"/>
                <a:gd name="T29" fmla="*/ 0 h 113"/>
                <a:gd name="T30" fmla="*/ 533 w 580"/>
                <a:gd name="T31" fmla="*/ 0 h 113"/>
                <a:gd name="T32" fmla="*/ 523 w 580"/>
                <a:gd name="T33" fmla="*/ 0 h 113"/>
                <a:gd name="T34" fmla="*/ 515 w 580"/>
                <a:gd name="T35" fmla="*/ 1 h 113"/>
                <a:gd name="T36" fmla="*/ 509 w 580"/>
                <a:gd name="T37" fmla="*/ 2 h 113"/>
                <a:gd name="T38" fmla="*/ 507 w 580"/>
                <a:gd name="T39" fmla="*/ 2 h 113"/>
                <a:gd name="T40" fmla="*/ 507 w 580"/>
                <a:gd name="T41" fmla="*/ 2 h 1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0" h="113">
                  <a:moveTo>
                    <a:pt x="507" y="2"/>
                  </a:moveTo>
                  <a:lnTo>
                    <a:pt x="3" y="82"/>
                  </a:lnTo>
                  <a:lnTo>
                    <a:pt x="0" y="112"/>
                  </a:lnTo>
                  <a:lnTo>
                    <a:pt x="504" y="31"/>
                  </a:lnTo>
                  <a:lnTo>
                    <a:pt x="523" y="27"/>
                  </a:lnTo>
                  <a:lnTo>
                    <a:pt x="539" y="23"/>
                  </a:lnTo>
                  <a:lnTo>
                    <a:pt x="552" y="18"/>
                  </a:lnTo>
                  <a:lnTo>
                    <a:pt x="562" y="14"/>
                  </a:lnTo>
                  <a:lnTo>
                    <a:pt x="570" y="10"/>
                  </a:lnTo>
                  <a:lnTo>
                    <a:pt x="575" y="7"/>
                  </a:lnTo>
                  <a:lnTo>
                    <a:pt x="578" y="5"/>
                  </a:lnTo>
                  <a:lnTo>
                    <a:pt x="579" y="4"/>
                  </a:lnTo>
                  <a:lnTo>
                    <a:pt x="569" y="2"/>
                  </a:lnTo>
                  <a:lnTo>
                    <a:pt x="557" y="0"/>
                  </a:lnTo>
                  <a:lnTo>
                    <a:pt x="545" y="0"/>
                  </a:lnTo>
                  <a:lnTo>
                    <a:pt x="533" y="0"/>
                  </a:lnTo>
                  <a:lnTo>
                    <a:pt x="523" y="0"/>
                  </a:lnTo>
                  <a:lnTo>
                    <a:pt x="515" y="1"/>
                  </a:lnTo>
                  <a:lnTo>
                    <a:pt x="509" y="2"/>
                  </a:lnTo>
                  <a:lnTo>
                    <a:pt x="507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13"/>
            <p:cNvSpPr>
              <a:spLocks/>
            </p:cNvSpPr>
            <p:nvPr/>
          </p:nvSpPr>
          <p:spPr bwMode="auto">
            <a:xfrm>
              <a:off x="1996" y="1894"/>
              <a:ext cx="583" cy="104"/>
            </a:xfrm>
            <a:custGeom>
              <a:avLst/>
              <a:gdLst>
                <a:gd name="T0" fmla="*/ 582 w 583"/>
                <a:gd name="T1" fmla="*/ 0 h 104"/>
                <a:gd name="T2" fmla="*/ 1 w 583"/>
                <a:gd name="T3" fmla="*/ 93 h 104"/>
                <a:gd name="T4" fmla="*/ 0 w 583"/>
                <a:gd name="T5" fmla="*/ 103 h 104"/>
                <a:gd name="T6" fmla="*/ 580 w 583"/>
                <a:gd name="T7" fmla="*/ 11 h 104"/>
                <a:gd name="T8" fmla="*/ 582 w 583"/>
                <a:gd name="T9" fmla="*/ 0 h 104"/>
                <a:gd name="T10" fmla="*/ 582 w 583"/>
                <a:gd name="T11" fmla="*/ 0 h 1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3" h="104">
                  <a:moveTo>
                    <a:pt x="582" y="0"/>
                  </a:moveTo>
                  <a:lnTo>
                    <a:pt x="1" y="93"/>
                  </a:lnTo>
                  <a:lnTo>
                    <a:pt x="0" y="103"/>
                  </a:lnTo>
                  <a:lnTo>
                    <a:pt x="580" y="11"/>
                  </a:lnTo>
                  <a:lnTo>
                    <a:pt x="582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2549" y="188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Line 15"/>
            <p:cNvSpPr>
              <a:spLocks noChangeShapeType="1"/>
            </p:cNvSpPr>
            <p:nvPr/>
          </p:nvSpPr>
          <p:spPr bwMode="auto">
            <a:xfrm flipV="1">
              <a:off x="2549" y="1876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" name="Freeform 16"/>
            <p:cNvSpPr>
              <a:spLocks/>
            </p:cNvSpPr>
            <p:nvPr/>
          </p:nvSpPr>
          <p:spPr bwMode="auto">
            <a:xfrm>
              <a:off x="2414" y="1902"/>
              <a:ext cx="3" cy="30"/>
            </a:xfrm>
            <a:custGeom>
              <a:avLst/>
              <a:gdLst>
                <a:gd name="T0" fmla="*/ 0 w 3"/>
                <a:gd name="T1" fmla="*/ 29 h 30"/>
                <a:gd name="T2" fmla="*/ 2 w 3"/>
                <a:gd name="T3" fmla="*/ 0 h 30"/>
                <a:gd name="T4" fmla="*/ 0 w 3"/>
                <a:gd name="T5" fmla="*/ 29 h 30"/>
                <a:gd name="T6" fmla="*/ 0 w 3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30">
                  <a:moveTo>
                    <a:pt x="0" y="29"/>
                  </a:moveTo>
                  <a:lnTo>
                    <a:pt x="2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Line 17"/>
            <p:cNvSpPr>
              <a:spLocks noChangeShapeType="1"/>
            </p:cNvSpPr>
            <p:nvPr/>
          </p:nvSpPr>
          <p:spPr bwMode="auto">
            <a:xfrm flipV="1">
              <a:off x="2414" y="1898"/>
              <a:ext cx="2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2256" y="1927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Line 19"/>
            <p:cNvSpPr>
              <a:spLocks noChangeShapeType="1"/>
            </p:cNvSpPr>
            <p:nvPr/>
          </p:nvSpPr>
          <p:spPr bwMode="auto">
            <a:xfrm flipV="1">
              <a:off x="2256" y="1923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Freeform 20"/>
            <p:cNvSpPr>
              <a:spLocks/>
            </p:cNvSpPr>
            <p:nvPr/>
          </p:nvSpPr>
          <p:spPr bwMode="auto">
            <a:xfrm>
              <a:off x="2258" y="1912"/>
              <a:ext cx="158" cy="26"/>
            </a:xfrm>
            <a:custGeom>
              <a:avLst/>
              <a:gdLst>
                <a:gd name="T0" fmla="*/ 157 w 158"/>
                <a:gd name="T1" fmla="*/ 0 h 26"/>
                <a:gd name="T2" fmla="*/ 0 w 158"/>
                <a:gd name="T3" fmla="*/ 25 h 26"/>
                <a:gd name="T4" fmla="*/ 157 w 158"/>
                <a:gd name="T5" fmla="*/ 0 h 26"/>
                <a:gd name="T6" fmla="*/ 157 w 158"/>
                <a:gd name="T7" fmla="*/ 0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8" h="26">
                  <a:moveTo>
                    <a:pt x="157" y="0"/>
                  </a:moveTo>
                  <a:lnTo>
                    <a:pt x="0" y="25"/>
                  </a:lnTo>
                  <a:lnTo>
                    <a:pt x="157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Line 21"/>
            <p:cNvSpPr>
              <a:spLocks noChangeShapeType="1"/>
            </p:cNvSpPr>
            <p:nvPr/>
          </p:nvSpPr>
          <p:spPr bwMode="auto">
            <a:xfrm flipH="1">
              <a:off x="2254" y="1916"/>
              <a:ext cx="16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" name="Freeform 22"/>
            <p:cNvSpPr>
              <a:spLocks/>
            </p:cNvSpPr>
            <p:nvPr/>
          </p:nvSpPr>
          <p:spPr bwMode="auto">
            <a:xfrm>
              <a:off x="2310" y="1927"/>
              <a:ext cx="64" cy="27"/>
            </a:xfrm>
            <a:custGeom>
              <a:avLst/>
              <a:gdLst>
                <a:gd name="T0" fmla="*/ 6 w 64"/>
                <a:gd name="T1" fmla="*/ 26 h 27"/>
                <a:gd name="T2" fmla="*/ 0 w 64"/>
                <a:gd name="T3" fmla="*/ 8 h 27"/>
                <a:gd name="T4" fmla="*/ 53 w 64"/>
                <a:gd name="T5" fmla="*/ 0 h 27"/>
                <a:gd name="T6" fmla="*/ 63 w 64"/>
                <a:gd name="T7" fmla="*/ 17 h 27"/>
                <a:gd name="T8" fmla="*/ 6 w 64"/>
                <a:gd name="T9" fmla="*/ 26 h 27"/>
                <a:gd name="T10" fmla="*/ 6 w 64"/>
                <a:gd name="T11" fmla="*/ 26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27">
                  <a:moveTo>
                    <a:pt x="6" y="26"/>
                  </a:moveTo>
                  <a:lnTo>
                    <a:pt x="0" y="8"/>
                  </a:lnTo>
                  <a:lnTo>
                    <a:pt x="53" y="0"/>
                  </a:lnTo>
                  <a:lnTo>
                    <a:pt x="63" y="17"/>
                  </a:lnTo>
                  <a:lnTo>
                    <a:pt x="6" y="2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23"/>
            <p:cNvSpPr>
              <a:spLocks/>
            </p:cNvSpPr>
            <p:nvPr/>
          </p:nvSpPr>
          <p:spPr bwMode="auto">
            <a:xfrm>
              <a:off x="2321" y="1932"/>
              <a:ext cx="46" cy="20"/>
            </a:xfrm>
            <a:custGeom>
              <a:avLst/>
              <a:gdLst>
                <a:gd name="T0" fmla="*/ 5 w 46"/>
                <a:gd name="T1" fmla="*/ 19 h 20"/>
                <a:gd name="T2" fmla="*/ 0 w 46"/>
                <a:gd name="T3" fmla="*/ 7 h 20"/>
                <a:gd name="T4" fmla="*/ 45 w 46"/>
                <a:gd name="T5" fmla="*/ 0 h 2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20">
                  <a:moveTo>
                    <a:pt x="5" y="19"/>
                  </a:moveTo>
                  <a:lnTo>
                    <a:pt x="0" y="7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Line 24"/>
            <p:cNvSpPr>
              <a:spLocks noChangeShapeType="1"/>
            </p:cNvSpPr>
            <p:nvPr/>
          </p:nvSpPr>
          <p:spPr bwMode="auto">
            <a:xfrm flipH="1" flipV="1">
              <a:off x="2334" y="1932"/>
              <a:ext cx="15" cy="2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2250" y="1912"/>
              <a:ext cx="103" cy="29"/>
            </a:xfrm>
            <a:custGeom>
              <a:avLst/>
              <a:gdLst>
                <a:gd name="T0" fmla="*/ 1 w 103"/>
                <a:gd name="T1" fmla="*/ 16 h 29"/>
                <a:gd name="T2" fmla="*/ 102 w 103"/>
                <a:gd name="T3" fmla="*/ 0 h 29"/>
                <a:gd name="T4" fmla="*/ 102 w 103"/>
                <a:gd name="T5" fmla="*/ 12 h 29"/>
                <a:gd name="T6" fmla="*/ 0 w 103"/>
                <a:gd name="T7" fmla="*/ 28 h 29"/>
                <a:gd name="T8" fmla="*/ 1 w 103"/>
                <a:gd name="T9" fmla="*/ 16 h 29"/>
                <a:gd name="T10" fmla="*/ 1 w 103"/>
                <a:gd name="T11" fmla="*/ 16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3" h="29">
                  <a:moveTo>
                    <a:pt x="1" y="16"/>
                  </a:moveTo>
                  <a:lnTo>
                    <a:pt x="102" y="0"/>
                  </a:lnTo>
                  <a:lnTo>
                    <a:pt x="102" y="12"/>
                  </a:lnTo>
                  <a:lnTo>
                    <a:pt x="0" y="28"/>
                  </a:lnTo>
                  <a:lnTo>
                    <a:pt x="1" y="16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2128" y="1928"/>
              <a:ext cx="124" cy="32"/>
            </a:xfrm>
            <a:custGeom>
              <a:avLst/>
              <a:gdLst>
                <a:gd name="T0" fmla="*/ 1 w 124"/>
                <a:gd name="T1" fmla="*/ 19 h 32"/>
                <a:gd name="T2" fmla="*/ 123 w 124"/>
                <a:gd name="T3" fmla="*/ 0 h 32"/>
                <a:gd name="T4" fmla="*/ 122 w 124"/>
                <a:gd name="T5" fmla="*/ 12 h 32"/>
                <a:gd name="T6" fmla="*/ 0 w 124"/>
                <a:gd name="T7" fmla="*/ 31 h 32"/>
                <a:gd name="T8" fmla="*/ 1 w 124"/>
                <a:gd name="T9" fmla="*/ 19 h 32"/>
                <a:gd name="T10" fmla="*/ 1 w 124"/>
                <a:gd name="T11" fmla="*/ 19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4" h="32">
                  <a:moveTo>
                    <a:pt x="1" y="19"/>
                  </a:moveTo>
                  <a:lnTo>
                    <a:pt x="123" y="0"/>
                  </a:lnTo>
                  <a:lnTo>
                    <a:pt x="122" y="12"/>
                  </a:lnTo>
                  <a:lnTo>
                    <a:pt x="0" y="31"/>
                  </a:lnTo>
                  <a:lnTo>
                    <a:pt x="1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27"/>
            <p:cNvSpPr>
              <a:spLocks/>
            </p:cNvSpPr>
            <p:nvPr/>
          </p:nvSpPr>
          <p:spPr bwMode="auto">
            <a:xfrm>
              <a:off x="2160" y="1952"/>
              <a:ext cx="16" cy="20"/>
            </a:xfrm>
            <a:custGeom>
              <a:avLst/>
              <a:gdLst>
                <a:gd name="T0" fmla="*/ 0 w 16"/>
                <a:gd name="T1" fmla="*/ 19 h 20"/>
                <a:gd name="T2" fmla="*/ 14 w 16"/>
                <a:gd name="T3" fmla="*/ 17 h 20"/>
                <a:gd name="T4" fmla="*/ 15 w 16"/>
                <a:gd name="T5" fmla="*/ 0 h 20"/>
                <a:gd name="T6" fmla="*/ 2 w 16"/>
                <a:gd name="T7" fmla="*/ 2 h 20"/>
                <a:gd name="T8" fmla="*/ 0 w 16"/>
                <a:gd name="T9" fmla="*/ 19 h 20"/>
                <a:gd name="T10" fmla="*/ 0 w 16"/>
                <a:gd name="T11" fmla="*/ 19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20">
                  <a:moveTo>
                    <a:pt x="0" y="19"/>
                  </a:moveTo>
                  <a:lnTo>
                    <a:pt x="14" y="17"/>
                  </a:lnTo>
                  <a:lnTo>
                    <a:pt x="15" y="0"/>
                  </a:lnTo>
                  <a:lnTo>
                    <a:pt x="2" y="2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28"/>
            <p:cNvSpPr>
              <a:spLocks/>
            </p:cNvSpPr>
            <p:nvPr/>
          </p:nvSpPr>
          <p:spPr bwMode="auto">
            <a:xfrm>
              <a:off x="2085" y="1972"/>
              <a:ext cx="65" cy="19"/>
            </a:xfrm>
            <a:custGeom>
              <a:avLst/>
              <a:gdLst>
                <a:gd name="T0" fmla="*/ 1 w 65"/>
                <a:gd name="T1" fmla="*/ 11 h 19"/>
                <a:gd name="T2" fmla="*/ 64 w 65"/>
                <a:gd name="T3" fmla="*/ 0 h 19"/>
                <a:gd name="T4" fmla="*/ 63 w 65"/>
                <a:gd name="T5" fmla="*/ 8 h 19"/>
                <a:gd name="T6" fmla="*/ 0 w 65"/>
                <a:gd name="T7" fmla="*/ 18 h 19"/>
                <a:gd name="T8" fmla="*/ 1 w 65"/>
                <a:gd name="T9" fmla="*/ 11 h 19"/>
                <a:gd name="T10" fmla="*/ 1 w 65"/>
                <a:gd name="T11" fmla="*/ 11 h 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9">
                  <a:moveTo>
                    <a:pt x="1" y="11"/>
                  </a:moveTo>
                  <a:lnTo>
                    <a:pt x="64" y="0"/>
                  </a:lnTo>
                  <a:lnTo>
                    <a:pt x="63" y="8"/>
                  </a:lnTo>
                  <a:lnTo>
                    <a:pt x="0" y="18"/>
                  </a:lnTo>
                  <a:lnTo>
                    <a:pt x="1" y="1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29"/>
            <p:cNvSpPr>
              <a:spLocks/>
            </p:cNvSpPr>
            <p:nvPr/>
          </p:nvSpPr>
          <p:spPr bwMode="auto">
            <a:xfrm>
              <a:off x="1996" y="1956"/>
              <a:ext cx="77" cy="42"/>
            </a:xfrm>
            <a:custGeom>
              <a:avLst/>
              <a:gdLst>
                <a:gd name="T0" fmla="*/ 3 w 77"/>
                <a:gd name="T1" fmla="*/ 12 h 42"/>
                <a:gd name="T2" fmla="*/ 76 w 77"/>
                <a:gd name="T3" fmla="*/ 0 h 42"/>
                <a:gd name="T4" fmla="*/ 73 w 77"/>
                <a:gd name="T5" fmla="*/ 30 h 42"/>
                <a:gd name="T6" fmla="*/ 0 w 77"/>
                <a:gd name="T7" fmla="*/ 41 h 42"/>
                <a:gd name="T8" fmla="*/ 3 w 77"/>
                <a:gd name="T9" fmla="*/ 12 h 42"/>
                <a:gd name="T10" fmla="*/ 3 w 77"/>
                <a:gd name="T11" fmla="*/ 12 h 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42">
                  <a:moveTo>
                    <a:pt x="3" y="12"/>
                  </a:moveTo>
                  <a:lnTo>
                    <a:pt x="76" y="0"/>
                  </a:lnTo>
                  <a:lnTo>
                    <a:pt x="73" y="30"/>
                  </a:lnTo>
                  <a:lnTo>
                    <a:pt x="0" y="41"/>
                  </a:lnTo>
                  <a:lnTo>
                    <a:pt x="3" y="1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0"/>
            <p:cNvSpPr>
              <a:spLocks/>
            </p:cNvSpPr>
            <p:nvPr/>
          </p:nvSpPr>
          <p:spPr bwMode="auto">
            <a:xfrm>
              <a:off x="1996" y="1986"/>
              <a:ext cx="74" cy="35"/>
            </a:xfrm>
            <a:custGeom>
              <a:avLst/>
              <a:gdLst>
                <a:gd name="T0" fmla="*/ 73 w 74"/>
                <a:gd name="T1" fmla="*/ 0 h 35"/>
                <a:gd name="T2" fmla="*/ 34 w 74"/>
                <a:gd name="T3" fmla="*/ 34 h 35"/>
                <a:gd name="T4" fmla="*/ 0 w 74"/>
                <a:gd name="T5" fmla="*/ 11 h 35"/>
                <a:gd name="T6" fmla="*/ 73 w 74"/>
                <a:gd name="T7" fmla="*/ 0 h 35"/>
                <a:gd name="T8" fmla="*/ 73 w 74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5">
                  <a:moveTo>
                    <a:pt x="73" y="0"/>
                  </a:moveTo>
                  <a:lnTo>
                    <a:pt x="34" y="34"/>
                  </a:lnTo>
                  <a:lnTo>
                    <a:pt x="0" y="11"/>
                  </a:lnTo>
                  <a:lnTo>
                    <a:pt x="7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1"/>
            <p:cNvSpPr>
              <a:spLocks/>
            </p:cNvSpPr>
            <p:nvPr/>
          </p:nvSpPr>
          <p:spPr bwMode="auto">
            <a:xfrm>
              <a:off x="2000" y="1933"/>
              <a:ext cx="75" cy="36"/>
            </a:xfrm>
            <a:custGeom>
              <a:avLst/>
              <a:gdLst>
                <a:gd name="T0" fmla="*/ 74 w 75"/>
                <a:gd name="T1" fmla="*/ 23 h 36"/>
                <a:gd name="T2" fmla="*/ 40 w 75"/>
                <a:gd name="T3" fmla="*/ 0 h 36"/>
                <a:gd name="T4" fmla="*/ 0 w 75"/>
                <a:gd name="T5" fmla="*/ 35 h 36"/>
                <a:gd name="T6" fmla="*/ 74 w 75"/>
                <a:gd name="T7" fmla="*/ 23 h 36"/>
                <a:gd name="T8" fmla="*/ 74 w 75"/>
                <a:gd name="T9" fmla="*/ 23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5" h="36">
                  <a:moveTo>
                    <a:pt x="74" y="23"/>
                  </a:moveTo>
                  <a:lnTo>
                    <a:pt x="40" y="0"/>
                  </a:lnTo>
                  <a:lnTo>
                    <a:pt x="0" y="35"/>
                  </a:lnTo>
                  <a:lnTo>
                    <a:pt x="74" y="2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32"/>
            <p:cNvSpPr>
              <a:spLocks/>
            </p:cNvSpPr>
            <p:nvPr/>
          </p:nvSpPr>
          <p:spPr bwMode="auto">
            <a:xfrm>
              <a:off x="2009" y="1988"/>
              <a:ext cx="48" cy="13"/>
            </a:xfrm>
            <a:custGeom>
              <a:avLst/>
              <a:gdLst>
                <a:gd name="T0" fmla="*/ 1 w 48"/>
                <a:gd name="T1" fmla="*/ 7 h 13"/>
                <a:gd name="T2" fmla="*/ 47 w 48"/>
                <a:gd name="T3" fmla="*/ 0 h 13"/>
                <a:gd name="T4" fmla="*/ 46 w 48"/>
                <a:gd name="T5" fmla="*/ 4 h 13"/>
                <a:gd name="T6" fmla="*/ 0 w 48"/>
                <a:gd name="T7" fmla="*/ 12 h 13"/>
                <a:gd name="T8" fmla="*/ 1 w 48"/>
                <a:gd name="T9" fmla="*/ 7 h 13"/>
                <a:gd name="T10" fmla="*/ 1 w 48"/>
                <a:gd name="T11" fmla="*/ 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" h="13">
                  <a:moveTo>
                    <a:pt x="1" y="7"/>
                  </a:moveTo>
                  <a:lnTo>
                    <a:pt x="47" y="0"/>
                  </a:lnTo>
                  <a:lnTo>
                    <a:pt x="46" y="4"/>
                  </a:lnTo>
                  <a:lnTo>
                    <a:pt x="0" y="12"/>
                  </a:lnTo>
                  <a:lnTo>
                    <a:pt x="1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33"/>
            <p:cNvSpPr>
              <a:spLocks/>
            </p:cNvSpPr>
            <p:nvPr/>
          </p:nvSpPr>
          <p:spPr bwMode="auto">
            <a:xfrm>
              <a:off x="2013" y="1953"/>
              <a:ext cx="47" cy="14"/>
            </a:xfrm>
            <a:custGeom>
              <a:avLst/>
              <a:gdLst>
                <a:gd name="T0" fmla="*/ 0 w 47"/>
                <a:gd name="T1" fmla="*/ 8 h 14"/>
                <a:gd name="T2" fmla="*/ 46 w 47"/>
                <a:gd name="T3" fmla="*/ 0 h 14"/>
                <a:gd name="T4" fmla="*/ 46 w 47"/>
                <a:gd name="T5" fmla="*/ 5 h 14"/>
                <a:gd name="T6" fmla="*/ 0 w 47"/>
                <a:gd name="T7" fmla="*/ 13 h 14"/>
                <a:gd name="T8" fmla="*/ 0 w 47"/>
                <a:gd name="T9" fmla="*/ 8 h 14"/>
                <a:gd name="T10" fmla="*/ 0 w 47"/>
                <a:gd name="T11" fmla="*/ 8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0" y="8"/>
                  </a:moveTo>
                  <a:lnTo>
                    <a:pt x="46" y="0"/>
                  </a:lnTo>
                  <a:lnTo>
                    <a:pt x="46" y="5"/>
                  </a:lnTo>
                  <a:lnTo>
                    <a:pt x="0" y="1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34"/>
            <p:cNvSpPr>
              <a:spLocks/>
            </p:cNvSpPr>
            <p:nvPr/>
          </p:nvSpPr>
          <p:spPr bwMode="auto">
            <a:xfrm>
              <a:off x="2576" y="1878"/>
              <a:ext cx="73" cy="28"/>
            </a:xfrm>
            <a:custGeom>
              <a:avLst/>
              <a:gdLst>
                <a:gd name="T0" fmla="*/ 2 w 73"/>
                <a:gd name="T1" fmla="*/ 16 h 28"/>
                <a:gd name="T2" fmla="*/ 14 w 73"/>
                <a:gd name="T3" fmla="*/ 14 h 28"/>
                <a:gd name="T4" fmla="*/ 26 w 73"/>
                <a:gd name="T5" fmla="*/ 12 h 28"/>
                <a:gd name="T6" fmla="*/ 38 w 73"/>
                <a:gd name="T7" fmla="*/ 10 h 28"/>
                <a:gd name="T8" fmla="*/ 49 w 73"/>
                <a:gd name="T9" fmla="*/ 7 h 28"/>
                <a:gd name="T10" fmla="*/ 58 w 73"/>
                <a:gd name="T11" fmla="*/ 4 h 28"/>
                <a:gd name="T12" fmla="*/ 66 w 73"/>
                <a:gd name="T13" fmla="*/ 2 h 28"/>
                <a:gd name="T14" fmla="*/ 70 w 73"/>
                <a:gd name="T15" fmla="*/ 1 h 28"/>
                <a:gd name="T16" fmla="*/ 72 w 73"/>
                <a:gd name="T17" fmla="*/ 0 h 28"/>
                <a:gd name="T18" fmla="*/ 58 w 73"/>
                <a:gd name="T19" fmla="*/ 8 h 28"/>
                <a:gd name="T20" fmla="*/ 45 w 73"/>
                <a:gd name="T21" fmla="*/ 14 h 28"/>
                <a:gd name="T22" fmla="*/ 33 w 73"/>
                <a:gd name="T23" fmla="*/ 18 h 28"/>
                <a:gd name="T24" fmla="*/ 22 w 73"/>
                <a:gd name="T25" fmla="*/ 22 h 28"/>
                <a:gd name="T26" fmla="*/ 13 w 73"/>
                <a:gd name="T27" fmla="*/ 24 h 28"/>
                <a:gd name="T28" fmla="*/ 6 w 73"/>
                <a:gd name="T29" fmla="*/ 26 h 28"/>
                <a:gd name="T30" fmla="*/ 2 w 73"/>
                <a:gd name="T31" fmla="*/ 26 h 28"/>
                <a:gd name="T32" fmla="*/ 0 w 73"/>
                <a:gd name="T33" fmla="*/ 27 h 28"/>
                <a:gd name="T34" fmla="*/ 2 w 73"/>
                <a:gd name="T35" fmla="*/ 16 h 28"/>
                <a:gd name="T36" fmla="*/ 2 w 73"/>
                <a:gd name="T37" fmla="*/ 16 h 2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3" h="28">
                  <a:moveTo>
                    <a:pt x="2" y="16"/>
                  </a:moveTo>
                  <a:lnTo>
                    <a:pt x="14" y="14"/>
                  </a:lnTo>
                  <a:lnTo>
                    <a:pt x="26" y="12"/>
                  </a:lnTo>
                  <a:lnTo>
                    <a:pt x="38" y="10"/>
                  </a:lnTo>
                  <a:lnTo>
                    <a:pt x="49" y="7"/>
                  </a:lnTo>
                  <a:lnTo>
                    <a:pt x="58" y="4"/>
                  </a:lnTo>
                  <a:lnTo>
                    <a:pt x="66" y="2"/>
                  </a:lnTo>
                  <a:lnTo>
                    <a:pt x="70" y="1"/>
                  </a:lnTo>
                  <a:lnTo>
                    <a:pt x="72" y="0"/>
                  </a:lnTo>
                  <a:lnTo>
                    <a:pt x="58" y="8"/>
                  </a:lnTo>
                  <a:lnTo>
                    <a:pt x="45" y="14"/>
                  </a:lnTo>
                  <a:lnTo>
                    <a:pt x="33" y="18"/>
                  </a:lnTo>
                  <a:lnTo>
                    <a:pt x="22" y="22"/>
                  </a:lnTo>
                  <a:lnTo>
                    <a:pt x="13" y="24"/>
                  </a:lnTo>
                  <a:lnTo>
                    <a:pt x="6" y="26"/>
                  </a:lnTo>
                  <a:lnTo>
                    <a:pt x="2" y="26"/>
                  </a:lnTo>
                  <a:lnTo>
                    <a:pt x="0" y="27"/>
                  </a:lnTo>
                  <a:lnTo>
                    <a:pt x="2" y="1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2688" y="3174908"/>
            <a:ext cx="2182614" cy="16556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4" name="Picture 2" descr="http://www.clker.com/cliparts/c/Z/f/z/4/J/navy-ship-m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0840" y="5685867"/>
            <a:ext cx="1810628" cy="957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5" name="Freeform 170"/>
          <p:cNvSpPr/>
          <p:nvPr/>
        </p:nvSpPr>
        <p:spPr>
          <a:xfrm>
            <a:off x="7536767" y="1140587"/>
            <a:ext cx="4772653" cy="4501262"/>
          </a:xfrm>
          <a:custGeom>
            <a:avLst/>
            <a:gdLst>
              <a:gd name="connsiteX0" fmla="*/ 0 w 7208196"/>
              <a:gd name="connsiteY0" fmla="*/ 2918298 h 3229583"/>
              <a:gd name="connsiteX1" fmla="*/ 7208196 w 7208196"/>
              <a:gd name="connsiteY1" fmla="*/ 0 h 3229583"/>
              <a:gd name="connsiteX2" fmla="*/ 7198468 w 7208196"/>
              <a:gd name="connsiteY2" fmla="*/ 3229583 h 3229583"/>
              <a:gd name="connsiteX3" fmla="*/ 0 w 7208196"/>
              <a:gd name="connsiteY3" fmla="*/ 2918298 h 3229583"/>
              <a:gd name="connsiteX0" fmla="*/ 0 w 5068111"/>
              <a:gd name="connsiteY0" fmla="*/ 4990290 h 4990290"/>
              <a:gd name="connsiteX1" fmla="*/ 5068111 w 5068111"/>
              <a:gd name="connsiteY1" fmla="*/ 0 h 4990290"/>
              <a:gd name="connsiteX2" fmla="*/ 5058383 w 5068111"/>
              <a:gd name="connsiteY2" fmla="*/ 3229583 h 4990290"/>
              <a:gd name="connsiteX3" fmla="*/ 0 w 5068111"/>
              <a:gd name="connsiteY3" fmla="*/ 4990290 h 4990290"/>
              <a:gd name="connsiteX0" fmla="*/ 0 w 5058389"/>
              <a:gd name="connsiteY0" fmla="*/ 5894962 h 5894962"/>
              <a:gd name="connsiteX1" fmla="*/ 3813243 w 5058389"/>
              <a:gd name="connsiteY1" fmla="*/ 0 h 5894962"/>
              <a:gd name="connsiteX2" fmla="*/ 5058383 w 5058389"/>
              <a:gd name="connsiteY2" fmla="*/ 4134255 h 5894962"/>
              <a:gd name="connsiteX3" fmla="*/ 0 w 5058389"/>
              <a:gd name="connsiteY3" fmla="*/ 5894962 h 5894962"/>
              <a:gd name="connsiteX0" fmla="*/ 0 w 5058794"/>
              <a:gd name="connsiteY0" fmla="*/ 5894962 h 5894962"/>
              <a:gd name="connsiteX1" fmla="*/ 3813243 w 5058794"/>
              <a:gd name="connsiteY1" fmla="*/ 0 h 5894962"/>
              <a:gd name="connsiteX2" fmla="*/ 5058383 w 5058794"/>
              <a:gd name="connsiteY2" fmla="*/ 4134255 h 5894962"/>
              <a:gd name="connsiteX3" fmla="*/ 0 w 5058794"/>
              <a:gd name="connsiteY3" fmla="*/ 5894962 h 5894962"/>
              <a:gd name="connsiteX0" fmla="*/ 0 w 5058794"/>
              <a:gd name="connsiteY0" fmla="*/ 5894962 h 5894962"/>
              <a:gd name="connsiteX1" fmla="*/ 3813243 w 5058794"/>
              <a:gd name="connsiteY1" fmla="*/ 0 h 5894962"/>
              <a:gd name="connsiteX2" fmla="*/ 5058383 w 5058794"/>
              <a:gd name="connsiteY2" fmla="*/ 4134255 h 5894962"/>
              <a:gd name="connsiteX3" fmla="*/ 0 w 5058794"/>
              <a:gd name="connsiteY3" fmla="*/ 5894962 h 5894962"/>
              <a:gd name="connsiteX0" fmla="*/ 0 w 5294004"/>
              <a:gd name="connsiteY0" fmla="*/ 5895672 h 5895672"/>
              <a:gd name="connsiteX1" fmla="*/ 3813243 w 5294004"/>
              <a:gd name="connsiteY1" fmla="*/ 710 h 5895672"/>
              <a:gd name="connsiteX2" fmla="*/ 5058383 w 5294004"/>
              <a:gd name="connsiteY2" fmla="*/ 4134965 h 5895672"/>
              <a:gd name="connsiteX3" fmla="*/ 0 w 5294004"/>
              <a:gd name="connsiteY3" fmla="*/ 5895672 h 5895672"/>
              <a:gd name="connsiteX0" fmla="*/ 0 w 5376223"/>
              <a:gd name="connsiteY0" fmla="*/ 6014245 h 6014245"/>
              <a:gd name="connsiteX1" fmla="*/ 3813243 w 5376223"/>
              <a:gd name="connsiteY1" fmla="*/ 119283 h 6014245"/>
              <a:gd name="connsiteX2" fmla="*/ 5058383 w 5376223"/>
              <a:gd name="connsiteY2" fmla="*/ 4253538 h 6014245"/>
              <a:gd name="connsiteX3" fmla="*/ 0 w 5376223"/>
              <a:gd name="connsiteY3" fmla="*/ 6014245 h 6014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76223" h="6014245">
                <a:moveTo>
                  <a:pt x="0" y="6014245"/>
                </a:moveTo>
                <a:lnTo>
                  <a:pt x="3813243" y="119283"/>
                </a:lnTo>
                <a:cubicBezTo>
                  <a:pt x="5502613" y="-175789"/>
                  <a:pt x="5655014" y="-276309"/>
                  <a:pt x="5058383" y="4253538"/>
                </a:cubicBezTo>
                <a:lnTo>
                  <a:pt x="0" y="6014245"/>
                </a:lnTo>
                <a:close/>
              </a:path>
            </a:pathLst>
          </a:custGeom>
          <a:gradFill flip="none" rotWithShape="1">
            <a:gsLst>
              <a:gs pos="0">
                <a:srgbClr val="DDEBCF">
                  <a:alpha val="0"/>
                </a:srgbClr>
              </a:gs>
              <a:gs pos="6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8" name="Group 362"/>
          <p:cNvGrpSpPr>
            <a:grpSpLocks/>
          </p:cNvGrpSpPr>
          <p:nvPr/>
        </p:nvGrpSpPr>
        <p:grpSpPr bwMode="auto">
          <a:xfrm>
            <a:off x="10012020" y="2479714"/>
            <a:ext cx="1790385" cy="525702"/>
            <a:chOff x="4200" y="1859"/>
            <a:chExt cx="1390" cy="343"/>
          </a:xfrm>
        </p:grpSpPr>
        <p:sp>
          <p:nvSpPr>
            <p:cNvPr id="49" name="Freeform 363"/>
            <p:cNvSpPr>
              <a:spLocks/>
            </p:cNvSpPr>
            <p:nvPr/>
          </p:nvSpPr>
          <p:spPr bwMode="auto">
            <a:xfrm>
              <a:off x="4200" y="1859"/>
              <a:ext cx="1390" cy="343"/>
            </a:xfrm>
            <a:custGeom>
              <a:avLst/>
              <a:gdLst>
                <a:gd name="T0" fmla="*/ 215 w 1390"/>
                <a:gd name="T1" fmla="*/ 170 h 343"/>
                <a:gd name="T2" fmla="*/ 188 w 1390"/>
                <a:gd name="T3" fmla="*/ 177 h 343"/>
                <a:gd name="T4" fmla="*/ 153 w 1390"/>
                <a:gd name="T5" fmla="*/ 182 h 343"/>
                <a:gd name="T6" fmla="*/ 117 w 1390"/>
                <a:gd name="T7" fmla="*/ 192 h 343"/>
                <a:gd name="T8" fmla="*/ 79 w 1390"/>
                <a:gd name="T9" fmla="*/ 204 h 343"/>
                <a:gd name="T10" fmla="*/ 38 w 1390"/>
                <a:gd name="T11" fmla="*/ 221 h 343"/>
                <a:gd name="T12" fmla="*/ 10 w 1390"/>
                <a:gd name="T13" fmla="*/ 235 h 343"/>
                <a:gd name="T14" fmla="*/ 19 w 1390"/>
                <a:gd name="T15" fmla="*/ 253 h 343"/>
                <a:gd name="T16" fmla="*/ 58 w 1390"/>
                <a:gd name="T17" fmla="*/ 263 h 343"/>
                <a:gd name="T18" fmla="*/ 97 w 1390"/>
                <a:gd name="T19" fmla="*/ 268 h 343"/>
                <a:gd name="T20" fmla="*/ 148 w 1390"/>
                <a:gd name="T21" fmla="*/ 273 h 343"/>
                <a:gd name="T22" fmla="*/ 147 w 1390"/>
                <a:gd name="T23" fmla="*/ 278 h 343"/>
                <a:gd name="T24" fmla="*/ 156 w 1390"/>
                <a:gd name="T25" fmla="*/ 285 h 343"/>
                <a:gd name="T26" fmla="*/ 173 w 1390"/>
                <a:gd name="T27" fmla="*/ 287 h 343"/>
                <a:gd name="T28" fmla="*/ 232 w 1390"/>
                <a:gd name="T29" fmla="*/ 282 h 343"/>
                <a:gd name="T30" fmla="*/ 394 w 1390"/>
                <a:gd name="T31" fmla="*/ 273 h 343"/>
                <a:gd name="T32" fmla="*/ 406 w 1390"/>
                <a:gd name="T33" fmla="*/ 281 h 343"/>
                <a:gd name="T34" fmla="*/ 427 w 1390"/>
                <a:gd name="T35" fmla="*/ 282 h 343"/>
                <a:gd name="T36" fmla="*/ 521 w 1390"/>
                <a:gd name="T37" fmla="*/ 304 h 343"/>
                <a:gd name="T38" fmla="*/ 645 w 1390"/>
                <a:gd name="T39" fmla="*/ 298 h 343"/>
                <a:gd name="T40" fmla="*/ 707 w 1390"/>
                <a:gd name="T41" fmla="*/ 301 h 343"/>
                <a:gd name="T42" fmla="*/ 730 w 1390"/>
                <a:gd name="T43" fmla="*/ 293 h 343"/>
                <a:gd name="T44" fmla="*/ 780 w 1390"/>
                <a:gd name="T45" fmla="*/ 303 h 343"/>
                <a:gd name="T46" fmla="*/ 1224 w 1390"/>
                <a:gd name="T47" fmla="*/ 304 h 343"/>
                <a:gd name="T48" fmla="*/ 1258 w 1390"/>
                <a:gd name="T49" fmla="*/ 293 h 343"/>
                <a:gd name="T50" fmla="*/ 1301 w 1390"/>
                <a:gd name="T51" fmla="*/ 286 h 343"/>
                <a:gd name="T52" fmla="*/ 1330 w 1390"/>
                <a:gd name="T53" fmla="*/ 278 h 343"/>
                <a:gd name="T54" fmla="*/ 1354 w 1390"/>
                <a:gd name="T55" fmla="*/ 244 h 343"/>
                <a:gd name="T56" fmla="*/ 1378 w 1390"/>
                <a:gd name="T57" fmla="*/ 240 h 343"/>
                <a:gd name="T58" fmla="*/ 1346 w 1390"/>
                <a:gd name="T59" fmla="*/ 236 h 343"/>
                <a:gd name="T60" fmla="*/ 1328 w 1390"/>
                <a:gd name="T61" fmla="*/ 207 h 343"/>
                <a:gd name="T62" fmla="*/ 1307 w 1390"/>
                <a:gd name="T63" fmla="*/ 201 h 343"/>
                <a:gd name="T64" fmla="*/ 1334 w 1390"/>
                <a:gd name="T65" fmla="*/ 196 h 343"/>
                <a:gd name="T66" fmla="*/ 1386 w 1390"/>
                <a:gd name="T67" fmla="*/ 19 h 343"/>
                <a:gd name="T68" fmla="*/ 1389 w 1390"/>
                <a:gd name="T69" fmla="*/ 6 h 343"/>
                <a:gd name="T70" fmla="*/ 1376 w 1390"/>
                <a:gd name="T71" fmla="*/ 0 h 343"/>
                <a:gd name="T72" fmla="*/ 1306 w 1390"/>
                <a:gd name="T73" fmla="*/ 1 h 343"/>
                <a:gd name="T74" fmla="*/ 1109 w 1390"/>
                <a:gd name="T75" fmla="*/ 177 h 343"/>
                <a:gd name="T76" fmla="*/ 914 w 1390"/>
                <a:gd name="T77" fmla="*/ 174 h 343"/>
                <a:gd name="T78" fmla="*/ 796 w 1390"/>
                <a:gd name="T79" fmla="*/ 169 h 343"/>
                <a:gd name="T80" fmla="*/ 787 w 1390"/>
                <a:gd name="T81" fmla="*/ 171 h 343"/>
                <a:gd name="T82" fmla="*/ 739 w 1390"/>
                <a:gd name="T83" fmla="*/ 166 h 343"/>
                <a:gd name="T84" fmla="*/ 695 w 1390"/>
                <a:gd name="T85" fmla="*/ 158 h 343"/>
                <a:gd name="T86" fmla="*/ 645 w 1390"/>
                <a:gd name="T87" fmla="*/ 148 h 343"/>
                <a:gd name="T88" fmla="*/ 622 w 1390"/>
                <a:gd name="T89" fmla="*/ 143 h 343"/>
                <a:gd name="T90" fmla="*/ 611 w 1390"/>
                <a:gd name="T91" fmla="*/ 141 h 343"/>
                <a:gd name="T92" fmla="*/ 568 w 1390"/>
                <a:gd name="T93" fmla="*/ 131 h 343"/>
                <a:gd name="T94" fmla="*/ 524 w 1390"/>
                <a:gd name="T95" fmla="*/ 143 h 343"/>
                <a:gd name="T96" fmla="*/ 474 w 1390"/>
                <a:gd name="T97" fmla="*/ 143 h 343"/>
                <a:gd name="T98" fmla="*/ 409 w 1390"/>
                <a:gd name="T99" fmla="*/ 109 h 343"/>
                <a:gd name="T100" fmla="*/ 299 w 1390"/>
                <a:gd name="T101" fmla="*/ 131 h 343"/>
                <a:gd name="T102" fmla="*/ 235 w 1390"/>
                <a:gd name="T103" fmla="*/ 171 h 34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90" h="343">
                  <a:moveTo>
                    <a:pt x="232" y="162"/>
                  </a:moveTo>
                  <a:lnTo>
                    <a:pt x="224" y="165"/>
                  </a:lnTo>
                  <a:lnTo>
                    <a:pt x="215" y="170"/>
                  </a:lnTo>
                  <a:lnTo>
                    <a:pt x="208" y="173"/>
                  </a:lnTo>
                  <a:lnTo>
                    <a:pt x="202" y="177"/>
                  </a:lnTo>
                  <a:lnTo>
                    <a:pt x="188" y="177"/>
                  </a:lnTo>
                  <a:lnTo>
                    <a:pt x="176" y="177"/>
                  </a:lnTo>
                  <a:lnTo>
                    <a:pt x="164" y="181"/>
                  </a:lnTo>
                  <a:lnTo>
                    <a:pt x="153" y="182"/>
                  </a:lnTo>
                  <a:lnTo>
                    <a:pt x="138" y="186"/>
                  </a:lnTo>
                  <a:lnTo>
                    <a:pt x="126" y="189"/>
                  </a:lnTo>
                  <a:lnTo>
                    <a:pt x="117" y="192"/>
                  </a:lnTo>
                  <a:lnTo>
                    <a:pt x="101" y="197"/>
                  </a:lnTo>
                  <a:lnTo>
                    <a:pt x="91" y="201"/>
                  </a:lnTo>
                  <a:lnTo>
                    <a:pt x="79" y="204"/>
                  </a:lnTo>
                  <a:lnTo>
                    <a:pt x="68" y="208"/>
                  </a:lnTo>
                  <a:lnTo>
                    <a:pt x="50" y="216"/>
                  </a:lnTo>
                  <a:lnTo>
                    <a:pt x="38" y="221"/>
                  </a:lnTo>
                  <a:lnTo>
                    <a:pt x="29" y="225"/>
                  </a:lnTo>
                  <a:lnTo>
                    <a:pt x="20" y="230"/>
                  </a:lnTo>
                  <a:lnTo>
                    <a:pt x="10" y="235"/>
                  </a:lnTo>
                  <a:lnTo>
                    <a:pt x="0" y="242"/>
                  </a:lnTo>
                  <a:lnTo>
                    <a:pt x="10" y="249"/>
                  </a:lnTo>
                  <a:lnTo>
                    <a:pt x="19" y="253"/>
                  </a:lnTo>
                  <a:lnTo>
                    <a:pt x="35" y="258"/>
                  </a:lnTo>
                  <a:lnTo>
                    <a:pt x="47" y="261"/>
                  </a:lnTo>
                  <a:lnTo>
                    <a:pt x="58" y="263"/>
                  </a:lnTo>
                  <a:lnTo>
                    <a:pt x="70" y="265"/>
                  </a:lnTo>
                  <a:lnTo>
                    <a:pt x="81" y="266"/>
                  </a:lnTo>
                  <a:lnTo>
                    <a:pt x="97" y="268"/>
                  </a:lnTo>
                  <a:lnTo>
                    <a:pt x="108" y="269"/>
                  </a:lnTo>
                  <a:lnTo>
                    <a:pt x="120" y="270"/>
                  </a:lnTo>
                  <a:lnTo>
                    <a:pt x="148" y="273"/>
                  </a:lnTo>
                  <a:lnTo>
                    <a:pt x="150" y="273"/>
                  </a:lnTo>
                  <a:lnTo>
                    <a:pt x="147" y="275"/>
                  </a:lnTo>
                  <a:lnTo>
                    <a:pt x="147" y="278"/>
                  </a:lnTo>
                  <a:lnTo>
                    <a:pt x="148" y="281"/>
                  </a:lnTo>
                  <a:lnTo>
                    <a:pt x="150" y="284"/>
                  </a:lnTo>
                  <a:lnTo>
                    <a:pt x="156" y="285"/>
                  </a:lnTo>
                  <a:lnTo>
                    <a:pt x="155" y="290"/>
                  </a:lnTo>
                  <a:lnTo>
                    <a:pt x="157" y="292"/>
                  </a:lnTo>
                  <a:lnTo>
                    <a:pt x="173" y="287"/>
                  </a:lnTo>
                  <a:lnTo>
                    <a:pt x="224" y="287"/>
                  </a:lnTo>
                  <a:lnTo>
                    <a:pt x="228" y="286"/>
                  </a:lnTo>
                  <a:lnTo>
                    <a:pt x="232" y="282"/>
                  </a:lnTo>
                  <a:lnTo>
                    <a:pt x="233" y="277"/>
                  </a:lnTo>
                  <a:lnTo>
                    <a:pt x="233" y="273"/>
                  </a:lnTo>
                  <a:lnTo>
                    <a:pt x="394" y="273"/>
                  </a:lnTo>
                  <a:lnTo>
                    <a:pt x="399" y="273"/>
                  </a:lnTo>
                  <a:lnTo>
                    <a:pt x="402" y="279"/>
                  </a:lnTo>
                  <a:lnTo>
                    <a:pt x="406" y="281"/>
                  </a:lnTo>
                  <a:lnTo>
                    <a:pt x="412" y="282"/>
                  </a:lnTo>
                  <a:lnTo>
                    <a:pt x="418" y="282"/>
                  </a:lnTo>
                  <a:lnTo>
                    <a:pt x="427" y="282"/>
                  </a:lnTo>
                  <a:lnTo>
                    <a:pt x="433" y="282"/>
                  </a:lnTo>
                  <a:lnTo>
                    <a:pt x="497" y="282"/>
                  </a:lnTo>
                  <a:lnTo>
                    <a:pt x="521" y="304"/>
                  </a:lnTo>
                  <a:lnTo>
                    <a:pt x="527" y="282"/>
                  </a:lnTo>
                  <a:lnTo>
                    <a:pt x="630" y="282"/>
                  </a:lnTo>
                  <a:lnTo>
                    <a:pt x="645" y="298"/>
                  </a:lnTo>
                  <a:lnTo>
                    <a:pt x="648" y="282"/>
                  </a:lnTo>
                  <a:lnTo>
                    <a:pt x="692" y="289"/>
                  </a:lnTo>
                  <a:lnTo>
                    <a:pt x="707" y="301"/>
                  </a:lnTo>
                  <a:lnTo>
                    <a:pt x="710" y="291"/>
                  </a:lnTo>
                  <a:lnTo>
                    <a:pt x="716" y="291"/>
                  </a:lnTo>
                  <a:lnTo>
                    <a:pt x="730" y="293"/>
                  </a:lnTo>
                  <a:lnTo>
                    <a:pt x="742" y="295"/>
                  </a:lnTo>
                  <a:lnTo>
                    <a:pt x="754" y="298"/>
                  </a:lnTo>
                  <a:lnTo>
                    <a:pt x="780" y="303"/>
                  </a:lnTo>
                  <a:lnTo>
                    <a:pt x="996" y="304"/>
                  </a:lnTo>
                  <a:lnTo>
                    <a:pt x="1026" y="342"/>
                  </a:lnTo>
                  <a:lnTo>
                    <a:pt x="1224" y="304"/>
                  </a:lnTo>
                  <a:lnTo>
                    <a:pt x="1227" y="294"/>
                  </a:lnTo>
                  <a:lnTo>
                    <a:pt x="1244" y="294"/>
                  </a:lnTo>
                  <a:lnTo>
                    <a:pt x="1258" y="293"/>
                  </a:lnTo>
                  <a:lnTo>
                    <a:pt x="1271" y="291"/>
                  </a:lnTo>
                  <a:lnTo>
                    <a:pt x="1286" y="289"/>
                  </a:lnTo>
                  <a:lnTo>
                    <a:pt x="1301" y="286"/>
                  </a:lnTo>
                  <a:lnTo>
                    <a:pt x="1312" y="283"/>
                  </a:lnTo>
                  <a:lnTo>
                    <a:pt x="1320" y="281"/>
                  </a:lnTo>
                  <a:lnTo>
                    <a:pt x="1330" y="278"/>
                  </a:lnTo>
                  <a:lnTo>
                    <a:pt x="1347" y="278"/>
                  </a:lnTo>
                  <a:lnTo>
                    <a:pt x="1347" y="245"/>
                  </a:lnTo>
                  <a:lnTo>
                    <a:pt x="1354" y="244"/>
                  </a:lnTo>
                  <a:lnTo>
                    <a:pt x="1363" y="244"/>
                  </a:lnTo>
                  <a:lnTo>
                    <a:pt x="1374" y="242"/>
                  </a:lnTo>
                  <a:lnTo>
                    <a:pt x="1378" y="240"/>
                  </a:lnTo>
                  <a:lnTo>
                    <a:pt x="1372" y="238"/>
                  </a:lnTo>
                  <a:lnTo>
                    <a:pt x="1357" y="236"/>
                  </a:lnTo>
                  <a:lnTo>
                    <a:pt x="1346" y="236"/>
                  </a:lnTo>
                  <a:lnTo>
                    <a:pt x="1346" y="209"/>
                  </a:lnTo>
                  <a:lnTo>
                    <a:pt x="1330" y="209"/>
                  </a:lnTo>
                  <a:lnTo>
                    <a:pt x="1328" y="207"/>
                  </a:lnTo>
                  <a:lnTo>
                    <a:pt x="1321" y="205"/>
                  </a:lnTo>
                  <a:lnTo>
                    <a:pt x="1316" y="203"/>
                  </a:lnTo>
                  <a:lnTo>
                    <a:pt x="1307" y="201"/>
                  </a:lnTo>
                  <a:lnTo>
                    <a:pt x="1298" y="198"/>
                  </a:lnTo>
                  <a:lnTo>
                    <a:pt x="1288" y="196"/>
                  </a:lnTo>
                  <a:lnTo>
                    <a:pt x="1334" y="196"/>
                  </a:lnTo>
                  <a:lnTo>
                    <a:pt x="1380" y="19"/>
                  </a:lnTo>
                  <a:lnTo>
                    <a:pt x="1383" y="19"/>
                  </a:lnTo>
                  <a:lnTo>
                    <a:pt x="1386" y="19"/>
                  </a:lnTo>
                  <a:lnTo>
                    <a:pt x="1388" y="15"/>
                  </a:lnTo>
                  <a:lnTo>
                    <a:pt x="1389" y="11"/>
                  </a:lnTo>
                  <a:lnTo>
                    <a:pt x="1389" y="6"/>
                  </a:lnTo>
                  <a:lnTo>
                    <a:pt x="1387" y="1"/>
                  </a:lnTo>
                  <a:lnTo>
                    <a:pt x="1384" y="0"/>
                  </a:lnTo>
                  <a:lnTo>
                    <a:pt x="1376" y="0"/>
                  </a:lnTo>
                  <a:lnTo>
                    <a:pt x="1321" y="0"/>
                  </a:lnTo>
                  <a:lnTo>
                    <a:pt x="1312" y="0"/>
                  </a:lnTo>
                  <a:lnTo>
                    <a:pt x="1306" y="1"/>
                  </a:lnTo>
                  <a:lnTo>
                    <a:pt x="1300" y="3"/>
                  </a:lnTo>
                  <a:lnTo>
                    <a:pt x="1295" y="9"/>
                  </a:lnTo>
                  <a:lnTo>
                    <a:pt x="1109" y="177"/>
                  </a:lnTo>
                  <a:lnTo>
                    <a:pt x="1062" y="177"/>
                  </a:lnTo>
                  <a:lnTo>
                    <a:pt x="1038" y="183"/>
                  </a:lnTo>
                  <a:lnTo>
                    <a:pt x="914" y="174"/>
                  </a:lnTo>
                  <a:lnTo>
                    <a:pt x="899" y="174"/>
                  </a:lnTo>
                  <a:lnTo>
                    <a:pt x="852" y="165"/>
                  </a:lnTo>
                  <a:lnTo>
                    <a:pt x="796" y="169"/>
                  </a:lnTo>
                  <a:lnTo>
                    <a:pt x="796" y="158"/>
                  </a:lnTo>
                  <a:lnTo>
                    <a:pt x="787" y="158"/>
                  </a:lnTo>
                  <a:lnTo>
                    <a:pt x="787" y="171"/>
                  </a:lnTo>
                  <a:lnTo>
                    <a:pt x="769" y="171"/>
                  </a:lnTo>
                  <a:lnTo>
                    <a:pt x="751" y="168"/>
                  </a:lnTo>
                  <a:lnTo>
                    <a:pt x="739" y="166"/>
                  </a:lnTo>
                  <a:lnTo>
                    <a:pt x="728" y="164"/>
                  </a:lnTo>
                  <a:lnTo>
                    <a:pt x="713" y="161"/>
                  </a:lnTo>
                  <a:lnTo>
                    <a:pt x="695" y="158"/>
                  </a:lnTo>
                  <a:lnTo>
                    <a:pt x="672" y="153"/>
                  </a:lnTo>
                  <a:lnTo>
                    <a:pt x="654" y="150"/>
                  </a:lnTo>
                  <a:lnTo>
                    <a:pt x="645" y="148"/>
                  </a:lnTo>
                  <a:lnTo>
                    <a:pt x="637" y="147"/>
                  </a:lnTo>
                  <a:lnTo>
                    <a:pt x="628" y="145"/>
                  </a:lnTo>
                  <a:lnTo>
                    <a:pt x="622" y="143"/>
                  </a:lnTo>
                  <a:lnTo>
                    <a:pt x="622" y="129"/>
                  </a:lnTo>
                  <a:lnTo>
                    <a:pt x="611" y="129"/>
                  </a:lnTo>
                  <a:lnTo>
                    <a:pt x="611" y="141"/>
                  </a:lnTo>
                  <a:lnTo>
                    <a:pt x="598" y="137"/>
                  </a:lnTo>
                  <a:lnTo>
                    <a:pt x="581" y="134"/>
                  </a:lnTo>
                  <a:lnTo>
                    <a:pt x="568" y="131"/>
                  </a:lnTo>
                  <a:lnTo>
                    <a:pt x="556" y="130"/>
                  </a:lnTo>
                  <a:lnTo>
                    <a:pt x="533" y="126"/>
                  </a:lnTo>
                  <a:lnTo>
                    <a:pt x="524" y="143"/>
                  </a:lnTo>
                  <a:lnTo>
                    <a:pt x="515" y="143"/>
                  </a:lnTo>
                  <a:lnTo>
                    <a:pt x="500" y="143"/>
                  </a:lnTo>
                  <a:lnTo>
                    <a:pt x="474" y="143"/>
                  </a:lnTo>
                  <a:lnTo>
                    <a:pt x="412" y="145"/>
                  </a:lnTo>
                  <a:lnTo>
                    <a:pt x="416" y="109"/>
                  </a:lnTo>
                  <a:lnTo>
                    <a:pt x="409" y="109"/>
                  </a:lnTo>
                  <a:lnTo>
                    <a:pt x="403" y="145"/>
                  </a:lnTo>
                  <a:lnTo>
                    <a:pt x="306" y="161"/>
                  </a:lnTo>
                  <a:lnTo>
                    <a:pt x="299" y="131"/>
                  </a:lnTo>
                  <a:lnTo>
                    <a:pt x="285" y="137"/>
                  </a:lnTo>
                  <a:lnTo>
                    <a:pt x="292" y="164"/>
                  </a:lnTo>
                  <a:lnTo>
                    <a:pt x="235" y="171"/>
                  </a:lnTo>
                  <a:lnTo>
                    <a:pt x="233" y="161"/>
                  </a:lnTo>
                  <a:lnTo>
                    <a:pt x="232" y="162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270000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Line 364"/>
            <p:cNvSpPr>
              <a:spLocks noChangeShapeType="1"/>
            </p:cNvSpPr>
            <p:nvPr/>
          </p:nvSpPr>
          <p:spPr bwMode="auto">
            <a:xfrm flipH="1">
              <a:off x="5480" y="1878"/>
              <a:ext cx="10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" name="Freeform 365"/>
            <p:cNvSpPr>
              <a:spLocks/>
            </p:cNvSpPr>
            <p:nvPr/>
          </p:nvSpPr>
          <p:spPr bwMode="auto">
            <a:xfrm>
              <a:off x="5463" y="1890"/>
              <a:ext cx="115" cy="164"/>
            </a:xfrm>
            <a:custGeom>
              <a:avLst/>
              <a:gdLst>
                <a:gd name="T0" fmla="*/ 114 w 115"/>
                <a:gd name="T1" fmla="*/ 0 h 164"/>
                <a:gd name="T2" fmla="*/ 79 w 115"/>
                <a:gd name="T3" fmla="*/ 0 h 164"/>
                <a:gd name="T4" fmla="*/ 0 w 115"/>
                <a:gd name="T5" fmla="*/ 158 h 164"/>
                <a:gd name="T6" fmla="*/ 0 w 115"/>
                <a:gd name="T7" fmla="*/ 163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5" h="164">
                  <a:moveTo>
                    <a:pt x="114" y="0"/>
                  </a:moveTo>
                  <a:lnTo>
                    <a:pt x="79" y="0"/>
                  </a:lnTo>
                  <a:lnTo>
                    <a:pt x="0" y="158"/>
                  </a:lnTo>
                  <a:lnTo>
                    <a:pt x="0" y="1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Line 366"/>
            <p:cNvSpPr>
              <a:spLocks noChangeShapeType="1"/>
            </p:cNvSpPr>
            <p:nvPr/>
          </p:nvSpPr>
          <p:spPr bwMode="auto">
            <a:xfrm flipH="1">
              <a:off x="5349" y="1882"/>
              <a:ext cx="168" cy="15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" name="Freeform 367"/>
            <p:cNvSpPr>
              <a:spLocks/>
            </p:cNvSpPr>
            <p:nvPr/>
          </p:nvSpPr>
          <p:spPr bwMode="auto">
            <a:xfrm>
              <a:off x="5309" y="2036"/>
              <a:ext cx="154" cy="14"/>
            </a:xfrm>
            <a:custGeom>
              <a:avLst/>
              <a:gdLst>
                <a:gd name="T0" fmla="*/ 0 w 154"/>
                <a:gd name="T1" fmla="*/ 0 h 14"/>
                <a:gd name="T2" fmla="*/ 44 w 154"/>
                <a:gd name="T3" fmla="*/ 0 h 14"/>
                <a:gd name="T4" fmla="*/ 153 w 154"/>
                <a:gd name="T5" fmla="*/ 13 h 1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4" h="14">
                  <a:moveTo>
                    <a:pt x="0" y="0"/>
                  </a:moveTo>
                  <a:lnTo>
                    <a:pt x="44" y="0"/>
                  </a:lnTo>
                  <a:lnTo>
                    <a:pt x="153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368"/>
            <p:cNvSpPr>
              <a:spLocks/>
            </p:cNvSpPr>
            <p:nvPr/>
          </p:nvSpPr>
          <p:spPr bwMode="auto">
            <a:xfrm>
              <a:off x="5196" y="2153"/>
              <a:ext cx="232" cy="11"/>
            </a:xfrm>
            <a:custGeom>
              <a:avLst/>
              <a:gdLst>
                <a:gd name="T0" fmla="*/ 0 w 232"/>
                <a:gd name="T1" fmla="*/ 10 h 11"/>
                <a:gd name="T2" fmla="*/ 12 w 232"/>
                <a:gd name="T3" fmla="*/ 10 h 11"/>
                <a:gd name="T4" fmla="*/ 30 w 232"/>
                <a:gd name="T5" fmla="*/ 10 h 11"/>
                <a:gd name="T6" fmla="*/ 45 w 232"/>
                <a:gd name="T7" fmla="*/ 10 h 11"/>
                <a:gd name="T8" fmla="*/ 56 w 232"/>
                <a:gd name="T9" fmla="*/ 10 h 11"/>
                <a:gd name="T10" fmla="*/ 71 w 232"/>
                <a:gd name="T11" fmla="*/ 10 h 11"/>
                <a:gd name="T12" fmla="*/ 92 w 232"/>
                <a:gd name="T13" fmla="*/ 10 h 11"/>
                <a:gd name="T14" fmla="*/ 104 w 232"/>
                <a:gd name="T15" fmla="*/ 10 h 11"/>
                <a:gd name="T16" fmla="*/ 123 w 232"/>
                <a:gd name="T17" fmla="*/ 8 h 11"/>
                <a:gd name="T18" fmla="*/ 134 w 232"/>
                <a:gd name="T19" fmla="*/ 7 h 11"/>
                <a:gd name="T20" fmla="*/ 145 w 232"/>
                <a:gd name="T21" fmla="*/ 7 h 11"/>
                <a:gd name="T22" fmla="*/ 159 w 232"/>
                <a:gd name="T23" fmla="*/ 7 h 11"/>
                <a:gd name="T24" fmla="*/ 178 w 232"/>
                <a:gd name="T25" fmla="*/ 5 h 11"/>
                <a:gd name="T26" fmla="*/ 187 w 232"/>
                <a:gd name="T27" fmla="*/ 4 h 11"/>
                <a:gd name="T28" fmla="*/ 200 w 232"/>
                <a:gd name="T29" fmla="*/ 2 h 11"/>
                <a:gd name="T30" fmla="*/ 213 w 232"/>
                <a:gd name="T31" fmla="*/ 1 h 11"/>
                <a:gd name="T32" fmla="*/ 223 w 232"/>
                <a:gd name="T33" fmla="*/ 1 h 11"/>
                <a:gd name="T34" fmla="*/ 231 w 232"/>
                <a:gd name="T35" fmla="*/ 0 h 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32" h="11">
                  <a:moveTo>
                    <a:pt x="0" y="10"/>
                  </a:moveTo>
                  <a:lnTo>
                    <a:pt x="12" y="10"/>
                  </a:lnTo>
                  <a:lnTo>
                    <a:pt x="30" y="10"/>
                  </a:lnTo>
                  <a:lnTo>
                    <a:pt x="45" y="10"/>
                  </a:lnTo>
                  <a:lnTo>
                    <a:pt x="56" y="10"/>
                  </a:lnTo>
                  <a:lnTo>
                    <a:pt x="71" y="10"/>
                  </a:lnTo>
                  <a:lnTo>
                    <a:pt x="92" y="10"/>
                  </a:lnTo>
                  <a:lnTo>
                    <a:pt x="104" y="10"/>
                  </a:lnTo>
                  <a:lnTo>
                    <a:pt x="123" y="8"/>
                  </a:lnTo>
                  <a:lnTo>
                    <a:pt x="134" y="7"/>
                  </a:lnTo>
                  <a:lnTo>
                    <a:pt x="145" y="7"/>
                  </a:lnTo>
                  <a:lnTo>
                    <a:pt x="159" y="7"/>
                  </a:lnTo>
                  <a:lnTo>
                    <a:pt x="178" y="5"/>
                  </a:lnTo>
                  <a:lnTo>
                    <a:pt x="187" y="4"/>
                  </a:lnTo>
                  <a:lnTo>
                    <a:pt x="200" y="2"/>
                  </a:lnTo>
                  <a:lnTo>
                    <a:pt x="213" y="1"/>
                  </a:lnTo>
                  <a:lnTo>
                    <a:pt x="223" y="1"/>
                  </a:lnTo>
                  <a:lnTo>
                    <a:pt x="23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369"/>
            <p:cNvSpPr>
              <a:spLocks/>
            </p:cNvSpPr>
            <p:nvPr/>
          </p:nvSpPr>
          <p:spPr bwMode="auto">
            <a:xfrm>
              <a:off x="5298" y="2161"/>
              <a:ext cx="33" cy="14"/>
            </a:xfrm>
            <a:custGeom>
              <a:avLst/>
              <a:gdLst>
                <a:gd name="T0" fmla="*/ 32 w 33"/>
                <a:gd name="T1" fmla="*/ 13 h 14"/>
                <a:gd name="T2" fmla="*/ 0 w 33"/>
                <a:gd name="T3" fmla="*/ 6 h 14"/>
                <a:gd name="T4" fmla="*/ 32 w 33"/>
                <a:gd name="T5" fmla="*/ 0 h 14"/>
                <a:gd name="T6" fmla="*/ 32 w 33"/>
                <a:gd name="T7" fmla="*/ 13 h 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3" h="14">
                  <a:moveTo>
                    <a:pt x="32" y="13"/>
                  </a:moveTo>
                  <a:lnTo>
                    <a:pt x="0" y="6"/>
                  </a:lnTo>
                  <a:lnTo>
                    <a:pt x="32" y="0"/>
                  </a:lnTo>
                  <a:lnTo>
                    <a:pt x="32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370"/>
            <p:cNvSpPr>
              <a:spLocks/>
            </p:cNvSpPr>
            <p:nvPr/>
          </p:nvSpPr>
          <p:spPr bwMode="auto">
            <a:xfrm>
              <a:off x="5239" y="2042"/>
              <a:ext cx="225" cy="13"/>
            </a:xfrm>
            <a:custGeom>
              <a:avLst/>
              <a:gdLst>
                <a:gd name="T0" fmla="*/ 224 w 225"/>
                <a:gd name="T1" fmla="*/ 12 h 13"/>
                <a:gd name="T2" fmla="*/ 97 w 225"/>
                <a:gd name="T3" fmla="*/ 6 h 13"/>
                <a:gd name="T4" fmla="*/ 0 w 225"/>
                <a:gd name="T5" fmla="*/ 0 h 1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25" h="13">
                  <a:moveTo>
                    <a:pt x="224" y="12"/>
                  </a:moveTo>
                  <a:lnTo>
                    <a:pt x="97" y="6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371"/>
            <p:cNvSpPr>
              <a:spLocks/>
            </p:cNvSpPr>
            <p:nvPr/>
          </p:nvSpPr>
          <p:spPr bwMode="auto">
            <a:xfrm>
              <a:off x="4979" y="2099"/>
              <a:ext cx="537" cy="24"/>
            </a:xfrm>
            <a:custGeom>
              <a:avLst/>
              <a:gdLst>
                <a:gd name="T0" fmla="*/ 0 w 537"/>
                <a:gd name="T1" fmla="*/ 0 h 24"/>
                <a:gd name="T2" fmla="*/ 49 w 537"/>
                <a:gd name="T3" fmla="*/ 4 h 24"/>
                <a:gd name="T4" fmla="*/ 79 w 537"/>
                <a:gd name="T5" fmla="*/ 7 h 24"/>
                <a:gd name="T6" fmla="*/ 132 w 537"/>
                <a:gd name="T7" fmla="*/ 10 h 24"/>
                <a:gd name="T8" fmla="*/ 197 w 537"/>
                <a:gd name="T9" fmla="*/ 13 h 24"/>
                <a:gd name="T10" fmla="*/ 507 w 537"/>
                <a:gd name="T11" fmla="*/ 23 h 24"/>
                <a:gd name="T12" fmla="*/ 513 w 537"/>
                <a:gd name="T13" fmla="*/ 23 h 24"/>
                <a:gd name="T14" fmla="*/ 519 w 537"/>
                <a:gd name="T15" fmla="*/ 22 h 24"/>
                <a:gd name="T16" fmla="*/ 525 w 537"/>
                <a:gd name="T17" fmla="*/ 19 h 24"/>
                <a:gd name="T18" fmla="*/ 529 w 537"/>
                <a:gd name="T19" fmla="*/ 17 h 24"/>
                <a:gd name="T20" fmla="*/ 533 w 537"/>
                <a:gd name="T21" fmla="*/ 13 h 24"/>
                <a:gd name="T22" fmla="*/ 536 w 537"/>
                <a:gd name="T23" fmla="*/ 10 h 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37" h="24">
                  <a:moveTo>
                    <a:pt x="0" y="0"/>
                  </a:moveTo>
                  <a:lnTo>
                    <a:pt x="49" y="4"/>
                  </a:lnTo>
                  <a:lnTo>
                    <a:pt x="79" y="7"/>
                  </a:lnTo>
                  <a:lnTo>
                    <a:pt x="132" y="10"/>
                  </a:lnTo>
                  <a:lnTo>
                    <a:pt x="197" y="13"/>
                  </a:lnTo>
                  <a:lnTo>
                    <a:pt x="507" y="23"/>
                  </a:lnTo>
                  <a:lnTo>
                    <a:pt x="513" y="23"/>
                  </a:lnTo>
                  <a:lnTo>
                    <a:pt x="519" y="22"/>
                  </a:lnTo>
                  <a:lnTo>
                    <a:pt x="525" y="19"/>
                  </a:lnTo>
                  <a:lnTo>
                    <a:pt x="529" y="17"/>
                  </a:lnTo>
                  <a:lnTo>
                    <a:pt x="533" y="13"/>
                  </a:lnTo>
                  <a:lnTo>
                    <a:pt x="536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Line 372"/>
            <p:cNvSpPr>
              <a:spLocks noChangeShapeType="1"/>
            </p:cNvSpPr>
            <p:nvPr/>
          </p:nvSpPr>
          <p:spPr bwMode="auto">
            <a:xfrm>
              <a:off x="5353" y="2040"/>
              <a:ext cx="0" cy="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" name="Line 373"/>
            <p:cNvSpPr>
              <a:spLocks noChangeShapeType="1"/>
            </p:cNvSpPr>
            <p:nvPr/>
          </p:nvSpPr>
          <p:spPr bwMode="auto">
            <a:xfrm>
              <a:off x="5418" y="2048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" name="Freeform 374"/>
            <p:cNvSpPr>
              <a:spLocks/>
            </p:cNvSpPr>
            <p:nvPr/>
          </p:nvSpPr>
          <p:spPr bwMode="auto">
            <a:xfrm>
              <a:off x="5336" y="2068"/>
              <a:ext cx="181" cy="24"/>
            </a:xfrm>
            <a:custGeom>
              <a:avLst/>
              <a:gdLst>
                <a:gd name="T0" fmla="*/ 180 w 181"/>
                <a:gd name="T1" fmla="*/ 23 h 24"/>
                <a:gd name="T2" fmla="*/ 178 w 181"/>
                <a:gd name="T3" fmla="*/ 17 h 24"/>
                <a:gd name="T4" fmla="*/ 173 w 181"/>
                <a:gd name="T5" fmla="*/ 11 h 24"/>
                <a:gd name="T6" fmla="*/ 169 w 181"/>
                <a:gd name="T7" fmla="*/ 7 h 24"/>
                <a:gd name="T8" fmla="*/ 159 w 181"/>
                <a:gd name="T9" fmla="*/ 2 h 24"/>
                <a:gd name="T10" fmla="*/ 155 w 181"/>
                <a:gd name="T11" fmla="*/ 2 h 24"/>
                <a:gd name="T12" fmla="*/ 147 w 181"/>
                <a:gd name="T13" fmla="*/ 0 h 24"/>
                <a:gd name="T14" fmla="*/ 138 w 181"/>
                <a:gd name="T15" fmla="*/ 0 h 24"/>
                <a:gd name="T16" fmla="*/ 129 w 181"/>
                <a:gd name="T17" fmla="*/ 0 h 24"/>
                <a:gd name="T18" fmla="*/ 0 w 181"/>
                <a:gd name="T19" fmla="*/ 0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1" h="24">
                  <a:moveTo>
                    <a:pt x="180" y="23"/>
                  </a:moveTo>
                  <a:lnTo>
                    <a:pt x="178" y="17"/>
                  </a:lnTo>
                  <a:lnTo>
                    <a:pt x="173" y="11"/>
                  </a:lnTo>
                  <a:lnTo>
                    <a:pt x="169" y="7"/>
                  </a:lnTo>
                  <a:lnTo>
                    <a:pt x="159" y="2"/>
                  </a:lnTo>
                  <a:lnTo>
                    <a:pt x="155" y="2"/>
                  </a:lnTo>
                  <a:lnTo>
                    <a:pt x="147" y="0"/>
                  </a:lnTo>
                  <a:lnTo>
                    <a:pt x="138" y="0"/>
                  </a:lnTo>
                  <a:lnTo>
                    <a:pt x="129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Line 375"/>
            <p:cNvSpPr>
              <a:spLocks noChangeShapeType="1"/>
            </p:cNvSpPr>
            <p:nvPr/>
          </p:nvSpPr>
          <p:spPr bwMode="auto">
            <a:xfrm>
              <a:off x="5336" y="2052"/>
              <a:ext cx="0" cy="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" name="Line 376"/>
            <p:cNvSpPr>
              <a:spLocks noChangeShapeType="1"/>
            </p:cNvSpPr>
            <p:nvPr/>
          </p:nvSpPr>
          <p:spPr bwMode="auto">
            <a:xfrm>
              <a:off x="5336" y="2114"/>
              <a:ext cx="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" name="Line 377"/>
            <p:cNvSpPr>
              <a:spLocks noChangeShapeType="1"/>
            </p:cNvSpPr>
            <p:nvPr/>
          </p:nvSpPr>
          <p:spPr bwMode="auto">
            <a:xfrm>
              <a:off x="5428" y="2056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" name="Line 378"/>
            <p:cNvSpPr>
              <a:spLocks noChangeShapeType="1"/>
            </p:cNvSpPr>
            <p:nvPr/>
          </p:nvSpPr>
          <p:spPr bwMode="auto">
            <a:xfrm>
              <a:off x="5428" y="2114"/>
              <a:ext cx="0" cy="3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" name="Line 379"/>
            <p:cNvSpPr>
              <a:spLocks noChangeShapeType="1"/>
            </p:cNvSpPr>
            <p:nvPr/>
          </p:nvSpPr>
          <p:spPr bwMode="auto">
            <a:xfrm>
              <a:off x="5463" y="2058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" name="Line 380"/>
            <p:cNvSpPr>
              <a:spLocks noChangeShapeType="1"/>
            </p:cNvSpPr>
            <p:nvPr/>
          </p:nvSpPr>
          <p:spPr bwMode="auto">
            <a:xfrm>
              <a:off x="5462" y="2114"/>
              <a:ext cx="0" cy="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" name="Line 381"/>
            <p:cNvSpPr>
              <a:spLocks noChangeShapeType="1"/>
            </p:cNvSpPr>
            <p:nvPr/>
          </p:nvSpPr>
          <p:spPr bwMode="auto">
            <a:xfrm>
              <a:off x="5483" y="2059"/>
              <a:ext cx="0" cy="2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" name="Line 382"/>
            <p:cNvSpPr>
              <a:spLocks noChangeShapeType="1"/>
            </p:cNvSpPr>
            <p:nvPr/>
          </p:nvSpPr>
          <p:spPr bwMode="auto">
            <a:xfrm>
              <a:off x="5483" y="2114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9" name="Freeform 383"/>
            <p:cNvSpPr>
              <a:spLocks/>
            </p:cNvSpPr>
            <p:nvPr/>
          </p:nvSpPr>
          <p:spPr bwMode="auto">
            <a:xfrm>
              <a:off x="5483" y="2062"/>
              <a:ext cx="64" cy="15"/>
            </a:xfrm>
            <a:custGeom>
              <a:avLst/>
              <a:gdLst>
                <a:gd name="T0" fmla="*/ 0 w 64"/>
                <a:gd name="T1" fmla="*/ 0 h 15"/>
                <a:gd name="T2" fmla="*/ 6 w 64"/>
                <a:gd name="T3" fmla="*/ 0 h 15"/>
                <a:gd name="T4" fmla="*/ 9 w 64"/>
                <a:gd name="T5" fmla="*/ 1 h 15"/>
                <a:gd name="T6" fmla="*/ 15 w 64"/>
                <a:gd name="T7" fmla="*/ 2 h 15"/>
                <a:gd name="T8" fmla="*/ 20 w 64"/>
                <a:gd name="T9" fmla="*/ 4 h 15"/>
                <a:gd name="T10" fmla="*/ 28 w 64"/>
                <a:gd name="T11" fmla="*/ 5 h 15"/>
                <a:gd name="T12" fmla="*/ 32 w 64"/>
                <a:gd name="T13" fmla="*/ 6 h 15"/>
                <a:gd name="T14" fmla="*/ 36 w 64"/>
                <a:gd name="T15" fmla="*/ 8 h 15"/>
                <a:gd name="T16" fmla="*/ 41 w 64"/>
                <a:gd name="T17" fmla="*/ 10 h 15"/>
                <a:gd name="T18" fmla="*/ 45 w 64"/>
                <a:gd name="T19" fmla="*/ 11 h 15"/>
                <a:gd name="T20" fmla="*/ 48 w 64"/>
                <a:gd name="T21" fmla="*/ 13 h 15"/>
                <a:gd name="T22" fmla="*/ 50 w 64"/>
                <a:gd name="T23" fmla="*/ 14 h 15"/>
                <a:gd name="T24" fmla="*/ 56 w 64"/>
                <a:gd name="T25" fmla="*/ 14 h 15"/>
                <a:gd name="T26" fmla="*/ 63 w 64"/>
                <a:gd name="T27" fmla="*/ 14 h 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4" h="15">
                  <a:moveTo>
                    <a:pt x="0" y="0"/>
                  </a:moveTo>
                  <a:lnTo>
                    <a:pt x="6" y="0"/>
                  </a:lnTo>
                  <a:lnTo>
                    <a:pt x="9" y="1"/>
                  </a:lnTo>
                  <a:lnTo>
                    <a:pt x="15" y="2"/>
                  </a:lnTo>
                  <a:lnTo>
                    <a:pt x="20" y="4"/>
                  </a:lnTo>
                  <a:lnTo>
                    <a:pt x="28" y="5"/>
                  </a:lnTo>
                  <a:lnTo>
                    <a:pt x="32" y="6"/>
                  </a:lnTo>
                  <a:lnTo>
                    <a:pt x="36" y="8"/>
                  </a:lnTo>
                  <a:lnTo>
                    <a:pt x="41" y="10"/>
                  </a:lnTo>
                  <a:lnTo>
                    <a:pt x="45" y="11"/>
                  </a:lnTo>
                  <a:lnTo>
                    <a:pt x="48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63" y="1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Freeform 384"/>
            <p:cNvSpPr>
              <a:spLocks/>
            </p:cNvSpPr>
            <p:nvPr/>
          </p:nvSpPr>
          <p:spPr bwMode="auto">
            <a:xfrm>
              <a:off x="5483" y="2127"/>
              <a:ext cx="65" cy="12"/>
            </a:xfrm>
            <a:custGeom>
              <a:avLst/>
              <a:gdLst>
                <a:gd name="T0" fmla="*/ 0 w 65"/>
                <a:gd name="T1" fmla="*/ 11 h 12"/>
                <a:gd name="T2" fmla="*/ 11 w 65"/>
                <a:gd name="T3" fmla="*/ 10 h 12"/>
                <a:gd name="T4" fmla="*/ 22 w 65"/>
                <a:gd name="T5" fmla="*/ 8 h 12"/>
                <a:gd name="T6" fmla="*/ 39 w 65"/>
                <a:gd name="T7" fmla="*/ 3 h 12"/>
                <a:gd name="T8" fmla="*/ 49 w 65"/>
                <a:gd name="T9" fmla="*/ 0 h 12"/>
                <a:gd name="T10" fmla="*/ 64 w 65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2">
                  <a:moveTo>
                    <a:pt x="0" y="11"/>
                  </a:moveTo>
                  <a:lnTo>
                    <a:pt x="11" y="10"/>
                  </a:lnTo>
                  <a:lnTo>
                    <a:pt x="22" y="8"/>
                  </a:lnTo>
                  <a:lnTo>
                    <a:pt x="39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Freeform 385"/>
            <p:cNvSpPr>
              <a:spLocks/>
            </p:cNvSpPr>
            <p:nvPr/>
          </p:nvSpPr>
          <p:spPr bwMode="auto">
            <a:xfrm>
              <a:off x="5483" y="2118"/>
              <a:ext cx="65" cy="13"/>
            </a:xfrm>
            <a:custGeom>
              <a:avLst/>
              <a:gdLst>
                <a:gd name="T0" fmla="*/ 0 w 65"/>
                <a:gd name="T1" fmla="*/ 12 h 13"/>
                <a:gd name="T2" fmla="*/ 4 w 65"/>
                <a:gd name="T3" fmla="*/ 12 h 13"/>
                <a:gd name="T4" fmla="*/ 16 w 65"/>
                <a:gd name="T5" fmla="*/ 10 h 13"/>
                <a:gd name="T6" fmla="*/ 24 w 65"/>
                <a:gd name="T7" fmla="*/ 8 h 13"/>
                <a:gd name="T8" fmla="*/ 34 w 65"/>
                <a:gd name="T9" fmla="*/ 6 h 13"/>
                <a:gd name="T10" fmla="*/ 40 w 65"/>
                <a:gd name="T11" fmla="*/ 3 h 13"/>
                <a:gd name="T12" fmla="*/ 49 w 65"/>
                <a:gd name="T13" fmla="*/ 0 h 13"/>
                <a:gd name="T14" fmla="*/ 64 w 65"/>
                <a:gd name="T15" fmla="*/ 0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5" h="13">
                  <a:moveTo>
                    <a:pt x="0" y="12"/>
                  </a:moveTo>
                  <a:lnTo>
                    <a:pt x="4" y="12"/>
                  </a:lnTo>
                  <a:lnTo>
                    <a:pt x="16" y="10"/>
                  </a:lnTo>
                  <a:lnTo>
                    <a:pt x="24" y="8"/>
                  </a:lnTo>
                  <a:lnTo>
                    <a:pt x="34" y="6"/>
                  </a:lnTo>
                  <a:lnTo>
                    <a:pt x="40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Freeform 386"/>
            <p:cNvSpPr>
              <a:spLocks/>
            </p:cNvSpPr>
            <p:nvPr/>
          </p:nvSpPr>
          <p:spPr bwMode="auto">
            <a:xfrm>
              <a:off x="5260" y="2090"/>
              <a:ext cx="288" cy="21"/>
            </a:xfrm>
            <a:custGeom>
              <a:avLst/>
              <a:gdLst>
                <a:gd name="T0" fmla="*/ 286 w 288"/>
                <a:gd name="T1" fmla="*/ 5 h 21"/>
                <a:gd name="T2" fmla="*/ 270 w 288"/>
                <a:gd name="T3" fmla="*/ 2 h 21"/>
                <a:gd name="T4" fmla="*/ 244 w 288"/>
                <a:gd name="T5" fmla="*/ 1 h 21"/>
                <a:gd name="T6" fmla="*/ 225 w 288"/>
                <a:gd name="T7" fmla="*/ 0 h 21"/>
                <a:gd name="T8" fmla="*/ 56 w 288"/>
                <a:gd name="T9" fmla="*/ 0 h 21"/>
                <a:gd name="T10" fmla="*/ 48 w 288"/>
                <a:gd name="T11" fmla="*/ 0 h 21"/>
                <a:gd name="T12" fmla="*/ 34 w 288"/>
                <a:gd name="T13" fmla="*/ 1 h 21"/>
                <a:gd name="T14" fmla="*/ 22 w 288"/>
                <a:gd name="T15" fmla="*/ 3 h 21"/>
                <a:gd name="T16" fmla="*/ 16 w 288"/>
                <a:gd name="T17" fmla="*/ 4 h 21"/>
                <a:gd name="T18" fmla="*/ 0 w 288"/>
                <a:gd name="T19" fmla="*/ 9 h 21"/>
                <a:gd name="T20" fmla="*/ 13 w 288"/>
                <a:gd name="T21" fmla="*/ 15 h 21"/>
                <a:gd name="T22" fmla="*/ 27 w 288"/>
                <a:gd name="T23" fmla="*/ 18 h 21"/>
                <a:gd name="T24" fmla="*/ 62 w 288"/>
                <a:gd name="T25" fmla="*/ 20 h 21"/>
                <a:gd name="T26" fmla="*/ 230 w 288"/>
                <a:gd name="T27" fmla="*/ 20 h 21"/>
                <a:gd name="T28" fmla="*/ 244 w 288"/>
                <a:gd name="T29" fmla="*/ 19 h 21"/>
                <a:gd name="T30" fmla="*/ 254 w 288"/>
                <a:gd name="T31" fmla="*/ 18 h 21"/>
                <a:gd name="T32" fmla="*/ 263 w 288"/>
                <a:gd name="T33" fmla="*/ 17 h 21"/>
                <a:gd name="T34" fmla="*/ 287 w 288"/>
                <a:gd name="T35" fmla="*/ 13 h 2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88" h="21">
                  <a:moveTo>
                    <a:pt x="286" y="5"/>
                  </a:moveTo>
                  <a:lnTo>
                    <a:pt x="270" y="2"/>
                  </a:lnTo>
                  <a:lnTo>
                    <a:pt x="244" y="1"/>
                  </a:lnTo>
                  <a:lnTo>
                    <a:pt x="225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34" y="1"/>
                  </a:lnTo>
                  <a:lnTo>
                    <a:pt x="22" y="3"/>
                  </a:lnTo>
                  <a:lnTo>
                    <a:pt x="16" y="4"/>
                  </a:lnTo>
                  <a:lnTo>
                    <a:pt x="0" y="9"/>
                  </a:lnTo>
                  <a:lnTo>
                    <a:pt x="13" y="15"/>
                  </a:lnTo>
                  <a:lnTo>
                    <a:pt x="27" y="18"/>
                  </a:lnTo>
                  <a:lnTo>
                    <a:pt x="62" y="20"/>
                  </a:lnTo>
                  <a:lnTo>
                    <a:pt x="230" y="20"/>
                  </a:lnTo>
                  <a:lnTo>
                    <a:pt x="244" y="19"/>
                  </a:lnTo>
                  <a:lnTo>
                    <a:pt x="254" y="18"/>
                  </a:lnTo>
                  <a:lnTo>
                    <a:pt x="263" y="17"/>
                  </a:lnTo>
                  <a:lnTo>
                    <a:pt x="287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Freeform 387"/>
            <p:cNvSpPr>
              <a:spLocks/>
            </p:cNvSpPr>
            <p:nvPr/>
          </p:nvSpPr>
          <p:spPr bwMode="auto">
            <a:xfrm>
              <a:off x="5511" y="2092"/>
              <a:ext cx="2" cy="1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Freeform 388"/>
            <p:cNvSpPr>
              <a:spLocks/>
            </p:cNvSpPr>
            <p:nvPr/>
          </p:nvSpPr>
          <p:spPr bwMode="auto">
            <a:xfrm>
              <a:off x="5504" y="2092"/>
              <a:ext cx="8" cy="4"/>
            </a:xfrm>
            <a:custGeom>
              <a:avLst/>
              <a:gdLst>
                <a:gd name="T0" fmla="*/ 7 w 8"/>
                <a:gd name="T1" fmla="*/ 0 h 4"/>
                <a:gd name="T2" fmla="*/ 6 w 8"/>
                <a:gd name="T3" fmla="*/ 0 h 4"/>
                <a:gd name="T4" fmla="*/ 5 w 8"/>
                <a:gd name="T5" fmla="*/ 0 h 4"/>
                <a:gd name="T6" fmla="*/ 4 w 8"/>
                <a:gd name="T7" fmla="*/ 1 h 4"/>
                <a:gd name="T8" fmla="*/ 2 w 8"/>
                <a:gd name="T9" fmla="*/ 1 h 4"/>
                <a:gd name="T10" fmla="*/ 2 w 8"/>
                <a:gd name="T11" fmla="*/ 2 h 4"/>
                <a:gd name="T12" fmla="*/ 0 w 8"/>
                <a:gd name="T13" fmla="*/ 2 h 4"/>
                <a:gd name="T14" fmla="*/ 0 w 8"/>
                <a:gd name="T15" fmla="*/ 3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4">
                  <a:moveTo>
                    <a:pt x="7" y="0"/>
                  </a:moveTo>
                  <a:lnTo>
                    <a:pt x="6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Freeform 389"/>
            <p:cNvSpPr>
              <a:spLocks/>
            </p:cNvSpPr>
            <p:nvPr/>
          </p:nvSpPr>
          <p:spPr bwMode="auto">
            <a:xfrm>
              <a:off x="5501" y="2095"/>
              <a:ext cx="4" cy="6"/>
            </a:xfrm>
            <a:custGeom>
              <a:avLst/>
              <a:gdLst>
                <a:gd name="T0" fmla="*/ 3 w 4"/>
                <a:gd name="T1" fmla="*/ 0 h 6"/>
                <a:gd name="T2" fmla="*/ 2 w 4"/>
                <a:gd name="T3" fmla="*/ 0 h 6"/>
                <a:gd name="T4" fmla="*/ 1 w 4"/>
                <a:gd name="T5" fmla="*/ 1 h 6"/>
                <a:gd name="T6" fmla="*/ 1 w 4"/>
                <a:gd name="T7" fmla="*/ 2 h 6"/>
                <a:gd name="T8" fmla="*/ 1 w 4"/>
                <a:gd name="T9" fmla="*/ 3 h 6"/>
                <a:gd name="T10" fmla="*/ 0 w 4"/>
                <a:gd name="T11" fmla="*/ 3 h 6"/>
                <a:gd name="T12" fmla="*/ 0 w 4"/>
                <a:gd name="T13" fmla="*/ 4 h 6"/>
                <a:gd name="T14" fmla="*/ 0 w 4"/>
                <a:gd name="T15" fmla="*/ 5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" h="6">
                  <a:moveTo>
                    <a:pt x="3" y="0"/>
                  </a:moveTo>
                  <a:lnTo>
                    <a:pt x="2" y="0"/>
                  </a:lnTo>
                  <a:lnTo>
                    <a:pt x="1" y="1"/>
                  </a:lnTo>
                  <a:lnTo>
                    <a:pt x="1" y="2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Freeform 390"/>
            <p:cNvSpPr>
              <a:spLocks/>
            </p:cNvSpPr>
            <p:nvPr/>
          </p:nvSpPr>
          <p:spPr bwMode="auto">
            <a:xfrm>
              <a:off x="5501" y="2100"/>
              <a:ext cx="4" cy="5"/>
            </a:xfrm>
            <a:custGeom>
              <a:avLst/>
              <a:gdLst>
                <a:gd name="T0" fmla="*/ 0 w 4"/>
                <a:gd name="T1" fmla="*/ 0 h 5"/>
                <a:gd name="T2" fmla="*/ 0 w 4"/>
                <a:gd name="T3" fmla="*/ 1 h 5"/>
                <a:gd name="T4" fmla="*/ 1 w 4"/>
                <a:gd name="T5" fmla="*/ 2 h 5"/>
                <a:gd name="T6" fmla="*/ 2 w 4"/>
                <a:gd name="T7" fmla="*/ 3 h 5"/>
                <a:gd name="T8" fmla="*/ 3 w 4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5">
                  <a:moveTo>
                    <a:pt x="0" y="0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2" y="3"/>
                  </a:lnTo>
                  <a:lnTo>
                    <a:pt x="3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Freeform 391"/>
            <p:cNvSpPr>
              <a:spLocks/>
            </p:cNvSpPr>
            <p:nvPr/>
          </p:nvSpPr>
          <p:spPr bwMode="auto">
            <a:xfrm>
              <a:off x="5504" y="2104"/>
              <a:ext cx="8" cy="5"/>
            </a:xfrm>
            <a:custGeom>
              <a:avLst/>
              <a:gdLst>
                <a:gd name="T0" fmla="*/ 0 w 8"/>
                <a:gd name="T1" fmla="*/ 0 h 5"/>
                <a:gd name="T2" fmla="*/ 2 w 8"/>
                <a:gd name="T3" fmla="*/ 0 h 5"/>
                <a:gd name="T4" fmla="*/ 2 w 8"/>
                <a:gd name="T5" fmla="*/ 1 h 5"/>
                <a:gd name="T6" fmla="*/ 4 w 8"/>
                <a:gd name="T7" fmla="*/ 2 h 5"/>
                <a:gd name="T8" fmla="*/ 5 w 8"/>
                <a:gd name="T9" fmla="*/ 2 h 5"/>
                <a:gd name="T10" fmla="*/ 6 w 8"/>
                <a:gd name="T11" fmla="*/ 3 h 5"/>
                <a:gd name="T12" fmla="*/ 7 w 8"/>
                <a:gd name="T13" fmla="*/ 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lnTo>
                    <a:pt x="2" y="0"/>
                  </a:lnTo>
                  <a:lnTo>
                    <a:pt x="2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6" y="3"/>
                  </a:lnTo>
                  <a:lnTo>
                    <a:pt x="7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" name="Freeform 392"/>
            <p:cNvSpPr>
              <a:spLocks/>
            </p:cNvSpPr>
            <p:nvPr/>
          </p:nvSpPr>
          <p:spPr bwMode="auto">
            <a:xfrm>
              <a:off x="5511" y="2108"/>
              <a:ext cx="2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lnTo>
                    <a:pt x="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Line 393"/>
            <p:cNvSpPr>
              <a:spLocks noChangeShapeType="1"/>
            </p:cNvSpPr>
            <p:nvPr/>
          </p:nvSpPr>
          <p:spPr bwMode="auto">
            <a:xfrm flipH="1">
              <a:off x="5257" y="2099"/>
              <a:ext cx="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" name="Line 394"/>
            <p:cNvSpPr>
              <a:spLocks noChangeShapeType="1"/>
            </p:cNvSpPr>
            <p:nvPr/>
          </p:nvSpPr>
          <p:spPr bwMode="auto">
            <a:xfrm>
              <a:off x="5532" y="2072"/>
              <a:ext cx="0" cy="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1" name="Line 395"/>
            <p:cNvSpPr>
              <a:spLocks noChangeShapeType="1"/>
            </p:cNvSpPr>
            <p:nvPr/>
          </p:nvSpPr>
          <p:spPr bwMode="auto">
            <a:xfrm>
              <a:off x="5532" y="2110"/>
              <a:ext cx="0" cy="2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" name="Freeform 396"/>
            <p:cNvSpPr>
              <a:spLocks/>
            </p:cNvSpPr>
            <p:nvPr/>
          </p:nvSpPr>
          <p:spPr bwMode="auto">
            <a:xfrm>
              <a:off x="5509" y="2079"/>
              <a:ext cx="38" cy="10"/>
            </a:xfrm>
            <a:custGeom>
              <a:avLst/>
              <a:gdLst>
                <a:gd name="T0" fmla="*/ 0 w 38"/>
                <a:gd name="T1" fmla="*/ 0 h 10"/>
                <a:gd name="T2" fmla="*/ 14 w 38"/>
                <a:gd name="T3" fmla="*/ 4 h 10"/>
                <a:gd name="T4" fmla="*/ 23 w 38"/>
                <a:gd name="T5" fmla="*/ 9 h 10"/>
                <a:gd name="T6" fmla="*/ 37 w 38"/>
                <a:gd name="T7" fmla="*/ 9 h 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8" h="10">
                  <a:moveTo>
                    <a:pt x="0" y="0"/>
                  </a:moveTo>
                  <a:lnTo>
                    <a:pt x="14" y="4"/>
                  </a:lnTo>
                  <a:lnTo>
                    <a:pt x="23" y="9"/>
                  </a:lnTo>
                  <a:lnTo>
                    <a:pt x="37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Line 397"/>
            <p:cNvSpPr>
              <a:spLocks noChangeShapeType="1"/>
            </p:cNvSpPr>
            <p:nvPr/>
          </p:nvSpPr>
          <p:spPr bwMode="auto">
            <a:xfrm>
              <a:off x="5467" y="2054"/>
              <a:ext cx="18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4" name="Group 398"/>
            <p:cNvGrpSpPr>
              <a:grpSpLocks/>
            </p:cNvGrpSpPr>
            <p:nvPr/>
          </p:nvGrpSpPr>
          <p:grpSpPr bwMode="auto">
            <a:xfrm>
              <a:off x="4293" y="1968"/>
              <a:ext cx="1014" cy="215"/>
              <a:chOff x="4293" y="1968"/>
              <a:chExt cx="1014" cy="215"/>
            </a:xfrm>
          </p:grpSpPr>
          <p:sp>
            <p:nvSpPr>
              <p:cNvPr id="85" name="Freeform 399"/>
              <p:cNvSpPr>
                <a:spLocks/>
              </p:cNvSpPr>
              <p:nvPr/>
            </p:nvSpPr>
            <p:spPr bwMode="auto">
              <a:xfrm>
                <a:off x="4403" y="2010"/>
                <a:ext cx="572" cy="27"/>
              </a:xfrm>
              <a:custGeom>
                <a:avLst/>
                <a:gdLst>
                  <a:gd name="T0" fmla="*/ 0 w 572"/>
                  <a:gd name="T1" fmla="*/ 26 h 27"/>
                  <a:gd name="T2" fmla="*/ 20 w 572"/>
                  <a:gd name="T3" fmla="*/ 25 h 27"/>
                  <a:gd name="T4" fmla="*/ 31 w 572"/>
                  <a:gd name="T5" fmla="*/ 25 h 27"/>
                  <a:gd name="T6" fmla="*/ 71 w 572"/>
                  <a:gd name="T7" fmla="*/ 24 h 27"/>
                  <a:gd name="T8" fmla="*/ 94 w 572"/>
                  <a:gd name="T9" fmla="*/ 20 h 27"/>
                  <a:gd name="T10" fmla="*/ 101 w 572"/>
                  <a:gd name="T11" fmla="*/ 19 h 27"/>
                  <a:gd name="T12" fmla="*/ 172 w 572"/>
                  <a:gd name="T13" fmla="*/ 8 h 27"/>
                  <a:gd name="T14" fmla="*/ 212 w 572"/>
                  <a:gd name="T15" fmla="*/ 2 h 27"/>
                  <a:gd name="T16" fmla="*/ 228 w 572"/>
                  <a:gd name="T17" fmla="*/ 1 h 27"/>
                  <a:gd name="T18" fmla="*/ 321 w 572"/>
                  <a:gd name="T19" fmla="*/ 0 h 27"/>
                  <a:gd name="T20" fmla="*/ 339 w 572"/>
                  <a:gd name="T21" fmla="*/ 6 h 27"/>
                  <a:gd name="T22" fmla="*/ 348 w 572"/>
                  <a:gd name="T23" fmla="*/ 8 h 27"/>
                  <a:gd name="T24" fmla="*/ 360 w 572"/>
                  <a:gd name="T25" fmla="*/ 8 h 27"/>
                  <a:gd name="T26" fmla="*/ 372 w 572"/>
                  <a:gd name="T27" fmla="*/ 9 h 27"/>
                  <a:gd name="T28" fmla="*/ 381 w 572"/>
                  <a:gd name="T29" fmla="*/ 9 h 27"/>
                  <a:gd name="T30" fmla="*/ 499 w 572"/>
                  <a:gd name="T31" fmla="*/ 17 h 27"/>
                  <a:gd name="T32" fmla="*/ 503 w 572"/>
                  <a:gd name="T33" fmla="*/ 17 h 27"/>
                  <a:gd name="T34" fmla="*/ 571 w 572"/>
                  <a:gd name="T35" fmla="*/ 20 h 2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572" h="27">
                    <a:moveTo>
                      <a:pt x="0" y="26"/>
                    </a:moveTo>
                    <a:lnTo>
                      <a:pt x="20" y="25"/>
                    </a:lnTo>
                    <a:lnTo>
                      <a:pt x="31" y="25"/>
                    </a:lnTo>
                    <a:lnTo>
                      <a:pt x="71" y="24"/>
                    </a:lnTo>
                    <a:lnTo>
                      <a:pt x="94" y="20"/>
                    </a:lnTo>
                    <a:lnTo>
                      <a:pt x="101" y="19"/>
                    </a:lnTo>
                    <a:lnTo>
                      <a:pt x="172" y="8"/>
                    </a:lnTo>
                    <a:lnTo>
                      <a:pt x="212" y="2"/>
                    </a:lnTo>
                    <a:lnTo>
                      <a:pt x="228" y="1"/>
                    </a:lnTo>
                    <a:lnTo>
                      <a:pt x="321" y="0"/>
                    </a:lnTo>
                    <a:lnTo>
                      <a:pt x="339" y="6"/>
                    </a:lnTo>
                    <a:lnTo>
                      <a:pt x="348" y="8"/>
                    </a:lnTo>
                    <a:lnTo>
                      <a:pt x="360" y="8"/>
                    </a:lnTo>
                    <a:lnTo>
                      <a:pt x="372" y="9"/>
                    </a:lnTo>
                    <a:lnTo>
                      <a:pt x="381" y="9"/>
                    </a:lnTo>
                    <a:lnTo>
                      <a:pt x="499" y="17"/>
                    </a:lnTo>
                    <a:lnTo>
                      <a:pt x="503" y="17"/>
                    </a:lnTo>
                    <a:lnTo>
                      <a:pt x="571" y="2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6" name="Line 400"/>
              <p:cNvSpPr>
                <a:spLocks noChangeShapeType="1"/>
              </p:cNvSpPr>
              <p:nvPr/>
            </p:nvSpPr>
            <p:spPr bwMode="auto">
              <a:xfrm>
                <a:off x="4828" y="2008"/>
                <a:ext cx="0" cy="2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7" name="Line 401"/>
              <p:cNvSpPr>
                <a:spLocks noChangeShapeType="1"/>
              </p:cNvSpPr>
              <p:nvPr/>
            </p:nvSpPr>
            <p:spPr bwMode="auto">
              <a:xfrm>
                <a:off x="4875" y="2018"/>
                <a:ext cx="0" cy="1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8" name="Line 402"/>
              <p:cNvSpPr>
                <a:spLocks noChangeShapeType="1"/>
              </p:cNvSpPr>
              <p:nvPr/>
            </p:nvSpPr>
            <p:spPr bwMode="auto">
              <a:xfrm>
                <a:off x="4602" y="2132"/>
                <a:ext cx="22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9" name="Freeform 403"/>
              <p:cNvSpPr>
                <a:spLocks/>
              </p:cNvSpPr>
              <p:nvPr/>
            </p:nvSpPr>
            <p:spPr bwMode="auto">
              <a:xfrm>
                <a:off x="4650" y="2030"/>
                <a:ext cx="338" cy="112"/>
              </a:xfrm>
              <a:custGeom>
                <a:avLst/>
                <a:gdLst>
                  <a:gd name="T0" fmla="*/ 337 w 338"/>
                  <a:gd name="T1" fmla="*/ 0 h 112"/>
                  <a:gd name="T2" fmla="*/ 136 w 338"/>
                  <a:gd name="T3" fmla="*/ 6 h 112"/>
                  <a:gd name="T4" fmla="*/ 106 w 338"/>
                  <a:gd name="T5" fmla="*/ 8 h 112"/>
                  <a:gd name="T6" fmla="*/ 89 w 338"/>
                  <a:gd name="T7" fmla="*/ 10 h 112"/>
                  <a:gd name="T8" fmla="*/ 74 w 338"/>
                  <a:gd name="T9" fmla="*/ 10 h 112"/>
                  <a:gd name="T10" fmla="*/ 47 w 338"/>
                  <a:gd name="T11" fmla="*/ 12 h 112"/>
                  <a:gd name="T12" fmla="*/ 33 w 338"/>
                  <a:gd name="T13" fmla="*/ 16 h 112"/>
                  <a:gd name="T14" fmla="*/ 12 w 338"/>
                  <a:gd name="T15" fmla="*/ 19 h 112"/>
                  <a:gd name="T16" fmla="*/ 0 w 338"/>
                  <a:gd name="T17" fmla="*/ 22 h 112"/>
                  <a:gd name="T18" fmla="*/ 0 w 338"/>
                  <a:gd name="T19" fmla="*/ 25 h 112"/>
                  <a:gd name="T20" fmla="*/ 0 w 338"/>
                  <a:gd name="T21" fmla="*/ 28 h 112"/>
                  <a:gd name="T22" fmla="*/ 3 w 338"/>
                  <a:gd name="T23" fmla="*/ 31 h 112"/>
                  <a:gd name="T24" fmla="*/ 10 w 338"/>
                  <a:gd name="T25" fmla="*/ 34 h 112"/>
                  <a:gd name="T26" fmla="*/ 22 w 338"/>
                  <a:gd name="T27" fmla="*/ 35 h 112"/>
                  <a:gd name="T28" fmla="*/ 33 w 338"/>
                  <a:gd name="T29" fmla="*/ 36 h 112"/>
                  <a:gd name="T30" fmla="*/ 45 w 338"/>
                  <a:gd name="T31" fmla="*/ 38 h 112"/>
                  <a:gd name="T32" fmla="*/ 164 w 338"/>
                  <a:gd name="T33" fmla="*/ 82 h 112"/>
                  <a:gd name="T34" fmla="*/ 168 w 338"/>
                  <a:gd name="T35" fmla="*/ 84 h 112"/>
                  <a:gd name="T36" fmla="*/ 173 w 338"/>
                  <a:gd name="T37" fmla="*/ 86 h 112"/>
                  <a:gd name="T38" fmla="*/ 176 w 338"/>
                  <a:gd name="T39" fmla="*/ 89 h 112"/>
                  <a:gd name="T40" fmla="*/ 178 w 338"/>
                  <a:gd name="T41" fmla="*/ 94 h 112"/>
                  <a:gd name="T42" fmla="*/ 179 w 338"/>
                  <a:gd name="T43" fmla="*/ 101 h 112"/>
                  <a:gd name="T44" fmla="*/ 179 w 338"/>
                  <a:gd name="T45" fmla="*/ 111 h 11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338" h="112">
                    <a:moveTo>
                      <a:pt x="337" y="0"/>
                    </a:moveTo>
                    <a:lnTo>
                      <a:pt x="136" y="6"/>
                    </a:lnTo>
                    <a:lnTo>
                      <a:pt x="106" y="8"/>
                    </a:lnTo>
                    <a:lnTo>
                      <a:pt x="89" y="10"/>
                    </a:lnTo>
                    <a:lnTo>
                      <a:pt x="74" y="10"/>
                    </a:lnTo>
                    <a:lnTo>
                      <a:pt x="47" y="12"/>
                    </a:lnTo>
                    <a:lnTo>
                      <a:pt x="33" y="16"/>
                    </a:lnTo>
                    <a:lnTo>
                      <a:pt x="12" y="19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1"/>
                    </a:lnTo>
                    <a:lnTo>
                      <a:pt x="10" y="34"/>
                    </a:lnTo>
                    <a:lnTo>
                      <a:pt x="22" y="35"/>
                    </a:lnTo>
                    <a:lnTo>
                      <a:pt x="33" y="36"/>
                    </a:lnTo>
                    <a:lnTo>
                      <a:pt x="45" y="38"/>
                    </a:lnTo>
                    <a:lnTo>
                      <a:pt x="164" y="82"/>
                    </a:lnTo>
                    <a:lnTo>
                      <a:pt x="168" y="84"/>
                    </a:lnTo>
                    <a:lnTo>
                      <a:pt x="173" y="86"/>
                    </a:lnTo>
                    <a:lnTo>
                      <a:pt x="176" y="89"/>
                    </a:lnTo>
                    <a:lnTo>
                      <a:pt x="178" y="94"/>
                    </a:lnTo>
                    <a:lnTo>
                      <a:pt x="179" y="101"/>
                    </a:lnTo>
                    <a:lnTo>
                      <a:pt x="179" y="11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0" name="Freeform 404"/>
              <p:cNvSpPr>
                <a:spLocks/>
              </p:cNvSpPr>
              <p:nvPr/>
            </p:nvSpPr>
            <p:spPr bwMode="auto">
              <a:xfrm>
                <a:off x="4653" y="2052"/>
                <a:ext cx="187" cy="90"/>
              </a:xfrm>
              <a:custGeom>
                <a:avLst/>
                <a:gdLst>
                  <a:gd name="T0" fmla="*/ 0 w 187"/>
                  <a:gd name="T1" fmla="*/ 0 h 90"/>
                  <a:gd name="T2" fmla="*/ 40 w 187"/>
                  <a:gd name="T3" fmla="*/ 6 h 90"/>
                  <a:gd name="T4" fmla="*/ 169 w 187"/>
                  <a:gd name="T5" fmla="*/ 54 h 90"/>
                  <a:gd name="T6" fmla="*/ 174 w 187"/>
                  <a:gd name="T7" fmla="*/ 57 h 90"/>
                  <a:gd name="T8" fmla="*/ 180 w 187"/>
                  <a:gd name="T9" fmla="*/ 60 h 90"/>
                  <a:gd name="T10" fmla="*/ 183 w 187"/>
                  <a:gd name="T11" fmla="*/ 62 h 90"/>
                  <a:gd name="T12" fmla="*/ 185 w 187"/>
                  <a:gd name="T13" fmla="*/ 70 h 90"/>
                  <a:gd name="T14" fmla="*/ 186 w 187"/>
                  <a:gd name="T15" fmla="*/ 76 h 90"/>
                  <a:gd name="T16" fmla="*/ 186 w 187"/>
                  <a:gd name="T17" fmla="*/ 89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7" h="90">
                    <a:moveTo>
                      <a:pt x="0" y="0"/>
                    </a:moveTo>
                    <a:lnTo>
                      <a:pt x="40" y="6"/>
                    </a:lnTo>
                    <a:lnTo>
                      <a:pt x="169" y="54"/>
                    </a:lnTo>
                    <a:lnTo>
                      <a:pt x="174" y="57"/>
                    </a:lnTo>
                    <a:lnTo>
                      <a:pt x="180" y="60"/>
                    </a:lnTo>
                    <a:lnTo>
                      <a:pt x="183" y="62"/>
                    </a:lnTo>
                    <a:lnTo>
                      <a:pt x="185" y="70"/>
                    </a:lnTo>
                    <a:lnTo>
                      <a:pt x="186" y="76"/>
                    </a:lnTo>
                    <a:lnTo>
                      <a:pt x="186" y="8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1" name="Line 405"/>
              <p:cNvSpPr>
                <a:spLocks noChangeShapeType="1"/>
              </p:cNvSpPr>
              <p:nvPr/>
            </p:nvSpPr>
            <p:spPr bwMode="auto">
              <a:xfrm>
                <a:off x="4697" y="2062"/>
                <a:ext cx="194" cy="2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" name="Freeform 406"/>
              <p:cNvSpPr>
                <a:spLocks/>
              </p:cNvSpPr>
              <p:nvPr/>
            </p:nvSpPr>
            <p:spPr bwMode="auto">
              <a:xfrm>
                <a:off x="5205" y="2163"/>
                <a:ext cx="66" cy="20"/>
              </a:xfrm>
              <a:custGeom>
                <a:avLst/>
                <a:gdLst>
                  <a:gd name="T0" fmla="*/ 0 w 66"/>
                  <a:gd name="T1" fmla="*/ 0 h 20"/>
                  <a:gd name="T2" fmla="*/ 24 w 66"/>
                  <a:gd name="T3" fmla="*/ 19 h 20"/>
                  <a:gd name="T4" fmla="*/ 65 w 66"/>
                  <a:gd name="T5" fmla="*/ 13 h 2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6" h="20">
                    <a:moveTo>
                      <a:pt x="0" y="0"/>
                    </a:moveTo>
                    <a:lnTo>
                      <a:pt x="24" y="19"/>
                    </a:lnTo>
                    <a:lnTo>
                      <a:pt x="65" y="1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" name="Freeform 407"/>
              <p:cNvSpPr>
                <a:spLocks/>
              </p:cNvSpPr>
              <p:nvPr/>
            </p:nvSpPr>
            <p:spPr bwMode="auto">
              <a:xfrm>
                <a:off x="5040" y="2042"/>
                <a:ext cx="161" cy="29"/>
              </a:xfrm>
              <a:custGeom>
                <a:avLst/>
                <a:gdLst>
                  <a:gd name="T0" fmla="*/ 0 w 161"/>
                  <a:gd name="T1" fmla="*/ 27 h 29"/>
                  <a:gd name="T2" fmla="*/ 34 w 161"/>
                  <a:gd name="T3" fmla="*/ 28 h 29"/>
                  <a:gd name="T4" fmla="*/ 51 w 161"/>
                  <a:gd name="T5" fmla="*/ 27 h 29"/>
                  <a:gd name="T6" fmla="*/ 76 w 161"/>
                  <a:gd name="T7" fmla="*/ 22 h 29"/>
                  <a:gd name="T8" fmla="*/ 86 w 161"/>
                  <a:gd name="T9" fmla="*/ 20 h 29"/>
                  <a:gd name="T10" fmla="*/ 160 w 161"/>
                  <a:gd name="T11" fmla="*/ 0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1" h="29">
                    <a:moveTo>
                      <a:pt x="0" y="27"/>
                    </a:moveTo>
                    <a:lnTo>
                      <a:pt x="34" y="28"/>
                    </a:lnTo>
                    <a:lnTo>
                      <a:pt x="51" y="27"/>
                    </a:lnTo>
                    <a:lnTo>
                      <a:pt x="76" y="22"/>
                    </a:lnTo>
                    <a:lnTo>
                      <a:pt x="86" y="20"/>
                    </a:lnTo>
                    <a:lnTo>
                      <a:pt x="16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" name="Freeform 408"/>
              <p:cNvSpPr>
                <a:spLocks/>
              </p:cNvSpPr>
              <p:nvPr/>
            </p:nvSpPr>
            <p:spPr bwMode="auto">
              <a:xfrm>
                <a:off x="4897" y="2032"/>
                <a:ext cx="144" cy="39"/>
              </a:xfrm>
              <a:custGeom>
                <a:avLst/>
                <a:gdLst>
                  <a:gd name="T0" fmla="*/ 134 w 144"/>
                  <a:gd name="T1" fmla="*/ 2 h 39"/>
                  <a:gd name="T2" fmla="*/ 112 w 144"/>
                  <a:gd name="T3" fmla="*/ 0 h 39"/>
                  <a:gd name="T4" fmla="*/ 95 w 144"/>
                  <a:gd name="T5" fmla="*/ 0 h 39"/>
                  <a:gd name="T6" fmla="*/ 84 w 144"/>
                  <a:gd name="T7" fmla="*/ 0 h 39"/>
                  <a:gd name="T8" fmla="*/ 69 w 144"/>
                  <a:gd name="T9" fmla="*/ 0 h 39"/>
                  <a:gd name="T10" fmla="*/ 49 w 144"/>
                  <a:gd name="T11" fmla="*/ 1 h 39"/>
                  <a:gd name="T12" fmla="*/ 28 w 144"/>
                  <a:gd name="T13" fmla="*/ 2 h 39"/>
                  <a:gd name="T14" fmla="*/ 13 w 144"/>
                  <a:gd name="T15" fmla="*/ 4 h 39"/>
                  <a:gd name="T16" fmla="*/ 6 w 144"/>
                  <a:gd name="T17" fmla="*/ 6 h 39"/>
                  <a:gd name="T18" fmla="*/ 2 w 144"/>
                  <a:gd name="T19" fmla="*/ 10 h 39"/>
                  <a:gd name="T20" fmla="*/ 0 w 144"/>
                  <a:gd name="T21" fmla="*/ 18 h 39"/>
                  <a:gd name="T22" fmla="*/ 1 w 144"/>
                  <a:gd name="T23" fmla="*/ 24 h 39"/>
                  <a:gd name="T24" fmla="*/ 7 w 144"/>
                  <a:gd name="T25" fmla="*/ 30 h 39"/>
                  <a:gd name="T26" fmla="*/ 16 w 144"/>
                  <a:gd name="T27" fmla="*/ 33 h 39"/>
                  <a:gd name="T28" fmla="*/ 38 w 144"/>
                  <a:gd name="T29" fmla="*/ 35 h 39"/>
                  <a:gd name="T30" fmla="*/ 53 w 144"/>
                  <a:gd name="T31" fmla="*/ 36 h 39"/>
                  <a:gd name="T32" fmla="*/ 67 w 144"/>
                  <a:gd name="T33" fmla="*/ 37 h 39"/>
                  <a:gd name="T34" fmla="*/ 80 w 144"/>
                  <a:gd name="T35" fmla="*/ 37 h 39"/>
                  <a:gd name="T36" fmla="*/ 94 w 144"/>
                  <a:gd name="T37" fmla="*/ 38 h 39"/>
                  <a:gd name="T38" fmla="*/ 114 w 144"/>
                  <a:gd name="T39" fmla="*/ 38 h 39"/>
                  <a:gd name="T40" fmla="*/ 143 w 144"/>
                  <a:gd name="T41" fmla="*/ 37 h 3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4" h="39">
                    <a:moveTo>
                      <a:pt x="134" y="2"/>
                    </a:moveTo>
                    <a:lnTo>
                      <a:pt x="112" y="0"/>
                    </a:lnTo>
                    <a:lnTo>
                      <a:pt x="95" y="0"/>
                    </a:lnTo>
                    <a:lnTo>
                      <a:pt x="84" y="0"/>
                    </a:lnTo>
                    <a:lnTo>
                      <a:pt x="69" y="0"/>
                    </a:lnTo>
                    <a:lnTo>
                      <a:pt x="49" y="1"/>
                    </a:lnTo>
                    <a:lnTo>
                      <a:pt x="28" y="2"/>
                    </a:lnTo>
                    <a:lnTo>
                      <a:pt x="13" y="4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8"/>
                    </a:lnTo>
                    <a:lnTo>
                      <a:pt x="1" y="24"/>
                    </a:lnTo>
                    <a:lnTo>
                      <a:pt x="7" y="30"/>
                    </a:lnTo>
                    <a:lnTo>
                      <a:pt x="16" y="33"/>
                    </a:lnTo>
                    <a:lnTo>
                      <a:pt x="38" y="35"/>
                    </a:lnTo>
                    <a:lnTo>
                      <a:pt x="53" y="36"/>
                    </a:lnTo>
                    <a:lnTo>
                      <a:pt x="67" y="37"/>
                    </a:lnTo>
                    <a:lnTo>
                      <a:pt x="80" y="37"/>
                    </a:lnTo>
                    <a:lnTo>
                      <a:pt x="94" y="38"/>
                    </a:lnTo>
                    <a:lnTo>
                      <a:pt x="114" y="38"/>
                    </a:lnTo>
                    <a:lnTo>
                      <a:pt x="143" y="3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" name="Freeform 409"/>
              <p:cNvSpPr>
                <a:spLocks/>
              </p:cNvSpPr>
              <p:nvPr/>
            </p:nvSpPr>
            <p:spPr bwMode="auto">
              <a:xfrm>
                <a:off x="5196" y="2042"/>
                <a:ext cx="3" cy="1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0 h 1"/>
                  <a:gd name="T4" fmla="*/ 0 w 3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6" name="Freeform 410"/>
              <p:cNvSpPr>
                <a:spLocks/>
              </p:cNvSpPr>
              <p:nvPr/>
            </p:nvSpPr>
            <p:spPr bwMode="auto">
              <a:xfrm>
                <a:off x="5172" y="2042"/>
                <a:ext cx="25" cy="1"/>
              </a:xfrm>
              <a:custGeom>
                <a:avLst/>
                <a:gdLst>
                  <a:gd name="T0" fmla="*/ 24 w 25"/>
                  <a:gd name="T1" fmla="*/ 0 h 1"/>
                  <a:gd name="T2" fmla="*/ 22 w 25"/>
                  <a:gd name="T3" fmla="*/ 0 h 1"/>
                  <a:gd name="T4" fmla="*/ 19 w 25"/>
                  <a:gd name="T5" fmla="*/ 0 h 1"/>
                  <a:gd name="T6" fmla="*/ 16 w 25"/>
                  <a:gd name="T7" fmla="*/ 0 h 1"/>
                  <a:gd name="T8" fmla="*/ 13 w 25"/>
                  <a:gd name="T9" fmla="*/ 0 h 1"/>
                  <a:gd name="T10" fmla="*/ 9 w 25"/>
                  <a:gd name="T11" fmla="*/ 0 h 1"/>
                  <a:gd name="T12" fmla="*/ 6 w 25"/>
                  <a:gd name="T13" fmla="*/ 0 h 1"/>
                  <a:gd name="T14" fmla="*/ 2 w 25"/>
                  <a:gd name="T15" fmla="*/ 0 h 1"/>
                  <a:gd name="T16" fmla="*/ 0 w 25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" h="1">
                    <a:moveTo>
                      <a:pt x="24" y="0"/>
                    </a:moveTo>
                    <a:lnTo>
                      <a:pt x="22" y="0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3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7" name="Freeform 411"/>
              <p:cNvSpPr>
                <a:spLocks/>
              </p:cNvSpPr>
              <p:nvPr/>
            </p:nvSpPr>
            <p:spPr bwMode="auto">
              <a:xfrm>
                <a:off x="5152" y="2042"/>
                <a:ext cx="21" cy="1"/>
              </a:xfrm>
              <a:custGeom>
                <a:avLst/>
                <a:gdLst>
                  <a:gd name="T0" fmla="*/ 20 w 21"/>
                  <a:gd name="T1" fmla="*/ 0 h 1"/>
                  <a:gd name="T2" fmla="*/ 17 w 21"/>
                  <a:gd name="T3" fmla="*/ 0 h 1"/>
                  <a:gd name="T4" fmla="*/ 14 w 21"/>
                  <a:gd name="T5" fmla="*/ 0 h 1"/>
                  <a:gd name="T6" fmla="*/ 12 w 21"/>
                  <a:gd name="T7" fmla="*/ 0 h 1"/>
                  <a:gd name="T8" fmla="*/ 9 w 21"/>
                  <a:gd name="T9" fmla="*/ 0 h 1"/>
                  <a:gd name="T10" fmla="*/ 6 w 21"/>
                  <a:gd name="T11" fmla="*/ 0 h 1"/>
                  <a:gd name="T12" fmla="*/ 4 w 21"/>
                  <a:gd name="T13" fmla="*/ 0 h 1"/>
                  <a:gd name="T14" fmla="*/ 2 w 21"/>
                  <a:gd name="T15" fmla="*/ 0 h 1"/>
                  <a:gd name="T16" fmla="*/ 0 w 21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" h="1">
                    <a:moveTo>
                      <a:pt x="20" y="0"/>
                    </a:moveTo>
                    <a:lnTo>
                      <a:pt x="17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" name="Freeform 412"/>
              <p:cNvSpPr>
                <a:spLocks/>
              </p:cNvSpPr>
              <p:nvPr/>
            </p:nvSpPr>
            <p:spPr bwMode="auto">
              <a:xfrm>
                <a:off x="5142" y="2042"/>
                <a:ext cx="11" cy="2"/>
              </a:xfrm>
              <a:custGeom>
                <a:avLst/>
                <a:gdLst>
                  <a:gd name="T0" fmla="*/ 10 w 11"/>
                  <a:gd name="T1" fmla="*/ 0 h 2"/>
                  <a:gd name="T2" fmla="*/ 8 w 11"/>
                  <a:gd name="T3" fmla="*/ 1 h 2"/>
                  <a:gd name="T4" fmla="*/ 7 w 11"/>
                  <a:gd name="T5" fmla="*/ 1 h 2"/>
                  <a:gd name="T6" fmla="*/ 6 w 11"/>
                  <a:gd name="T7" fmla="*/ 1 h 2"/>
                  <a:gd name="T8" fmla="*/ 4 w 11"/>
                  <a:gd name="T9" fmla="*/ 1 h 2"/>
                  <a:gd name="T10" fmla="*/ 3 w 11"/>
                  <a:gd name="T11" fmla="*/ 1 h 2"/>
                  <a:gd name="T12" fmla="*/ 2 w 11"/>
                  <a:gd name="T13" fmla="*/ 1 h 2"/>
                  <a:gd name="T14" fmla="*/ 1 w 11"/>
                  <a:gd name="T15" fmla="*/ 1 h 2"/>
                  <a:gd name="T16" fmla="*/ 0 w 11"/>
                  <a:gd name="T17" fmla="*/ 1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1" h="2">
                    <a:moveTo>
                      <a:pt x="10" y="0"/>
                    </a:moveTo>
                    <a:lnTo>
                      <a:pt x="8" y="1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" name="Freeform 413"/>
              <p:cNvSpPr>
                <a:spLocks/>
              </p:cNvSpPr>
              <p:nvPr/>
            </p:nvSpPr>
            <p:spPr bwMode="auto">
              <a:xfrm>
                <a:off x="5134" y="2043"/>
                <a:ext cx="9" cy="3"/>
              </a:xfrm>
              <a:custGeom>
                <a:avLst/>
                <a:gdLst>
                  <a:gd name="T0" fmla="*/ 8 w 9"/>
                  <a:gd name="T1" fmla="*/ 0 h 3"/>
                  <a:gd name="T2" fmla="*/ 6 w 9"/>
                  <a:gd name="T3" fmla="*/ 0 h 3"/>
                  <a:gd name="T4" fmla="*/ 4 w 9"/>
                  <a:gd name="T5" fmla="*/ 1 h 3"/>
                  <a:gd name="T6" fmla="*/ 2 w 9"/>
                  <a:gd name="T7" fmla="*/ 1 h 3"/>
                  <a:gd name="T8" fmla="*/ 1 w 9"/>
                  <a:gd name="T9" fmla="*/ 1 h 3"/>
                  <a:gd name="T10" fmla="*/ 0 w 9"/>
                  <a:gd name="T11" fmla="*/ 2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" h="3">
                    <a:moveTo>
                      <a:pt x="8" y="0"/>
                    </a:moveTo>
                    <a:lnTo>
                      <a:pt x="6" y="0"/>
                    </a:lnTo>
                    <a:lnTo>
                      <a:pt x="4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0" name="Freeform 414"/>
              <p:cNvSpPr>
                <a:spLocks/>
              </p:cNvSpPr>
              <p:nvPr/>
            </p:nvSpPr>
            <p:spPr bwMode="auto">
              <a:xfrm>
                <a:off x="5128" y="2045"/>
                <a:ext cx="7" cy="3"/>
              </a:xfrm>
              <a:custGeom>
                <a:avLst/>
                <a:gdLst>
                  <a:gd name="T0" fmla="*/ 6 w 7"/>
                  <a:gd name="T1" fmla="*/ 0 h 3"/>
                  <a:gd name="T2" fmla="*/ 5 w 7"/>
                  <a:gd name="T3" fmla="*/ 0 h 3"/>
                  <a:gd name="T4" fmla="*/ 4 w 7"/>
                  <a:gd name="T5" fmla="*/ 0 h 3"/>
                  <a:gd name="T6" fmla="*/ 4 w 7"/>
                  <a:gd name="T7" fmla="*/ 1 h 3"/>
                  <a:gd name="T8" fmla="*/ 3 w 7"/>
                  <a:gd name="T9" fmla="*/ 1 h 3"/>
                  <a:gd name="T10" fmla="*/ 2 w 7"/>
                  <a:gd name="T11" fmla="*/ 1 h 3"/>
                  <a:gd name="T12" fmla="*/ 1 w 7"/>
                  <a:gd name="T13" fmla="*/ 1 h 3"/>
                  <a:gd name="T14" fmla="*/ 0 w 7"/>
                  <a:gd name="T15" fmla="*/ 2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3">
                    <a:moveTo>
                      <a:pt x="6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1" name="Freeform 415"/>
              <p:cNvSpPr>
                <a:spLocks/>
              </p:cNvSpPr>
              <p:nvPr/>
            </p:nvSpPr>
            <p:spPr bwMode="auto">
              <a:xfrm>
                <a:off x="5124" y="2047"/>
                <a:ext cx="5" cy="4"/>
              </a:xfrm>
              <a:custGeom>
                <a:avLst/>
                <a:gdLst>
                  <a:gd name="T0" fmla="*/ 4 w 5"/>
                  <a:gd name="T1" fmla="*/ 0 h 4"/>
                  <a:gd name="T2" fmla="*/ 3 w 5"/>
                  <a:gd name="T3" fmla="*/ 1 h 4"/>
                  <a:gd name="T4" fmla="*/ 2 w 5"/>
                  <a:gd name="T5" fmla="*/ 1 h 4"/>
                  <a:gd name="T6" fmla="*/ 2 w 5"/>
                  <a:gd name="T7" fmla="*/ 2 h 4"/>
                  <a:gd name="T8" fmla="*/ 1 w 5"/>
                  <a:gd name="T9" fmla="*/ 3 h 4"/>
                  <a:gd name="T10" fmla="*/ 0 w 5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4">
                    <a:moveTo>
                      <a:pt x="4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" name="Freeform 416"/>
              <p:cNvSpPr>
                <a:spLocks/>
              </p:cNvSpPr>
              <p:nvPr/>
            </p:nvSpPr>
            <p:spPr bwMode="auto">
              <a:xfrm>
                <a:off x="5124" y="2050"/>
                <a:ext cx="1" cy="2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1 h 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" name="Freeform 417"/>
              <p:cNvSpPr>
                <a:spLocks/>
              </p:cNvSpPr>
              <p:nvPr/>
            </p:nvSpPr>
            <p:spPr bwMode="auto">
              <a:xfrm>
                <a:off x="5124" y="2051"/>
                <a:ext cx="6" cy="4"/>
              </a:xfrm>
              <a:custGeom>
                <a:avLst/>
                <a:gdLst>
                  <a:gd name="T0" fmla="*/ 0 w 6"/>
                  <a:gd name="T1" fmla="*/ 0 h 4"/>
                  <a:gd name="T2" fmla="*/ 1 w 6"/>
                  <a:gd name="T3" fmla="*/ 1 h 4"/>
                  <a:gd name="T4" fmla="*/ 2 w 6"/>
                  <a:gd name="T5" fmla="*/ 1 h 4"/>
                  <a:gd name="T6" fmla="*/ 3 w 6"/>
                  <a:gd name="T7" fmla="*/ 2 h 4"/>
                  <a:gd name="T8" fmla="*/ 4 w 6"/>
                  <a:gd name="T9" fmla="*/ 2 h 4"/>
                  <a:gd name="T10" fmla="*/ 5 w 6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" name="Freeform 418"/>
              <p:cNvSpPr>
                <a:spLocks/>
              </p:cNvSpPr>
              <p:nvPr/>
            </p:nvSpPr>
            <p:spPr bwMode="auto">
              <a:xfrm>
                <a:off x="5129" y="2054"/>
                <a:ext cx="9" cy="5"/>
              </a:xfrm>
              <a:custGeom>
                <a:avLst/>
                <a:gdLst>
                  <a:gd name="T0" fmla="*/ 0 w 9"/>
                  <a:gd name="T1" fmla="*/ 0 h 5"/>
                  <a:gd name="T2" fmla="*/ 1 w 9"/>
                  <a:gd name="T3" fmla="*/ 0 h 5"/>
                  <a:gd name="T4" fmla="*/ 2 w 9"/>
                  <a:gd name="T5" fmla="*/ 1 h 5"/>
                  <a:gd name="T6" fmla="*/ 3 w 9"/>
                  <a:gd name="T7" fmla="*/ 1 h 5"/>
                  <a:gd name="T8" fmla="*/ 4 w 9"/>
                  <a:gd name="T9" fmla="*/ 2 h 5"/>
                  <a:gd name="T10" fmla="*/ 5 w 9"/>
                  <a:gd name="T11" fmla="*/ 2 h 5"/>
                  <a:gd name="T12" fmla="*/ 6 w 9"/>
                  <a:gd name="T13" fmla="*/ 3 h 5"/>
                  <a:gd name="T14" fmla="*/ 7 w 9"/>
                  <a:gd name="T15" fmla="*/ 3 h 5"/>
                  <a:gd name="T16" fmla="*/ 8 w 9"/>
                  <a:gd name="T17" fmla="*/ 4 h 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6" y="3"/>
                    </a:lnTo>
                    <a:lnTo>
                      <a:pt x="7" y="3"/>
                    </a:lnTo>
                    <a:lnTo>
                      <a:pt x="8" y="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" name="Freeform 419"/>
              <p:cNvSpPr>
                <a:spLocks/>
              </p:cNvSpPr>
              <p:nvPr/>
            </p:nvSpPr>
            <p:spPr bwMode="auto">
              <a:xfrm>
                <a:off x="5137" y="2058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" name="Freeform 420"/>
              <p:cNvSpPr>
                <a:spLocks/>
              </p:cNvSpPr>
              <p:nvPr/>
            </p:nvSpPr>
            <p:spPr bwMode="auto">
              <a:xfrm>
                <a:off x="5116" y="2042"/>
                <a:ext cx="191" cy="27"/>
              </a:xfrm>
              <a:custGeom>
                <a:avLst/>
                <a:gdLst>
                  <a:gd name="T0" fmla="*/ 0 w 191"/>
                  <a:gd name="T1" fmla="*/ 22 h 27"/>
                  <a:gd name="T2" fmla="*/ 190 w 191"/>
                  <a:gd name="T3" fmla="*/ 26 h 27"/>
                  <a:gd name="T4" fmla="*/ 190 w 191"/>
                  <a:gd name="T5" fmla="*/ 16 h 27"/>
                  <a:gd name="T6" fmla="*/ 163 w 191"/>
                  <a:gd name="T7" fmla="*/ 13 h 27"/>
                  <a:gd name="T8" fmla="*/ 149 w 191"/>
                  <a:gd name="T9" fmla="*/ 11 h 27"/>
                  <a:gd name="T10" fmla="*/ 137 w 191"/>
                  <a:gd name="T11" fmla="*/ 9 h 27"/>
                  <a:gd name="T12" fmla="*/ 129 w 191"/>
                  <a:gd name="T13" fmla="*/ 8 h 27"/>
                  <a:gd name="T14" fmla="*/ 116 w 191"/>
                  <a:gd name="T15" fmla="*/ 5 h 27"/>
                  <a:gd name="T16" fmla="*/ 102 w 191"/>
                  <a:gd name="T17" fmla="*/ 2 h 27"/>
                  <a:gd name="T18" fmla="*/ 90 w 191"/>
                  <a:gd name="T19" fmla="*/ 0 h 27"/>
                  <a:gd name="T20" fmla="*/ 80 w 191"/>
                  <a:gd name="T21" fmla="*/ 0 h 2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1" h="27">
                    <a:moveTo>
                      <a:pt x="0" y="22"/>
                    </a:moveTo>
                    <a:lnTo>
                      <a:pt x="190" y="26"/>
                    </a:lnTo>
                    <a:lnTo>
                      <a:pt x="190" y="16"/>
                    </a:lnTo>
                    <a:lnTo>
                      <a:pt x="163" y="13"/>
                    </a:lnTo>
                    <a:lnTo>
                      <a:pt x="149" y="11"/>
                    </a:lnTo>
                    <a:lnTo>
                      <a:pt x="137" y="9"/>
                    </a:lnTo>
                    <a:lnTo>
                      <a:pt x="129" y="8"/>
                    </a:lnTo>
                    <a:lnTo>
                      <a:pt x="116" y="5"/>
                    </a:lnTo>
                    <a:lnTo>
                      <a:pt x="102" y="2"/>
                    </a:lnTo>
                    <a:lnTo>
                      <a:pt x="90" y="0"/>
                    </a:lnTo>
                    <a:lnTo>
                      <a:pt x="8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7" name="Freeform 421"/>
              <p:cNvSpPr>
                <a:spLocks/>
              </p:cNvSpPr>
              <p:nvPr/>
            </p:nvSpPr>
            <p:spPr bwMode="auto">
              <a:xfrm>
                <a:off x="5206" y="2042"/>
                <a:ext cx="24" cy="25"/>
              </a:xfrm>
              <a:custGeom>
                <a:avLst/>
                <a:gdLst>
                  <a:gd name="T0" fmla="*/ 0 w 24"/>
                  <a:gd name="T1" fmla="*/ 0 h 25"/>
                  <a:gd name="T2" fmla="*/ 23 w 24"/>
                  <a:gd name="T3" fmla="*/ 16 h 25"/>
                  <a:gd name="T4" fmla="*/ 7 w 24"/>
                  <a:gd name="T5" fmla="*/ 24 h 2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" h="25">
                    <a:moveTo>
                      <a:pt x="0" y="0"/>
                    </a:moveTo>
                    <a:lnTo>
                      <a:pt x="23" y="16"/>
                    </a:lnTo>
                    <a:lnTo>
                      <a:pt x="7" y="2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8" name="Line 422"/>
              <p:cNvSpPr>
                <a:spLocks noChangeShapeType="1"/>
              </p:cNvSpPr>
              <p:nvPr/>
            </p:nvSpPr>
            <p:spPr bwMode="auto">
              <a:xfrm flipH="1">
                <a:off x="4889" y="2050"/>
                <a:ext cx="239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9" name="Line 423"/>
              <p:cNvSpPr>
                <a:spLocks noChangeShapeType="1"/>
              </p:cNvSpPr>
              <p:nvPr/>
            </p:nvSpPr>
            <p:spPr bwMode="auto">
              <a:xfrm>
                <a:off x="5256" y="2072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0" name="Line 424"/>
              <p:cNvSpPr>
                <a:spLocks noChangeShapeType="1"/>
              </p:cNvSpPr>
              <p:nvPr/>
            </p:nvSpPr>
            <p:spPr bwMode="auto">
              <a:xfrm>
                <a:off x="5172" y="2070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1" name="Line 425"/>
              <p:cNvSpPr>
                <a:spLocks noChangeShapeType="1"/>
              </p:cNvSpPr>
              <p:nvPr/>
            </p:nvSpPr>
            <p:spPr bwMode="auto">
              <a:xfrm>
                <a:off x="4979" y="2073"/>
                <a:ext cx="0" cy="8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2" name="Freeform 426"/>
              <p:cNvSpPr>
                <a:spLocks/>
              </p:cNvSpPr>
              <p:nvPr/>
            </p:nvSpPr>
            <p:spPr bwMode="auto">
              <a:xfrm>
                <a:off x="4892" y="2061"/>
                <a:ext cx="88" cy="62"/>
              </a:xfrm>
              <a:custGeom>
                <a:avLst/>
                <a:gdLst>
                  <a:gd name="T0" fmla="*/ 87 w 88"/>
                  <a:gd name="T1" fmla="*/ 52 h 62"/>
                  <a:gd name="T2" fmla="*/ 0 w 88"/>
                  <a:gd name="T3" fmla="*/ 61 h 62"/>
                  <a:gd name="T4" fmla="*/ 0 w 88"/>
                  <a:gd name="T5" fmla="*/ 35 h 62"/>
                  <a:gd name="T6" fmla="*/ 12 w 88"/>
                  <a:gd name="T7" fmla="*/ 0 h 6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8" h="62">
                    <a:moveTo>
                      <a:pt x="87" y="52"/>
                    </a:moveTo>
                    <a:lnTo>
                      <a:pt x="0" y="61"/>
                    </a:lnTo>
                    <a:lnTo>
                      <a:pt x="0" y="35"/>
                    </a:lnTo>
                    <a:lnTo>
                      <a:pt x="1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" name="Freeform 427"/>
              <p:cNvSpPr>
                <a:spLocks/>
              </p:cNvSpPr>
              <p:nvPr/>
            </p:nvSpPr>
            <p:spPr bwMode="auto">
              <a:xfrm>
                <a:off x="4889" y="2147"/>
                <a:ext cx="23" cy="4"/>
              </a:xfrm>
              <a:custGeom>
                <a:avLst/>
                <a:gdLst>
                  <a:gd name="T0" fmla="*/ 22 w 23"/>
                  <a:gd name="T1" fmla="*/ 3 h 4"/>
                  <a:gd name="T2" fmla="*/ 15 w 23"/>
                  <a:gd name="T3" fmla="*/ 2 h 4"/>
                  <a:gd name="T4" fmla="*/ 9 w 23"/>
                  <a:gd name="T5" fmla="*/ 1 h 4"/>
                  <a:gd name="T6" fmla="*/ 0 w 23"/>
                  <a:gd name="T7" fmla="*/ 0 h 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3" h="4">
                    <a:moveTo>
                      <a:pt x="22" y="3"/>
                    </a:moveTo>
                    <a:lnTo>
                      <a:pt x="15" y="2"/>
                    </a:lnTo>
                    <a:lnTo>
                      <a:pt x="9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" name="Freeform 428"/>
              <p:cNvSpPr>
                <a:spLocks/>
              </p:cNvSpPr>
              <p:nvPr/>
            </p:nvSpPr>
            <p:spPr bwMode="auto">
              <a:xfrm>
                <a:off x="4829" y="2141"/>
                <a:ext cx="20" cy="1"/>
              </a:xfrm>
              <a:custGeom>
                <a:avLst/>
                <a:gdLst>
                  <a:gd name="T0" fmla="*/ 19 w 20"/>
                  <a:gd name="T1" fmla="*/ 0 h 1"/>
                  <a:gd name="T2" fmla="*/ 13 w 20"/>
                  <a:gd name="T3" fmla="*/ 0 h 1"/>
                  <a:gd name="T4" fmla="*/ 0 w 20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" h="1">
                    <a:moveTo>
                      <a:pt x="19" y="0"/>
                    </a:moveTo>
                    <a:lnTo>
                      <a:pt x="13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5" name="Line 429"/>
              <p:cNvSpPr>
                <a:spLocks noChangeShapeType="1"/>
              </p:cNvSpPr>
              <p:nvPr/>
            </p:nvSpPr>
            <p:spPr bwMode="auto">
              <a:xfrm>
                <a:off x="4904" y="2125"/>
                <a:ext cx="0" cy="1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6" name="Line 430"/>
              <p:cNvSpPr>
                <a:spLocks noChangeShapeType="1"/>
              </p:cNvSpPr>
              <p:nvPr/>
            </p:nvSpPr>
            <p:spPr bwMode="auto">
              <a:xfrm>
                <a:off x="4974" y="2073"/>
                <a:ext cx="1" cy="3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7" name="Freeform 431"/>
              <p:cNvSpPr>
                <a:spLocks/>
              </p:cNvSpPr>
              <p:nvPr/>
            </p:nvSpPr>
            <p:spPr bwMode="auto">
              <a:xfrm>
                <a:off x="5147" y="2111"/>
                <a:ext cx="51" cy="39"/>
              </a:xfrm>
              <a:custGeom>
                <a:avLst/>
                <a:gdLst>
                  <a:gd name="T0" fmla="*/ 50 w 51"/>
                  <a:gd name="T1" fmla="*/ 2 h 39"/>
                  <a:gd name="T2" fmla="*/ 50 w 51"/>
                  <a:gd name="T3" fmla="*/ 38 h 39"/>
                  <a:gd name="T4" fmla="*/ 0 w 51"/>
                  <a:gd name="T5" fmla="*/ 38 h 39"/>
                  <a:gd name="T6" fmla="*/ 0 w 51"/>
                  <a:gd name="T7" fmla="*/ 0 h 3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1" h="39">
                    <a:moveTo>
                      <a:pt x="50" y="2"/>
                    </a:moveTo>
                    <a:lnTo>
                      <a:pt x="50" y="38"/>
                    </a:lnTo>
                    <a:lnTo>
                      <a:pt x="0" y="3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8" name="Line 432"/>
              <p:cNvSpPr>
                <a:spLocks noChangeShapeType="1"/>
              </p:cNvSpPr>
              <p:nvPr/>
            </p:nvSpPr>
            <p:spPr bwMode="auto">
              <a:xfrm>
                <a:off x="4815" y="2000"/>
                <a:ext cx="3" cy="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9" name="Freeform 433"/>
              <p:cNvSpPr>
                <a:spLocks/>
              </p:cNvSpPr>
              <p:nvPr/>
            </p:nvSpPr>
            <p:spPr bwMode="auto">
              <a:xfrm>
                <a:off x="4756" y="2048"/>
                <a:ext cx="138" cy="11"/>
              </a:xfrm>
              <a:custGeom>
                <a:avLst/>
                <a:gdLst>
                  <a:gd name="T0" fmla="*/ 137 w 138"/>
                  <a:gd name="T1" fmla="*/ 2 h 11"/>
                  <a:gd name="T2" fmla="*/ 85 w 138"/>
                  <a:gd name="T3" fmla="*/ 2 h 11"/>
                  <a:gd name="T4" fmla="*/ 84 w 138"/>
                  <a:gd name="T5" fmla="*/ 2 h 11"/>
                  <a:gd name="T6" fmla="*/ 83 w 138"/>
                  <a:gd name="T7" fmla="*/ 1 h 11"/>
                  <a:gd name="T8" fmla="*/ 82 w 138"/>
                  <a:gd name="T9" fmla="*/ 1 h 11"/>
                  <a:gd name="T10" fmla="*/ 82 w 138"/>
                  <a:gd name="T11" fmla="*/ 0 h 11"/>
                  <a:gd name="T12" fmla="*/ 81 w 138"/>
                  <a:gd name="T13" fmla="*/ 0 h 11"/>
                  <a:gd name="T14" fmla="*/ 80 w 138"/>
                  <a:gd name="T15" fmla="*/ 0 h 11"/>
                  <a:gd name="T16" fmla="*/ 80 w 138"/>
                  <a:gd name="T17" fmla="*/ 1 h 11"/>
                  <a:gd name="T18" fmla="*/ 79 w 138"/>
                  <a:gd name="T19" fmla="*/ 1 h 11"/>
                  <a:gd name="T20" fmla="*/ 79 w 138"/>
                  <a:gd name="T21" fmla="*/ 2 h 11"/>
                  <a:gd name="T22" fmla="*/ 78 w 138"/>
                  <a:gd name="T23" fmla="*/ 2 h 11"/>
                  <a:gd name="T24" fmla="*/ 78 w 138"/>
                  <a:gd name="T25" fmla="*/ 3 h 11"/>
                  <a:gd name="T26" fmla="*/ 77 w 138"/>
                  <a:gd name="T27" fmla="*/ 3 h 11"/>
                  <a:gd name="T28" fmla="*/ 77 w 138"/>
                  <a:gd name="T29" fmla="*/ 4 h 11"/>
                  <a:gd name="T30" fmla="*/ 0 w 138"/>
                  <a:gd name="T31" fmla="*/ 5 h 11"/>
                  <a:gd name="T32" fmla="*/ 77 w 138"/>
                  <a:gd name="T33" fmla="*/ 6 h 11"/>
                  <a:gd name="T34" fmla="*/ 77 w 138"/>
                  <a:gd name="T35" fmla="*/ 7 h 11"/>
                  <a:gd name="T36" fmla="*/ 78 w 138"/>
                  <a:gd name="T37" fmla="*/ 7 h 11"/>
                  <a:gd name="T38" fmla="*/ 78 w 138"/>
                  <a:gd name="T39" fmla="*/ 8 h 11"/>
                  <a:gd name="T40" fmla="*/ 79 w 138"/>
                  <a:gd name="T41" fmla="*/ 8 h 11"/>
                  <a:gd name="T42" fmla="*/ 79 w 138"/>
                  <a:gd name="T43" fmla="*/ 9 h 11"/>
                  <a:gd name="T44" fmla="*/ 80 w 138"/>
                  <a:gd name="T45" fmla="*/ 9 h 11"/>
                  <a:gd name="T46" fmla="*/ 81 w 138"/>
                  <a:gd name="T47" fmla="*/ 10 h 11"/>
                  <a:gd name="T48" fmla="*/ 82 w 138"/>
                  <a:gd name="T49" fmla="*/ 10 h 11"/>
                  <a:gd name="T50" fmla="*/ 82 w 138"/>
                  <a:gd name="T51" fmla="*/ 9 h 11"/>
                  <a:gd name="T52" fmla="*/ 83 w 138"/>
                  <a:gd name="T53" fmla="*/ 9 h 11"/>
                  <a:gd name="T54" fmla="*/ 84 w 138"/>
                  <a:gd name="T55" fmla="*/ 8 h 11"/>
                  <a:gd name="T56" fmla="*/ 84 w 138"/>
                  <a:gd name="T57" fmla="*/ 7 h 11"/>
                  <a:gd name="T58" fmla="*/ 85 w 138"/>
                  <a:gd name="T59" fmla="*/ 7 h 11"/>
                  <a:gd name="T60" fmla="*/ 85 w 138"/>
                  <a:gd name="T61" fmla="*/ 6 h 11"/>
                  <a:gd name="T62" fmla="*/ 137 w 138"/>
                  <a:gd name="T63" fmla="*/ 8 h 11"/>
                  <a:gd name="T64" fmla="*/ 137 w 138"/>
                  <a:gd name="T65" fmla="*/ 2 h 1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38" h="11">
                    <a:moveTo>
                      <a:pt x="137" y="2"/>
                    </a:moveTo>
                    <a:lnTo>
                      <a:pt x="85" y="2"/>
                    </a:lnTo>
                    <a:lnTo>
                      <a:pt x="84" y="2"/>
                    </a:lnTo>
                    <a:lnTo>
                      <a:pt x="83" y="1"/>
                    </a:lnTo>
                    <a:lnTo>
                      <a:pt x="82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80" y="0"/>
                    </a:lnTo>
                    <a:lnTo>
                      <a:pt x="80" y="1"/>
                    </a:lnTo>
                    <a:lnTo>
                      <a:pt x="79" y="1"/>
                    </a:lnTo>
                    <a:lnTo>
                      <a:pt x="79" y="2"/>
                    </a:lnTo>
                    <a:lnTo>
                      <a:pt x="78" y="2"/>
                    </a:lnTo>
                    <a:lnTo>
                      <a:pt x="78" y="3"/>
                    </a:lnTo>
                    <a:lnTo>
                      <a:pt x="77" y="3"/>
                    </a:lnTo>
                    <a:lnTo>
                      <a:pt x="77" y="4"/>
                    </a:lnTo>
                    <a:lnTo>
                      <a:pt x="0" y="5"/>
                    </a:lnTo>
                    <a:lnTo>
                      <a:pt x="77" y="6"/>
                    </a:lnTo>
                    <a:lnTo>
                      <a:pt x="77" y="7"/>
                    </a:lnTo>
                    <a:lnTo>
                      <a:pt x="78" y="7"/>
                    </a:lnTo>
                    <a:lnTo>
                      <a:pt x="78" y="8"/>
                    </a:lnTo>
                    <a:lnTo>
                      <a:pt x="79" y="8"/>
                    </a:lnTo>
                    <a:lnTo>
                      <a:pt x="79" y="9"/>
                    </a:lnTo>
                    <a:lnTo>
                      <a:pt x="80" y="9"/>
                    </a:lnTo>
                    <a:lnTo>
                      <a:pt x="81" y="10"/>
                    </a:lnTo>
                    <a:lnTo>
                      <a:pt x="82" y="10"/>
                    </a:lnTo>
                    <a:lnTo>
                      <a:pt x="82" y="9"/>
                    </a:lnTo>
                    <a:lnTo>
                      <a:pt x="83" y="9"/>
                    </a:lnTo>
                    <a:lnTo>
                      <a:pt x="84" y="8"/>
                    </a:lnTo>
                    <a:lnTo>
                      <a:pt x="84" y="7"/>
                    </a:lnTo>
                    <a:lnTo>
                      <a:pt x="85" y="7"/>
                    </a:lnTo>
                    <a:lnTo>
                      <a:pt x="85" y="6"/>
                    </a:lnTo>
                    <a:lnTo>
                      <a:pt x="137" y="8"/>
                    </a:lnTo>
                    <a:lnTo>
                      <a:pt x="137" y="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" name="Freeform 434"/>
              <p:cNvSpPr>
                <a:spLocks/>
              </p:cNvSpPr>
              <p:nvPr/>
            </p:nvSpPr>
            <p:spPr bwMode="auto">
              <a:xfrm>
                <a:off x="5229" y="2081"/>
                <a:ext cx="16" cy="13"/>
              </a:xfrm>
              <a:custGeom>
                <a:avLst/>
                <a:gdLst>
                  <a:gd name="T0" fmla="*/ 0 w 16"/>
                  <a:gd name="T1" fmla="*/ 12 h 13"/>
                  <a:gd name="T2" fmla="*/ 0 w 16"/>
                  <a:gd name="T3" fmla="*/ 0 h 13"/>
                  <a:gd name="T4" fmla="*/ 15 w 16"/>
                  <a:gd name="T5" fmla="*/ 0 h 13"/>
                  <a:gd name="T6" fmla="*/ 15 w 16"/>
                  <a:gd name="T7" fmla="*/ 12 h 13"/>
                  <a:gd name="T8" fmla="*/ 0 w 16"/>
                  <a:gd name="T9" fmla="*/ 12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13">
                    <a:moveTo>
                      <a:pt x="0" y="12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15" y="12"/>
                    </a:lnTo>
                    <a:lnTo>
                      <a:pt x="0" y="1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1" name="Freeform 435"/>
              <p:cNvSpPr>
                <a:spLocks/>
              </p:cNvSpPr>
              <p:nvPr/>
            </p:nvSpPr>
            <p:spPr bwMode="auto">
              <a:xfrm>
                <a:off x="5172" y="2066"/>
                <a:ext cx="40" cy="10"/>
              </a:xfrm>
              <a:custGeom>
                <a:avLst/>
                <a:gdLst>
                  <a:gd name="T0" fmla="*/ 0 w 40"/>
                  <a:gd name="T1" fmla="*/ 9 h 10"/>
                  <a:gd name="T2" fmla="*/ 39 w 40"/>
                  <a:gd name="T3" fmla="*/ 9 h 10"/>
                  <a:gd name="T4" fmla="*/ 39 w 40"/>
                  <a:gd name="T5" fmla="*/ 0 h 1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0" h="10">
                    <a:moveTo>
                      <a:pt x="0" y="9"/>
                    </a:moveTo>
                    <a:lnTo>
                      <a:pt x="39" y="9"/>
                    </a:lnTo>
                    <a:lnTo>
                      <a:pt x="3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2" name="Freeform 436"/>
              <p:cNvSpPr>
                <a:spLocks/>
              </p:cNvSpPr>
              <p:nvPr/>
            </p:nvSpPr>
            <p:spPr bwMode="auto">
              <a:xfrm>
                <a:off x="5219" y="2067"/>
                <a:ext cx="37" cy="10"/>
              </a:xfrm>
              <a:custGeom>
                <a:avLst/>
                <a:gdLst>
                  <a:gd name="T0" fmla="*/ 0 w 37"/>
                  <a:gd name="T1" fmla="*/ 0 h 10"/>
                  <a:gd name="T2" fmla="*/ 0 w 37"/>
                  <a:gd name="T3" fmla="*/ 9 h 10"/>
                  <a:gd name="T4" fmla="*/ 36 w 37"/>
                  <a:gd name="T5" fmla="*/ 9 h 10"/>
                  <a:gd name="T6" fmla="*/ 36 w 3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7" h="10">
                    <a:moveTo>
                      <a:pt x="0" y="0"/>
                    </a:moveTo>
                    <a:lnTo>
                      <a:pt x="0" y="9"/>
                    </a:lnTo>
                    <a:lnTo>
                      <a:pt x="36" y="9"/>
                    </a:lnTo>
                    <a:lnTo>
                      <a:pt x="36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" name="Line 437"/>
              <p:cNvSpPr>
                <a:spLocks noChangeShapeType="1"/>
              </p:cNvSpPr>
              <p:nvPr/>
            </p:nvSpPr>
            <p:spPr bwMode="auto">
              <a:xfrm flipV="1">
                <a:off x="4992" y="2024"/>
                <a:ext cx="0" cy="1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4" name="Freeform 438"/>
              <p:cNvSpPr>
                <a:spLocks/>
              </p:cNvSpPr>
              <p:nvPr/>
            </p:nvSpPr>
            <p:spPr bwMode="auto">
              <a:xfrm>
                <a:off x="4984" y="2032"/>
                <a:ext cx="128" cy="39"/>
              </a:xfrm>
              <a:custGeom>
                <a:avLst/>
                <a:gdLst>
                  <a:gd name="T0" fmla="*/ 127 w 128"/>
                  <a:gd name="T1" fmla="*/ 1 h 39"/>
                  <a:gd name="T2" fmla="*/ 74 w 128"/>
                  <a:gd name="T3" fmla="*/ 0 h 39"/>
                  <a:gd name="T4" fmla="*/ 57 w 128"/>
                  <a:gd name="T5" fmla="*/ 0 h 39"/>
                  <a:gd name="T6" fmla="*/ 46 w 128"/>
                  <a:gd name="T7" fmla="*/ 2 h 39"/>
                  <a:gd name="T8" fmla="*/ 34 w 128"/>
                  <a:gd name="T9" fmla="*/ 3 h 39"/>
                  <a:gd name="T10" fmla="*/ 25 w 128"/>
                  <a:gd name="T11" fmla="*/ 6 h 39"/>
                  <a:gd name="T12" fmla="*/ 10 w 128"/>
                  <a:gd name="T13" fmla="*/ 12 h 39"/>
                  <a:gd name="T14" fmla="*/ 0 w 128"/>
                  <a:gd name="T15" fmla="*/ 18 h 39"/>
                  <a:gd name="T16" fmla="*/ 0 w 128"/>
                  <a:gd name="T17" fmla="*/ 19 h 39"/>
                  <a:gd name="T18" fmla="*/ 5 w 128"/>
                  <a:gd name="T19" fmla="*/ 22 h 39"/>
                  <a:gd name="T20" fmla="*/ 10 w 128"/>
                  <a:gd name="T21" fmla="*/ 25 h 39"/>
                  <a:gd name="T22" fmla="*/ 22 w 128"/>
                  <a:gd name="T23" fmla="*/ 29 h 39"/>
                  <a:gd name="T24" fmla="*/ 34 w 128"/>
                  <a:gd name="T25" fmla="*/ 32 h 39"/>
                  <a:gd name="T26" fmla="*/ 80 w 128"/>
                  <a:gd name="T27" fmla="*/ 38 h 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28" h="39">
                    <a:moveTo>
                      <a:pt x="127" y="1"/>
                    </a:moveTo>
                    <a:lnTo>
                      <a:pt x="74" y="0"/>
                    </a:lnTo>
                    <a:lnTo>
                      <a:pt x="57" y="0"/>
                    </a:lnTo>
                    <a:lnTo>
                      <a:pt x="46" y="2"/>
                    </a:lnTo>
                    <a:lnTo>
                      <a:pt x="34" y="3"/>
                    </a:lnTo>
                    <a:lnTo>
                      <a:pt x="25" y="6"/>
                    </a:lnTo>
                    <a:lnTo>
                      <a:pt x="10" y="12"/>
                    </a:lnTo>
                    <a:lnTo>
                      <a:pt x="0" y="18"/>
                    </a:lnTo>
                    <a:lnTo>
                      <a:pt x="0" y="19"/>
                    </a:lnTo>
                    <a:lnTo>
                      <a:pt x="5" y="22"/>
                    </a:lnTo>
                    <a:lnTo>
                      <a:pt x="10" y="25"/>
                    </a:lnTo>
                    <a:lnTo>
                      <a:pt x="22" y="29"/>
                    </a:lnTo>
                    <a:lnTo>
                      <a:pt x="34" y="32"/>
                    </a:lnTo>
                    <a:lnTo>
                      <a:pt x="80" y="3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25" name="Group 439"/>
              <p:cNvGrpSpPr>
                <a:grpSpLocks/>
              </p:cNvGrpSpPr>
              <p:nvPr/>
            </p:nvGrpSpPr>
            <p:grpSpPr bwMode="auto">
              <a:xfrm>
                <a:off x="4293" y="1968"/>
                <a:ext cx="481" cy="191"/>
                <a:chOff x="4293" y="1968"/>
                <a:chExt cx="481" cy="191"/>
              </a:xfrm>
            </p:grpSpPr>
            <p:sp>
              <p:nvSpPr>
                <p:cNvPr id="126" name="Freeform 440"/>
                <p:cNvSpPr>
                  <a:spLocks/>
                </p:cNvSpPr>
                <p:nvPr/>
              </p:nvSpPr>
              <p:spPr bwMode="auto">
                <a:xfrm>
                  <a:off x="4726" y="1984"/>
                  <a:ext cx="9" cy="2"/>
                </a:xfrm>
                <a:custGeom>
                  <a:avLst/>
                  <a:gdLst>
                    <a:gd name="T0" fmla="*/ 8 w 9"/>
                    <a:gd name="T1" fmla="*/ 1 h 2"/>
                    <a:gd name="T2" fmla="*/ 7 w 9"/>
                    <a:gd name="T3" fmla="*/ 1 h 2"/>
                    <a:gd name="T4" fmla="*/ 4 w 9"/>
                    <a:gd name="T5" fmla="*/ 0 h 2"/>
                    <a:gd name="T6" fmla="*/ 0 w 9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9" h="2">
                      <a:moveTo>
                        <a:pt x="8" y="1"/>
                      </a:moveTo>
                      <a:lnTo>
                        <a:pt x="7" y="1"/>
                      </a:lnTo>
                      <a:lnTo>
                        <a:pt x="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7" name="Freeform 441"/>
                <p:cNvSpPr>
                  <a:spLocks/>
                </p:cNvSpPr>
                <p:nvPr/>
              </p:nvSpPr>
              <p:spPr bwMode="auto">
                <a:xfrm>
                  <a:off x="4659" y="1974"/>
                  <a:ext cx="68" cy="11"/>
                </a:xfrm>
                <a:custGeom>
                  <a:avLst/>
                  <a:gdLst>
                    <a:gd name="T0" fmla="*/ 67 w 68"/>
                    <a:gd name="T1" fmla="*/ 10 h 11"/>
                    <a:gd name="T2" fmla="*/ 61 w 68"/>
                    <a:gd name="T3" fmla="*/ 9 h 11"/>
                    <a:gd name="T4" fmla="*/ 54 w 68"/>
                    <a:gd name="T5" fmla="*/ 8 h 11"/>
                    <a:gd name="T6" fmla="*/ 45 w 68"/>
                    <a:gd name="T7" fmla="*/ 6 h 11"/>
                    <a:gd name="T8" fmla="*/ 35 w 68"/>
                    <a:gd name="T9" fmla="*/ 5 h 11"/>
                    <a:gd name="T10" fmla="*/ 25 w 68"/>
                    <a:gd name="T11" fmla="*/ 3 h 11"/>
                    <a:gd name="T12" fmla="*/ 16 w 68"/>
                    <a:gd name="T13" fmla="*/ 2 h 11"/>
                    <a:gd name="T14" fmla="*/ 8 w 68"/>
                    <a:gd name="T15" fmla="*/ 1 h 11"/>
                    <a:gd name="T16" fmla="*/ 0 w 68"/>
                    <a:gd name="T17" fmla="*/ 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" h="11">
                      <a:moveTo>
                        <a:pt x="67" y="10"/>
                      </a:moveTo>
                      <a:lnTo>
                        <a:pt x="61" y="9"/>
                      </a:lnTo>
                      <a:lnTo>
                        <a:pt x="54" y="8"/>
                      </a:lnTo>
                      <a:lnTo>
                        <a:pt x="45" y="6"/>
                      </a:lnTo>
                      <a:lnTo>
                        <a:pt x="35" y="5"/>
                      </a:lnTo>
                      <a:lnTo>
                        <a:pt x="25" y="3"/>
                      </a:lnTo>
                      <a:lnTo>
                        <a:pt x="16" y="2"/>
                      </a:lnTo>
                      <a:lnTo>
                        <a:pt x="8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8" name="Freeform 442"/>
                <p:cNvSpPr>
                  <a:spLocks/>
                </p:cNvSpPr>
                <p:nvPr/>
              </p:nvSpPr>
              <p:spPr bwMode="auto">
                <a:xfrm>
                  <a:off x="4621" y="1968"/>
                  <a:ext cx="39" cy="7"/>
                </a:xfrm>
                <a:custGeom>
                  <a:avLst/>
                  <a:gdLst>
                    <a:gd name="T0" fmla="*/ 38 w 39"/>
                    <a:gd name="T1" fmla="*/ 6 h 7"/>
                    <a:gd name="T2" fmla="*/ 32 w 39"/>
                    <a:gd name="T3" fmla="*/ 5 h 7"/>
                    <a:gd name="T4" fmla="*/ 26 w 39"/>
                    <a:gd name="T5" fmla="*/ 4 h 7"/>
                    <a:gd name="T6" fmla="*/ 21 w 39"/>
                    <a:gd name="T7" fmla="*/ 3 h 7"/>
                    <a:gd name="T8" fmla="*/ 17 w 39"/>
                    <a:gd name="T9" fmla="*/ 2 h 7"/>
                    <a:gd name="T10" fmla="*/ 13 w 39"/>
                    <a:gd name="T11" fmla="*/ 2 h 7"/>
                    <a:gd name="T12" fmla="*/ 9 w 39"/>
                    <a:gd name="T13" fmla="*/ 1 h 7"/>
                    <a:gd name="T14" fmla="*/ 5 w 39"/>
                    <a:gd name="T15" fmla="*/ 1 h 7"/>
                    <a:gd name="T16" fmla="*/ 0 w 39"/>
                    <a:gd name="T17" fmla="*/ 0 h 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9" h="7">
                      <a:moveTo>
                        <a:pt x="38" y="6"/>
                      </a:moveTo>
                      <a:lnTo>
                        <a:pt x="32" y="5"/>
                      </a:lnTo>
                      <a:lnTo>
                        <a:pt x="26" y="4"/>
                      </a:lnTo>
                      <a:lnTo>
                        <a:pt x="21" y="3"/>
                      </a:lnTo>
                      <a:lnTo>
                        <a:pt x="17" y="2"/>
                      </a:lnTo>
                      <a:lnTo>
                        <a:pt x="13" y="2"/>
                      </a:lnTo>
                      <a:lnTo>
                        <a:pt x="9" y="1"/>
                      </a:lnTo>
                      <a:lnTo>
                        <a:pt x="5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9" name="Freeform 443"/>
                <p:cNvSpPr>
                  <a:spLocks/>
                </p:cNvSpPr>
                <p:nvPr/>
              </p:nvSpPr>
              <p:spPr bwMode="auto">
                <a:xfrm>
                  <a:off x="4576" y="1968"/>
                  <a:ext cx="46" cy="3"/>
                </a:xfrm>
                <a:custGeom>
                  <a:avLst/>
                  <a:gdLst>
                    <a:gd name="T0" fmla="*/ 45 w 46"/>
                    <a:gd name="T1" fmla="*/ 0 h 3"/>
                    <a:gd name="T2" fmla="*/ 40 w 46"/>
                    <a:gd name="T3" fmla="*/ 0 h 3"/>
                    <a:gd name="T4" fmla="*/ 35 w 46"/>
                    <a:gd name="T5" fmla="*/ 0 h 3"/>
                    <a:gd name="T6" fmla="*/ 29 w 46"/>
                    <a:gd name="T7" fmla="*/ 0 h 3"/>
                    <a:gd name="T8" fmla="*/ 24 w 46"/>
                    <a:gd name="T9" fmla="*/ 1 h 3"/>
                    <a:gd name="T10" fmla="*/ 18 w 46"/>
                    <a:gd name="T11" fmla="*/ 1 h 3"/>
                    <a:gd name="T12" fmla="*/ 12 w 46"/>
                    <a:gd name="T13" fmla="*/ 1 h 3"/>
                    <a:gd name="T14" fmla="*/ 6 w 46"/>
                    <a:gd name="T15" fmla="*/ 2 h 3"/>
                    <a:gd name="T16" fmla="*/ 0 w 46"/>
                    <a:gd name="T17" fmla="*/ 2 h 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6" h="3">
                      <a:moveTo>
                        <a:pt x="45" y="0"/>
                      </a:moveTo>
                      <a:lnTo>
                        <a:pt x="40" y="0"/>
                      </a:lnTo>
                      <a:lnTo>
                        <a:pt x="35" y="0"/>
                      </a:lnTo>
                      <a:lnTo>
                        <a:pt x="29" y="0"/>
                      </a:lnTo>
                      <a:lnTo>
                        <a:pt x="24" y="1"/>
                      </a:lnTo>
                      <a:lnTo>
                        <a:pt x="18" y="1"/>
                      </a:lnTo>
                      <a:lnTo>
                        <a:pt x="12" y="1"/>
                      </a:lnTo>
                      <a:lnTo>
                        <a:pt x="6" y="2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0" name="Freeform 444"/>
                <p:cNvSpPr>
                  <a:spLocks/>
                </p:cNvSpPr>
                <p:nvPr/>
              </p:nvSpPr>
              <p:spPr bwMode="auto">
                <a:xfrm>
                  <a:off x="4526" y="1970"/>
                  <a:ext cx="51" cy="11"/>
                </a:xfrm>
                <a:custGeom>
                  <a:avLst/>
                  <a:gdLst>
                    <a:gd name="T0" fmla="*/ 50 w 51"/>
                    <a:gd name="T1" fmla="*/ 0 h 11"/>
                    <a:gd name="T2" fmla="*/ 44 w 51"/>
                    <a:gd name="T3" fmla="*/ 1 h 11"/>
                    <a:gd name="T4" fmla="*/ 38 w 51"/>
                    <a:gd name="T5" fmla="*/ 2 h 11"/>
                    <a:gd name="T6" fmla="*/ 32 w 51"/>
                    <a:gd name="T7" fmla="*/ 3 h 11"/>
                    <a:gd name="T8" fmla="*/ 25 w 51"/>
                    <a:gd name="T9" fmla="*/ 4 h 11"/>
                    <a:gd name="T10" fmla="*/ 19 w 51"/>
                    <a:gd name="T11" fmla="*/ 5 h 11"/>
                    <a:gd name="T12" fmla="*/ 12 w 51"/>
                    <a:gd name="T13" fmla="*/ 7 h 11"/>
                    <a:gd name="T14" fmla="*/ 6 w 51"/>
                    <a:gd name="T15" fmla="*/ 8 h 11"/>
                    <a:gd name="T16" fmla="*/ 0 w 51"/>
                    <a:gd name="T17" fmla="*/ 1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1" h="11">
                      <a:moveTo>
                        <a:pt x="50" y="0"/>
                      </a:moveTo>
                      <a:lnTo>
                        <a:pt x="44" y="1"/>
                      </a:lnTo>
                      <a:lnTo>
                        <a:pt x="38" y="2"/>
                      </a:lnTo>
                      <a:lnTo>
                        <a:pt x="32" y="3"/>
                      </a:lnTo>
                      <a:lnTo>
                        <a:pt x="25" y="4"/>
                      </a:lnTo>
                      <a:lnTo>
                        <a:pt x="19" y="5"/>
                      </a:lnTo>
                      <a:lnTo>
                        <a:pt x="12" y="7"/>
                      </a:lnTo>
                      <a:lnTo>
                        <a:pt x="6" y="8"/>
                      </a:lnTo>
                      <a:lnTo>
                        <a:pt x="0" y="1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1" name="Freeform 445"/>
                <p:cNvSpPr>
                  <a:spLocks/>
                </p:cNvSpPr>
                <p:nvPr/>
              </p:nvSpPr>
              <p:spPr bwMode="auto">
                <a:xfrm>
                  <a:off x="4482" y="1980"/>
                  <a:ext cx="45" cy="18"/>
                </a:xfrm>
                <a:custGeom>
                  <a:avLst/>
                  <a:gdLst>
                    <a:gd name="T0" fmla="*/ 44 w 45"/>
                    <a:gd name="T1" fmla="*/ 0 h 18"/>
                    <a:gd name="T2" fmla="*/ 38 w 45"/>
                    <a:gd name="T3" fmla="*/ 2 h 18"/>
                    <a:gd name="T4" fmla="*/ 32 w 45"/>
                    <a:gd name="T5" fmla="*/ 4 h 18"/>
                    <a:gd name="T6" fmla="*/ 26 w 45"/>
                    <a:gd name="T7" fmla="*/ 6 h 18"/>
                    <a:gd name="T8" fmla="*/ 20 w 45"/>
                    <a:gd name="T9" fmla="*/ 8 h 18"/>
                    <a:gd name="T10" fmla="*/ 15 w 45"/>
                    <a:gd name="T11" fmla="*/ 11 h 18"/>
                    <a:gd name="T12" fmla="*/ 10 w 45"/>
                    <a:gd name="T13" fmla="*/ 13 h 18"/>
                    <a:gd name="T14" fmla="*/ 5 w 45"/>
                    <a:gd name="T15" fmla="*/ 15 h 18"/>
                    <a:gd name="T16" fmla="*/ 0 w 45"/>
                    <a:gd name="T17" fmla="*/ 17 h 1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5" h="18">
                      <a:moveTo>
                        <a:pt x="44" y="0"/>
                      </a:move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15" y="11"/>
                      </a:lnTo>
                      <a:lnTo>
                        <a:pt x="10" y="13"/>
                      </a:lnTo>
                      <a:lnTo>
                        <a:pt x="5" y="15"/>
                      </a:lnTo>
                      <a:lnTo>
                        <a:pt x="0" y="1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2" name="Freeform 446"/>
                <p:cNvSpPr>
                  <a:spLocks/>
                </p:cNvSpPr>
                <p:nvPr/>
              </p:nvSpPr>
              <p:spPr bwMode="auto">
                <a:xfrm>
                  <a:off x="4456" y="1997"/>
                  <a:ext cx="27" cy="13"/>
                </a:xfrm>
                <a:custGeom>
                  <a:avLst/>
                  <a:gdLst>
                    <a:gd name="T0" fmla="*/ 26 w 27"/>
                    <a:gd name="T1" fmla="*/ 0 h 13"/>
                    <a:gd name="T2" fmla="*/ 22 w 27"/>
                    <a:gd name="T3" fmla="*/ 2 h 13"/>
                    <a:gd name="T4" fmla="*/ 18 w 27"/>
                    <a:gd name="T5" fmla="*/ 4 h 13"/>
                    <a:gd name="T6" fmla="*/ 15 w 27"/>
                    <a:gd name="T7" fmla="*/ 5 h 13"/>
                    <a:gd name="T8" fmla="*/ 12 w 27"/>
                    <a:gd name="T9" fmla="*/ 7 h 13"/>
                    <a:gd name="T10" fmla="*/ 9 w 27"/>
                    <a:gd name="T11" fmla="*/ 8 h 13"/>
                    <a:gd name="T12" fmla="*/ 6 w 27"/>
                    <a:gd name="T13" fmla="*/ 9 h 13"/>
                    <a:gd name="T14" fmla="*/ 3 w 27"/>
                    <a:gd name="T15" fmla="*/ 11 h 13"/>
                    <a:gd name="T16" fmla="*/ 0 w 27"/>
                    <a:gd name="T17" fmla="*/ 12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7" h="13">
                      <a:moveTo>
                        <a:pt x="26" y="0"/>
                      </a:moveTo>
                      <a:lnTo>
                        <a:pt x="22" y="2"/>
                      </a:lnTo>
                      <a:lnTo>
                        <a:pt x="18" y="4"/>
                      </a:lnTo>
                      <a:lnTo>
                        <a:pt x="15" y="5"/>
                      </a:lnTo>
                      <a:lnTo>
                        <a:pt x="12" y="7"/>
                      </a:lnTo>
                      <a:lnTo>
                        <a:pt x="9" y="8"/>
                      </a:lnTo>
                      <a:lnTo>
                        <a:pt x="6" y="9"/>
                      </a:lnTo>
                      <a:lnTo>
                        <a:pt x="3" y="11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3" name="Freeform 447"/>
                <p:cNvSpPr>
                  <a:spLocks/>
                </p:cNvSpPr>
                <p:nvPr/>
              </p:nvSpPr>
              <p:spPr bwMode="auto">
                <a:xfrm>
                  <a:off x="4435" y="2009"/>
                  <a:ext cx="22" cy="12"/>
                </a:xfrm>
                <a:custGeom>
                  <a:avLst/>
                  <a:gdLst>
                    <a:gd name="T0" fmla="*/ 21 w 22"/>
                    <a:gd name="T1" fmla="*/ 0 h 12"/>
                    <a:gd name="T2" fmla="*/ 18 w 22"/>
                    <a:gd name="T3" fmla="*/ 1 h 12"/>
                    <a:gd name="T4" fmla="*/ 15 w 22"/>
                    <a:gd name="T5" fmla="*/ 3 h 12"/>
                    <a:gd name="T6" fmla="*/ 12 w 22"/>
                    <a:gd name="T7" fmla="*/ 4 h 12"/>
                    <a:gd name="T8" fmla="*/ 9 w 22"/>
                    <a:gd name="T9" fmla="*/ 6 h 12"/>
                    <a:gd name="T10" fmla="*/ 6 w 22"/>
                    <a:gd name="T11" fmla="*/ 7 h 12"/>
                    <a:gd name="T12" fmla="*/ 4 w 22"/>
                    <a:gd name="T13" fmla="*/ 9 h 12"/>
                    <a:gd name="T14" fmla="*/ 2 w 22"/>
                    <a:gd name="T15" fmla="*/ 10 h 12"/>
                    <a:gd name="T16" fmla="*/ 0 w 22"/>
                    <a:gd name="T17" fmla="*/ 11 h 1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2" h="12">
                      <a:moveTo>
                        <a:pt x="21" y="0"/>
                      </a:moveTo>
                      <a:lnTo>
                        <a:pt x="18" y="1"/>
                      </a:lnTo>
                      <a:lnTo>
                        <a:pt x="15" y="3"/>
                      </a:lnTo>
                      <a:lnTo>
                        <a:pt x="12" y="4"/>
                      </a:lnTo>
                      <a:lnTo>
                        <a:pt x="9" y="6"/>
                      </a:lnTo>
                      <a:lnTo>
                        <a:pt x="6" y="7"/>
                      </a:lnTo>
                      <a:lnTo>
                        <a:pt x="4" y="9"/>
                      </a:lnTo>
                      <a:lnTo>
                        <a:pt x="2" y="10"/>
                      </a:lnTo>
                      <a:lnTo>
                        <a:pt x="0" y="1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" name="Freeform 448"/>
                <p:cNvSpPr>
                  <a:spLocks/>
                </p:cNvSpPr>
                <p:nvPr/>
              </p:nvSpPr>
              <p:spPr bwMode="auto">
                <a:xfrm>
                  <a:off x="4432" y="2020"/>
                  <a:ext cx="4" cy="2"/>
                </a:xfrm>
                <a:custGeom>
                  <a:avLst/>
                  <a:gdLst>
                    <a:gd name="T0" fmla="*/ 3 w 4"/>
                    <a:gd name="T1" fmla="*/ 0 h 2"/>
                    <a:gd name="T2" fmla="*/ 2 w 4"/>
                    <a:gd name="T3" fmla="*/ 0 h 2"/>
                    <a:gd name="T4" fmla="*/ 1 w 4"/>
                    <a:gd name="T5" fmla="*/ 1 h 2"/>
                    <a:gd name="T6" fmla="*/ 0 w 4"/>
                    <a:gd name="T7" fmla="*/ 1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" h="2">
                      <a:moveTo>
                        <a:pt x="3" y="0"/>
                      </a:moveTo>
                      <a:lnTo>
                        <a:pt x="2" y="0"/>
                      </a:lnTo>
                      <a:lnTo>
                        <a:pt x="1" y="1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" name="Line 449"/>
                <p:cNvSpPr>
                  <a:spLocks noChangeShapeType="1"/>
                </p:cNvSpPr>
                <p:nvPr/>
              </p:nvSpPr>
              <p:spPr bwMode="auto">
                <a:xfrm>
                  <a:off x="4293" y="2063"/>
                  <a:ext cx="0" cy="5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6" name="Freeform 450"/>
                <p:cNvSpPr>
                  <a:spLocks/>
                </p:cNvSpPr>
                <p:nvPr/>
              </p:nvSpPr>
              <p:spPr bwMode="auto">
                <a:xfrm>
                  <a:off x="4358" y="2040"/>
                  <a:ext cx="10" cy="92"/>
                </a:xfrm>
                <a:custGeom>
                  <a:avLst/>
                  <a:gdLst>
                    <a:gd name="T0" fmla="*/ 0 w 10"/>
                    <a:gd name="T1" fmla="*/ 0 h 92"/>
                    <a:gd name="T2" fmla="*/ 9 w 10"/>
                    <a:gd name="T3" fmla="*/ 18 h 92"/>
                    <a:gd name="T4" fmla="*/ 9 w 10"/>
                    <a:gd name="T5" fmla="*/ 91 h 9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0" h="92">
                      <a:moveTo>
                        <a:pt x="0" y="0"/>
                      </a:moveTo>
                      <a:lnTo>
                        <a:pt x="9" y="18"/>
                      </a:lnTo>
                      <a:lnTo>
                        <a:pt x="9" y="9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7" name="Freeform 451"/>
                <p:cNvSpPr>
                  <a:spLocks/>
                </p:cNvSpPr>
                <p:nvPr/>
              </p:nvSpPr>
              <p:spPr bwMode="auto">
                <a:xfrm>
                  <a:off x="4373" y="2038"/>
                  <a:ext cx="116" cy="63"/>
                </a:xfrm>
                <a:custGeom>
                  <a:avLst/>
                  <a:gdLst>
                    <a:gd name="T0" fmla="*/ 0 w 116"/>
                    <a:gd name="T1" fmla="*/ 0 h 63"/>
                    <a:gd name="T2" fmla="*/ 0 w 116"/>
                    <a:gd name="T3" fmla="*/ 62 h 63"/>
                    <a:gd name="T4" fmla="*/ 115 w 116"/>
                    <a:gd name="T5" fmla="*/ 62 h 6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16" h="63">
                      <a:moveTo>
                        <a:pt x="0" y="0"/>
                      </a:moveTo>
                      <a:lnTo>
                        <a:pt x="0" y="62"/>
                      </a:lnTo>
                      <a:lnTo>
                        <a:pt x="115" y="6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8" name="Line 452"/>
                <p:cNvSpPr>
                  <a:spLocks noChangeShapeType="1"/>
                </p:cNvSpPr>
                <p:nvPr/>
              </p:nvSpPr>
              <p:spPr bwMode="auto">
                <a:xfrm>
                  <a:off x="4434" y="2038"/>
                  <a:ext cx="0" cy="9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9" name="Line 453"/>
                <p:cNvSpPr>
                  <a:spLocks noChangeShapeType="1"/>
                </p:cNvSpPr>
                <p:nvPr/>
              </p:nvSpPr>
              <p:spPr bwMode="auto">
                <a:xfrm>
                  <a:off x="4496" y="1997"/>
                  <a:ext cx="1" cy="2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0" name="Line 454"/>
                <p:cNvSpPr>
                  <a:spLocks noChangeShapeType="1"/>
                </p:cNvSpPr>
                <p:nvPr/>
              </p:nvSpPr>
              <p:spPr bwMode="auto">
                <a:xfrm flipV="1">
                  <a:off x="4743" y="1984"/>
                  <a:ext cx="5" cy="3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1" name="Line 455"/>
                <p:cNvSpPr>
                  <a:spLocks noChangeShapeType="1"/>
                </p:cNvSpPr>
                <p:nvPr/>
              </p:nvSpPr>
              <p:spPr bwMode="auto">
                <a:xfrm>
                  <a:off x="4774" y="1995"/>
                  <a:ext cx="0" cy="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2" name="Freeform 456"/>
                <p:cNvSpPr>
                  <a:spLocks/>
                </p:cNvSpPr>
                <p:nvPr/>
              </p:nvSpPr>
              <p:spPr bwMode="auto">
                <a:xfrm>
                  <a:off x="4434" y="2046"/>
                  <a:ext cx="25" cy="32"/>
                </a:xfrm>
                <a:custGeom>
                  <a:avLst/>
                  <a:gdLst>
                    <a:gd name="T0" fmla="*/ 0 w 25"/>
                    <a:gd name="T1" fmla="*/ 2 h 32"/>
                    <a:gd name="T2" fmla="*/ 16 w 25"/>
                    <a:gd name="T3" fmla="*/ 0 h 32"/>
                    <a:gd name="T4" fmla="*/ 24 w 25"/>
                    <a:gd name="T5" fmla="*/ 31 h 3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5" h="32">
                      <a:moveTo>
                        <a:pt x="0" y="2"/>
                      </a:moveTo>
                      <a:lnTo>
                        <a:pt x="16" y="0"/>
                      </a:lnTo>
                      <a:lnTo>
                        <a:pt x="24" y="3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3" name="Line 457"/>
                <p:cNvSpPr>
                  <a:spLocks noChangeShapeType="1"/>
                </p:cNvSpPr>
                <p:nvPr/>
              </p:nvSpPr>
              <p:spPr bwMode="auto">
                <a:xfrm>
                  <a:off x="4438" y="2077"/>
                  <a:ext cx="250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4" name="Line 458"/>
                <p:cNvSpPr>
                  <a:spLocks noChangeShapeType="1"/>
                </p:cNvSpPr>
                <p:nvPr/>
              </p:nvSpPr>
              <p:spPr bwMode="auto">
                <a:xfrm>
                  <a:off x="4488" y="2081"/>
                  <a:ext cx="0" cy="4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5" name="Line 459"/>
                <p:cNvSpPr>
                  <a:spLocks noChangeShapeType="1"/>
                </p:cNvSpPr>
                <p:nvPr/>
              </p:nvSpPr>
              <p:spPr bwMode="auto">
                <a:xfrm>
                  <a:off x="4571" y="2022"/>
                  <a:ext cx="0" cy="10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6" name="Line 460"/>
                <p:cNvSpPr>
                  <a:spLocks noChangeShapeType="1"/>
                </p:cNvSpPr>
                <p:nvPr/>
              </p:nvSpPr>
              <p:spPr bwMode="auto">
                <a:xfrm>
                  <a:off x="4589" y="2020"/>
                  <a:ext cx="0" cy="10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7" name="Line 461"/>
                <p:cNvSpPr>
                  <a:spLocks noChangeShapeType="1"/>
                </p:cNvSpPr>
                <p:nvPr/>
              </p:nvSpPr>
              <p:spPr bwMode="auto">
                <a:xfrm>
                  <a:off x="4576" y="2039"/>
                  <a:ext cx="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8" name="Freeform 462"/>
                <p:cNvSpPr>
                  <a:spLocks/>
                </p:cNvSpPr>
                <p:nvPr/>
              </p:nvSpPr>
              <p:spPr bwMode="auto">
                <a:xfrm>
                  <a:off x="4544" y="2109"/>
                  <a:ext cx="27" cy="24"/>
                </a:xfrm>
                <a:custGeom>
                  <a:avLst/>
                  <a:gdLst>
                    <a:gd name="T0" fmla="*/ 26 w 27"/>
                    <a:gd name="T1" fmla="*/ 0 h 24"/>
                    <a:gd name="T2" fmla="*/ 0 w 27"/>
                    <a:gd name="T3" fmla="*/ 0 h 24"/>
                    <a:gd name="T4" fmla="*/ 0 w 27"/>
                    <a:gd name="T5" fmla="*/ 23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7" h="24">
                      <a:moveTo>
                        <a:pt x="26" y="0"/>
                      </a:moveTo>
                      <a:lnTo>
                        <a:pt x="0" y="0"/>
                      </a:lnTo>
                      <a:lnTo>
                        <a:pt x="0" y="2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9" name="Line 463"/>
                <p:cNvSpPr>
                  <a:spLocks noChangeShapeType="1"/>
                </p:cNvSpPr>
                <p:nvPr/>
              </p:nvSpPr>
              <p:spPr bwMode="auto">
                <a:xfrm>
                  <a:off x="4692" y="2081"/>
                  <a:ext cx="0" cy="5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0" name="Line 464"/>
                <p:cNvSpPr>
                  <a:spLocks noChangeShapeType="1"/>
                </p:cNvSpPr>
                <p:nvPr/>
              </p:nvSpPr>
              <p:spPr bwMode="auto">
                <a:xfrm>
                  <a:off x="4352" y="2132"/>
                  <a:ext cx="77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1" name="Line 465"/>
                <p:cNvSpPr>
                  <a:spLocks noChangeShapeType="1"/>
                </p:cNvSpPr>
                <p:nvPr/>
              </p:nvSpPr>
              <p:spPr bwMode="auto">
                <a:xfrm>
                  <a:off x="4356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2" name="Line 466"/>
                <p:cNvSpPr>
                  <a:spLocks noChangeShapeType="1"/>
                </p:cNvSpPr>
                <p:nvPr/>
              </p:nvSpPr>
              <p:spPr bwMode="auto">
                <a:xfrm>
                  <a:off x="4360" y="2146"/>
                  <a:ext cx="9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3" name="Line 467"/>
                <p:cNvSpPr>
                  <a:spLocks noChangeShapeType="1"/>
                </p:cNvSpPr>
                <p:nvPr/>
              </p:nvSpPr>
              <p:spPr bwMode="auto">
                <a:xfrm>
                  <a:off x="4420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4" name="Line 468"/>
                <p:cNvSpPr>
                  <a:spLocks noChangeShapeType="1"/>
                </p:cNvSpPr>
                <p:nvPr/>
              </p:nvSpPr>
              <p:spPr bwMode="auto">
                <a:xfrm>
                  <a:off x="4645" y="2136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5" name="Line 469"/>
                <p:cNvSpPr>
                  <a:spLocks noChangeShapeType="1"/>
                </p:cNvSpPr>
                <p:nvPr/>
              </p:nvSpPr>
              <p:spPr bwMode="auto">
                <a:xfrm>
                  <a:off x="4702" y="2141"/>
                  <a:ext cx="24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6" name="Line 470"/>
                <p:cNvSpPr>
                  <a:spLocks noChangeShapeType="1"/>
                </p:cNvSpPr>
                <p:nvPr/>
              </p:nvSpPr>
              <p:spPr bwMode="auto">
                <a:xfrm>
                  <a:off x="4715" y="2145"/>
                  <a:ext cx="6" cy="1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7" name="Freeform 471"/>
                <p:cNvSpPr>
                  <a:spLocks/>
                </p:cNvSpPr>
                <p:nvPr/>
              </p:nvSpPr>
              <p:spPr bwMode="auto">
                <a:xfrm>
                  <a:off x="4452" y="2055"/>
                  <a:ext cx="26" cy="14"/>
                </a:xfrm>
                <a:custGeom>
                  <a:avLst/>
                  <a:gdLst>
                    <a:gd name="T0" fmla="*/ 0 w 26"/>
                    <a:gd name="T1" fmla="*/ 0 h 14"/>
                    <a:gd name="T2" fmla="*/ 13 w 26"/>
                    <a:gd name="T3" fmla="*/ 0 h 14"/>
                    <a:gd name="T4" fmla="*/ 25 w 26"/>
                    <a:gd name="T5" fmla="*/ 7 h 14"/>
                    <a:gd name="T6" fmla="*/ 25 w 26"/>
                    <a:gd name="T7" fmla="*/ 13 h 14"/>
                    <a:gd name="T8" fmla="*/ 3 w 26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6" h="14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25" y="7"/>
                      </a:lnTo>
                      <a:lnTo>
                        <a:pt x="25" y="13"/>
                      </a:lnTo>
                      <a:lnTo>
                        <a:pt x="3" y="1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8" name="Freeform 472"/>
                <p:cNvSpPr>
                  <a:spLocks/>
                </p:cNvSpPr>
                <p:nvPr/>
              </p:nvSpPr>
              <p:spPr bwMode="auto">
                <a:xfrm>
                  <a:off x="4692" y="2058"/>
                  <a:ext cx="15" cy="10"/>
                </a:xfrm>
                <a:custGeom>
                  <a:avLst/>
                  <a:gdLst>
                    <a:gd name="T0" fmla="*/ 0 w 15"/>
                    <a:gd name="T1" fmla="*/ 0 h 10"/>
                    <a:gd name="T2" fmla="*/ 14 w 15"/>
                    <a:gd name="T3" fmla="*/ 7 h 10"/>
                    <a:gd name="T4" fmla="*/ 0 w 15"/>
                    <a:gd name="T5" fmla="*/ 9 h 1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5" h="10">
                      <a:moveTo>
                        <a:pt x="0" y="0"/>
                      </a:moveTo>
                      <a:lnTo>
                        <a:pt x="14" y="7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9" name="Freeform 473"/>
                <p:cNvSpPr>
                  <a:spLocks/>
                </p:cNvSpPr>
                <p:nvPr/>
              </p:nvSpPr>
              <p:spPr bwMode="auto">
                <a:xfrm>
                  <a:off x="4618" y="2055"/>
                  <a:ext cx="19" cy="14"/>
                </a:xfrm>
                <a:custGeom>
                  <a:avLst/>
                  <a:gdLst>
                    <a:gd name="T0" fmla="*/ 0 w 19"/>
                    <a:gd name="T1" fmla="*/ 13 h 14"/>
                    <a:gd name="T2" fmla="*/ 0 w 19"/>
                    <a:gd name="T3" fmla="*/ 0 h 14"/>
                    <a:gd name="T4" fmla="*/ 18 w 19"/>
                    <a:gd name="T5" fmla="*/ 0 h 14"/>
                    <a:gd name="T6" fmla="*/ 18 w 19"/>
                    <a:gd name="T7" fmla="*/ 13 h 14"/>
                    <a:gd name="T8" fmla="*/ 0 w 19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0" y="13"/>
                      </a:moveTo>
                      <a:lnTo>
                        <a:pt x="0" y="0"/>
                      </a:lnTo>
                      <a:lnTo>
                        <a:pt x="18" y="0"/>
                      </a:lnTo>
                      <a:lnTo>
                        <a:pt x="18" y="13"/>
                      </a:lnTo>
                      <a:lnTo>
                        <a:pt x="0" y="13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0" name="Freeform 474"/>
                <p:cNvSpPr>
                  <a:spLocks/>
                </p:cNvSpPr>
                <p:nvPr/>
              </p:nvSpPr>
              <p:spPr bwMode="auto">
                <a:xfrm>
                  <a:off x="4518" y="2114"/>
                  <a:ext cx="36" cy="8"/>
                </a:xfrm>
                <a:custGeom>
                  <a:avLst/>
                  <a:gdLst>
                    <a:gd name="T0" fmla="*/ 0 w 36"/>
                    <a:gd name="T1" fmla="*/ 2 h 8"/>
                    <a:gd name="T2" fmla="*/ 1 w 36"/>
                    <a:gd name="T3" fmla="*/ 2 h 8"/>
                    <a:gd name="T4" fmla="*/ 2 w 36"/>
                    <a:gd name="T5" fmla="*/ 1 h 8"/>
                    <a:gd name="T6" fmla="*/ 3 w 36"/>
                    <a:gd name="T7" fmla="*/ 1 h 8"/>
                    <a:gd name="T8" fmla="*/ 4 w 36"/>
                    <a:gd name="T9" fmla="*/ 1 h 8"/>
                    <a:gd name="T10" fmla="*/ 5 w 36"/>
                    <a:gd name="T11" fmla="*/ 0 h 8"/>
                    <a:gd name="T12" fmla="*/ 6 w 36"/>
                    <a:gd name="T13" fmla="*/ 0 h 8"/>
                    <a:gd name="T14" fmla="*/ 8 w 36"/>
                    <a:gd name="T15" fmla="*/ 0 h 8"/>
                    <a:gd name="T16" fmla="*/ 9 w 36"/>
                    <a:gd name="T17" fmla="*/ 0 h 8"/>
                    <a:gd name="T18" fmla="*/ 22 w 36"/>
                    <a:gd name="T19" fmla="*/ 0 h 8"/>
                    <a:gd name="T20" fmla="*/ 23 w 36"/>
                    <a:gd name="T21" fmla="*/ 0 h 8"/>
                    <a:gd name="T22" fmla="*/ 25 w 36"/>
                    <a:gd name="T23" fmla="*/ 0 h 8"/>
                    <a:gd name="T24" fmla="*/ 26 w 36"/>
                    <a:gd name="T25" fmla="*/ 0 h 8"/>
                    <a:gd name="T26" fmla="*/ 28 w 36"/>
                    <a:gd name="T27" fmla="*/ 0 h 8"/>
                    <a:gd name="T28" fmla="*/ 29 w 36"/>
                    <a:gd name="T29" fmla="*/ 0 h 8"/>
                    <a:gd name="T30" fmla="*/ 30 w 36"/>
                    <a:gd name="T31" fmla="*/ 1 h 8"/>
                    <a:gd name="T32" fmla="*/ 31 w 36"/>
                    <a:gd name="T33" fmla="*/ 1 h 8"/>
                    <a:gd name="T34" fmla="*/ 32 w 36"/>
                    <a:gd name="T35" fmla="*/ 1 h 8"/>
                    <a:gd name="T36" fmla="*/ 33 w 36"/>
                    <a:gd name="T37" fmla="*/ 2 h 8"/>
                    <a:gd name="T38" fmla="*/ 34 w 36"/>
                    <a:gd name="T39" fmla="*/ 2 h 8"/>
                    <a:gd name="T40" fmla="*/ 35 w 36"/>
                    <a:gd name="T41" fmla="*/ 3 h 8"/>
                    <a:gd name="T42" fmla="*/ 35 w 36"/>
                    <a:gd name="T43" fmla="*/ 4 h 8"/>
                    <a:gd name="T44" fmla="*/ 34 w 36"/>
                    <a:gd name="T45" fmla="*/ 4 h 8"/>
                    <a:gd name="T46" fmla="*/ 33 w 36"/>
                    <a:gd name="T47" fmla="*/ 5 h 8"/>
                    <a:gd name="T48" fmla="*/ 32 w 36"/>
                    <a:gd name="T49" fmla="*/ 5 h 8"/>
                    <a:gd name="T50" fmla="*/ 31 w 36"/>
                    <a:gd name="T51" fmla="*/ 6 h 8"/>
                    <a:gd name="T52" fmla="*/ 30 w 36"/>
                    <a:gd name="T53" fmla="*/ 6 h 8"/>
                    <a:gd name="T54" fmla="*/ 28 w 36"/>
                    <a:gd name="T55" fmla="*/ 6 h 8"/>
                    <a:gd name="T56" fmla="*/ 27 w 36"/>
                    <a:gd name="T57" fmla="*/ 6 h 8"/>
                    <a:gd name="T58" fmla="*/ 26 w 36"/>
                    <a:gd name="T59" fmla="*/ 6 h 8"/>
                    <a:gd name="T60" fmla="*/ 24 w 36"/>
                    <a:gd name="T61" fmla="*/ 6 h 8"/>
                    <a:gd name="T62" fmla="*/ 23 w 36"/>
                    <a:gd name="T63" fmla="*/ 6 h 8"/>
                    <a:gd name="T64" fmla="*/ 21 w 36"/>
                    <a:gd name="T65" fmla="*/ 7 h 8"/>
                    <a:gd name="T66" fmla="*/ 20 w 36"/>
                    <a:gd name="T67" fmla="*/ 7 h 8"/>
                    <a:gd name="T68" fmla="*/ 18 w 36"/>
                    <a:gd name="T69" fmla="*/ 7 h 8"/>
                    <a:gd name="T70" fmla="*/ 16 w 36"/>
                    <a:gd name="T71" fmla="*/ 7 h 8"/>
                    <a:gd name="T72" fmla="*/ 15 w 36"/>
                    <a:gd name="T73" fmla="*/ 7 h 8"/>
                    <a:gd name="T74" fmla="*/ 13 w 36"/>
                    <a:gd name="T75" fmla="*/ 6 h 8"/>
                    <a:gd name="T76" fmla="*/ 12 w 36"/>
                    <a:gd name="T77" fmla="*/ 6 h 8"/>
                    <a:gd name="T78" fmla="*/ 10 w 36"/>
                    <a:gd name="T79" fmla="*/ 6 h 8"/>
                    <a:gd name="T80" fmla="*/ 9 w 36"/>
                    <a:gd name="T81" fmla="*/ 6 h 8"/>
                    <a:gd name="T82" fmla="*/ 8 w 36"/>
                    <a:gd name="T83" fmla="*/ 6 h 8"/>
                    <a:gd name="T84" fmla="*/ 6 w 36"/>
                    <a:gd name="T85" fmla="*/ 6 h 8"/>
                    <a:gd name="T86" fmla="*/ 5 w 36"/>
                    <a:gd name="T87" fmla="*/ 6 h 8"/>
                    <a:gd name="T88" fmla="*/ 4 w 36"/>
                    <a:gd name="T89" fmla="*/ 5 h 8"/>
                    <a:gd name="T90" fmla="*/ 3 w 36"/>
                    <a:gd name="T91" fmla="*/ 5 h 8"/>
                    <a:gd name="T92" fmla="*/ 2 w 36"/>
                    <a:gd name="T93" fmla="*/ 4 h 8"/>
                    <a:gd name="T94" fmla="*/ 1 w 36"/>
                    <a:gd name="T95" fmla="*/ 4 h 8"/>
                    <a:gd name="T96" fmla="*/ 0 w 36"/>
                    <a:gd name="T97" fmla="*/ 4 h 8"/>
                    <a:gd name="T98" fmla="*/ 0 w 36"/>
                    <a:gd name="T99" fmla="*/ 3 h 8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0" t="0" r="r" b="b"/>
                  <a:pathLst>
                    <a:path w="36" h="8">
                      <a:moveTo>
                        <a:pt x="0" y="2"/>
                      </a:moveTo>
                      <a:lnTo>
                        <a:pt x="1" y="2"/>
                      </a:lnTo>
                      <a:lnTo>
                        <a:pt x="2" y="1"/>
                      </a:lnTo>
                      <a:lnTo>
                        <a:pt x="3" y="1"/>
                      </a:lnTo>
                      <a:lnTo>
                        <a:pt x="4" y="1"/>
                      </a:lnTo>
                      <a:lnTo>
                        <a:pt x="5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22" y="0"/>
                      </a:lnTo>
                      <a:lnTo>
                        <a:pt x="23" y="0"/>
                      </a:lnTo>
                      <a:lnTo>
                        <a:pt x="25" y="0"/>
                      </a:lnTo>
                      <a:lnTo>
                        <a:pt x="26" y="0"/>
                      </a:lnTo>
                      <a:lnTo>
                        <a:pt x="28" y="0"/>
                      </a:lnTo>
                      <a:lnTo>
                        <a:pt x="29" y="0"/>
                      </a:lnTo>
                      <a:lnTo>
                        <a:pt x="30" y="1"/>
                      </a:lnTo>
                      <a:lnTo>
                        <a:pt x="31" y="1"/>
                      </a:lnTo>
                      <a:lnTo>
                        <a:pt x="32" y="1"/>
                      </a:lnTo>
                      <a:lnTo>
                        <a:pt x="33" y="2"/>
                      </a:lnTo>
                      <a:lnTo>
                        <a:pt x="34" y="2"/>
                      </a:lnTo>
                      <a:lnTo>
                        <a:pt x="35" y="3"/>
                      </a:lnTo>
                      <a:lnTo>
                        <a:pt x="35" y="4"/>
                      </a:lnTo>
                      <a:lnTo>
                        <a:pt x="34" y="4"/>
                      </a:lnTo>
                      <a:lnTo>
                        <a:pt x="33" y="5"/>
                      </a:lnTo>
                      <a:lnTo>
                        <a:pt x="32" y="5"/>
                      </a:lnTo>
                      <a:lnTo>
                        <a:pt x="31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7" y="6"/>
                      </a:lnTo>
                      <a:lnTo>
                        <a:pt x="26" y="6"/>
                      </a:lnTo>
                      <a:lnTo>
                        <a:pt x="24" y="6"/>
                      </a:lnTo>
                      <a:lnTo>
                        <a:pt x="23" y="6"/>
                      </a:lnTo>
                      <a:lnTo>
                        <a:pt x="21" y="7"/>
                      </a:lnTo>
                      <a:lnTo>
                        <a:pt x="20" y="7"/>
                      </a:lnTo>
                      <a:lnTo>
                        <a:pt x="18" y="7"/>
                      </a:lnTo>
                      <a:lnTo>
                        <a:pt x="16" y="7"/>
                      </a:lnTo>
                      <a:lnTo>
                        <a:pt x="15" y="7"/>
                      </a:lnTo>
                      <a:lnTo>
                        <a:pt x="13" y="6"/>
                      </a:lnTo>
                      <a:lnTo>
                        <a:pt x="12" y="6"/>
                      </a:lnTo>
                      <a:lnTo>
                        <a:pt x="10" y="6"/>
                      </a:lnTo>
                      <a:lnTo>
                        <a:pt x="9" y="6"/>
                      </a:lnTo>
                      <a:lnTo>
                        <a:pt x="8" y="6"/>
                      </a:lnTo>
                      <a:lnTo>
                        <a:pt x="6" y="6"/>
                      </a:lnTo>
                      <a:lnTo>
                        <a:pt x="5" y="6"/>
                      </a:lnTo>
                      <a:lnTo>
                        <a:pt x="4" y="5"/>
                      </a:lnTo>
                      <a:lnTo>
                        <a:pt x="3" y="5"/>
                      </a:lnTo>
                      <a:lnTo>
                        <a:pt x="2" y="4"/>
                      </a:lnTo>
                      <a:lnTo>
                        <a:pt x="1" y="4"/>
                      </a:lnTo>
                      <a:lnTo>
                        <a:pt x="0" y="4"/>
                      </a:lnTo>
                      <a:lnTo>
                        <a:pt x="0" y="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1" name="Line 475"/>
                <p:cNvSpPr>
                  <a:spLocks noChangeShapeType="1"/>
                </p:cNvSpPr>
                <p:nvPr/>
              </p:nvSpPr>
              <p:spPr bwMode="auto">
                <a:xfrm flipV="1">
                  <a:off x="4419" y="2023"/>
                  <a:ext cx="0" cy="1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68" name="Rectángulo 167"/>
          <p:cNvSpPr/>
          <p:nvPr/>
        </p:nvSpPr>
        <p:spPr>
          <a:xfrm>
            <a:off x="3710461" y="5419114"/>
            <a:ext cx="151200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dirty="0">
                <a:solidFill>
                  <a:srgbClr val="002060"/>
                </a:solidFill>
              </a:rPr>
              <a:t>Misil porta </a:t>
            </a:r>
          </a:p>
          <a:p>
            <a:pPr algn="ctr"/>
            <a:r>
              <a:rPr lang="en-US" sz="1700" dirty="0">
                <a:solidFill>
                  <a:srgbClr val="002060"/>
                </a:solidFill>
              </a:rPr>
              <a:t>un Receptor</a:t>
            </a:r>
            <a:endParaRPr lang="es-CL" sz="1700" dirty="0">
              <a:solidFill>
                <a:srgbClr val="002060"/>
              </a:solidFill>
            </a:endParaRPr>
          </a:p>
        </p:txBody>
      </p:sp>
      <p:sp>
        <p:nvSpPr>
          <p:cNvPr id="8" name="Elipse 7"/>
          <p:cNvSpPr/>
          <p:nvPr/>
        </p:nvSpPr>
        <p:spPr>
          <a:xfrm>
            <a:off x="3692734" y="5317197"/>
            <a:ext cx="1534320" cy="865289"/>
          </a:xfrm>
          <a:prstGeom prst="ellipse">
            <a:avLst/>
          </a:prstGeom>
          <a:noFill/>
          <a:ln w="38100">
            <a:solidFill>
              <a:srgbClr val="C00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9" name="Rectángulo 168"/>
          <p:cNvSpPr/>
          <p:nvPr/>
        </p:nvSpPr>
        <p:spPr>
          <a:xfrm>
            <a:off x="8828447" y="5831006"/>
            <a:ext cx="1512001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dirty="0">
                <a:solidFill>
                  <a:srgbClr val="002060"/>
                </a:solidFill>
              </a:rPr>
              <a:t>Buque / Avión</a:t>
            </a:r>
          </a:p>
          <a:p>
            <a:pPr algn="ctr"/>
            <a:r>
              <a:rPr lang="en-US" sz="1700" dirty="0">
                <a:solidFill>
                  <a:srgbClr val="002060"/>
                </a:solidFill>
              </a:rPr>
              <a:t>Ilumina el blanco</a:t>
            </a:r>
            <a:endParaRPr lang="es-CL" sz="1700" dirty="0">
              <a:solidFill>
                <a:srgbClr val="002060"/>
              </a:solidFill>
            </a:endParaRPr>
          </a:p>
        </p:txBody>
      </p:sp>
      <p:sp>
        <p:nvSpPr>
          <p:cNvPr id="170" name="Elipse 169"/>
          <p:cNvSpPr/>
          <p:nvPr/>
        </p:nvSpPr>
        <p:spPr>
          <a:xfrm>
            <a:off x="8732520" y="5661773"/>
            <a:ext cx="1655650" cy="1120663"/>
          </a:xfrm>
          <a:prstGeom prst="ellipse">
            <a:avLst/>
          </a:prstGeom>
          <a:noFill/>
          <a:ln w="38100">
            <a:solidFill>
              <a:srgbClr val="C00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62" name="Grupo 161"/>
          <p:cNvGrpSpPr/>
          <p:nvPr/>
        </p:nvGrpSpPr>
        <p:grpSpPr>
          <a:xfrm>
            <a:off x="596616" y="1145545"/>
            <a:ext cx="468556" cy="485775"/>
            <a:chOff x="592755" y="3401622"/>
            <a:chExt cx="468556" cy="485775"/>
          </a:xfrm>
        </p:grpSpPr>
        <p:sp>
          <p:nvSpPr>
            <p:cNvPr id="166" name="CuadroTexto 165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167" name="Elipse 166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4267427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172" grpId="0"/>
      <p:bldP spid="173" grpId="0"/>
      <p:bldP spid="16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028657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Homing Pasivo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64" name="Rectángulo 163"/>
          <p:cNvSpPr/>
          <p:nvPr/>
        </p:nvSpPr>
        <p:spPr>
          <a:xfrm>
            <a:off x="830893" y="2500974"/>
            <a:ext cx="41000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SIDEWINDER es PASIVO</a:t>
            </a:r>
            <a:endParaRPr lang="es-CL" sz="2800" b="1" u="sng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4633" y="3203326"/>
            <a:ext cx="2272070" cy="14828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67" name="Group 10"/>
          <p:cNvGrpSpPr>
            <a:grpSpLocks/>
          </p:cNvGrpSpPr>
          <p:nvPr/>
        </p:nvGrpSpPr>
        <p:grpSpPr bwMode="auto">
          <a:xfrm rot="20813472">
            <a:off x="4511940" y="4923610"/>
            <a:ext cx="1782763" cy="300038"/>
            <a:chOff x="1526" y="1874"/>
            <a:chExt cx="1123" cy="189"/>
          </a:xfrm>
        </p:grpSpPr>
        <p:sp>
          <p:nvSpPr>
            <p:cNvPr id="168" name="Freeform 11"/>
            <p:cNvSpPr>
              <a:spLocks/>
            </p:cNvSpPr>
            <p:nvPr/>
          </p:nvSpPr>
          <p:spPr bwMode="auto">
            <a:xfrm>
              <a:off x="1526" y="1959"/>
              <a:ext cx="476" cy="104"/>
            </a:xfrm>
            <a:custGeom>
              <a:avLst/>
              <a:gdLst>
                <a:gd name="T0" fmla="*/ 438 w 476"/>
                <a:gd name="T1" fmla="*/ 1 h 104"/>
                <a:gd name="T2" fmla="*/ 429 w 476"/>
                <a:gd name="T3" fmla="*/ 0 h 104"/>
                <a:gd name="T4" fmla="*/ 418 w 476"/>
                <a:gd name="T5" fmla="*/ 1 h 104"/>
                <a:gd name="T6" fmla="*/ 407 w 476"/>
                <a:gd name="T7" fmla="*/ 2 h 104"/>
                <a:gd name="T8" fmla="*/ 392 w 476"/>
                <a:gd name="T9" fmla="*/ 5 h 104"/>
                <a:gd name="T10" fmla="*/ 370 w 476"/>
                <a:gd name="T11" fmla="*/ 7 h 104"/>
                <a:gd name="T12" fmla="*/ 349 w 476"/>
                <a:gd name="T13" fmla="*/ 11 h 104"/>
                <a:gd name="T14" fmla="*/ 328 w 476"/>
                <a:gd name="T15" fmla="*/ 15 h 104"/>
                <a:gd name="T16" fmla="*/ 300 w 476"/>
                <a:gd name="T17" fmla="*/ 21 h 104"/>
                <a:gd name="T18" fmla="*/ 266 w 476"/>
                <a:gd name="T19" fmla="*/ 29 h 104"/>
                <a:gd name="T20" fmla="*/ 234 w 476"/>
                <a:gd name="T21" fmla="*/ 37 h 104"/>
                <a:gd name="T22" fmla="*/ 201 w 476"/>
                <a:gd name="T23" fmla="*/ 45 h 104"/>
                <a:gd name="T24" fmla="*/ 172 w 476"/>
                <a:gd name="T25" fmla="*/ 53 h 104"/>
                <a:gd name="T26" fmla="*/ 154 w 476"/>
                <a:gd name="T27" fmla="*/ 58 h 104"/>
                <a:gd name="T28" fmla="*/ 136 w 476"/>
                <a:gd name="T29" fmla="*/ 61 h 104"/>
                <a:gd name="T30" fmla="*/ 118 w 476"/>
                <a:gd name="T31" fmla="*/ 65 h 104"/>
                <a:gd name="T32" fmla="*/ 101 w 476"/>
                <a:gd name="T33" fmla="*/ 69 h 104"/>
                <a:gd name="T34" fmla="*/ 84 w 476"/>
                <a:gd name="T35" fmla="*/ 73 h 104"/>
                <a:gd name="T36" fmla="*/ 59 w 476"/>
                <a:gd name="T37" fmla="*/ 80 h 104"/>
                <a:gd name="T38" fmla="*/ 20 w 476"/>
                <a:gd name="T39" fmla="*/ 95 h 104"/>
                <a:gd name="T40" fmla="*/ 8 w 476"/>
                <a:gd name="T41" fmla="*/ 102 h 104"/>
                <a:gd name="T42" fmla="*/ 24 w 476"/>
                <a:gd name="T43" fmla="*/ 102 h 104"/>
                <a:gd name="T44" fmla="*/ 39 w 476"/>
                <a:gd name="T45" fmla="*/ 103 h 104"/>
                <a:gd name="T46" fmla="*/ 54 w 476"/>
                <a:gd name="T47" fmla="*/ 103 h 104"/>
                <a:gd name="T48" fmla="*/ 77 w 476"/>
                <a:gd name="T49" fmla="*/ 100 h 104"/>
                <a:gd name="T50" fmla="*/ 107 w 476"/>
                <a:gd name="T51" fmla="*/ 96 h 104"/>
                <a:gd name="T52" fmla="*/ 136 w 476"/>
                <a:gd name="T53" fmla="*/ 92 h 104"/>
                <a:gd name="T54" fmla="*/ 165 w 476"/>
                <a:gd name="T55" fmla="*/ 89 h 104"/>
                <a:gd name="T56" fmla="*/ 194 w 476"/>
                <a:gd name="T57" fmla="*/ 85 h 104"/>
                <a:gd name="T58" fmla="*/ 223 w 476"/>
                <a:gd name="T59" fmla="*/ 82 h 104"/>
                <a:gd name="T60" fmla="*/ 252 w 476"/>
                <a:gd name="T61" fmla="*/ 79 h 104"/>
                <a:gd name="T62" fmla="*/ 282 w 476"/>
                <a:gd name="T63" fmla="*/ 75 h 104"/>
                <a:gd name="T64" fmla="*/ 310 w 476"/>
                <a:gd name="T65" fmla="*/ 72 h 104"/>
                <a:gd name="T66" fmla="*/ 338 w 476"/>
                <a:gd name="T67" fmla="*/ 68 h 104"/>
                <a:gd name="T68" fmla="*/ 365 w 476"/>
                <a:gd name="T69" fmla="*/ 65 h 104"/>
                <a:gd name="T70" fmla="*/ 393 w 476"/>
                <a:gd name="T71" fmla="*/ 62 h 104"/>
                <a:gd name="T72" fmla="*/ 414 w 476"/>
                <a:gd name="T73" fmla="*/ 60 h 104"/>
                <a:gd name="T74" fmla="*/ 430 w 476"/>
                <a:gd name="T75" fmla="*/ 57 h 104"/>
                <a:gd name="T76" fmla="*/ 439 w 476"/>
                <a:gd name="T77" fmla="*/ 54 h 104"/>
                <a:gd name="T78" fmla="*/ 448 w 476"/>
                <a:gd name="T79" fmla="*/ 51 h 104"/>
                <a:gd name="T80" fmla="*/ 457 w 476"/>
                <a:gd name="T81" fmla="*/ 45 h 104"/>
                <a:gd name="T82" fmla="*/ 467 w 476"/>
                <a:gd name="T83" fmla="*/ 37 h 104"/>
                <a:gd name="T84" fmla="*/ 473 w 476"/>
                <a:gd name="T85" fmla="*/ 29 h 104"/>
                <a:gd name="T86" fmla="*/ 475 w 476"/>
                <a:gd name="T87" fmla="*/ 22 h 104"/>
                <a:gd name="T88" fmla="*/ 474 w 476"/>
                <a:gd name="T89" fmla="*/ 16 h 104"/>
                <a:gd name="T90" fmla="*/ 469 w 476"/>
                <a:gd name="T91" fmla="*/ 11 h 104"/>
                <a:gd name="T92" fmla="*/ 460 w 476"/>
                <a:gd name="T93" fmla="*/ 7 h 104"/>
                <a:gd name="T94" fmla="*/ 449 w 476"/>
                <a:gd name="T95" fmla="*/ 3 h 104"/>
                <a:gd name="T96" fmla="*/ 442 w 476"/>
                <a:gd name="T97" fmla="*/ 2 h 10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76" h="104">
                  <a:moveTo>
                    <a:pt x="442" y="2"/>
                  </a:moveTo>
                  <a:lnTo>
                    <a:pt x="438" y="1"/>
                  </a:lnTo>
                  <a:lnTo>
                    <a:pt x="434" y="1"/>
                  </a:lnTo>
                  <a:lnTo>
                    <a:pt x="429" y="0"/>
                  </a:lnTo>
                  <a:lnTo>
                    <a:pt x="423" y="1"/>
                  </a:lnTo>
                  <a:lnTo>
                    <a:pt x="418" y="1"/>
                  </a:lnTo>
                  <a:lnTo>
                    <a:pt x="413" y="1"/>
                  </a:lnTo>
                  <a:lnTo>
                    <a:pt x="407" y="2"/>
                  </a:lnTo>
                  <a:lnTo>
                    <a:pt x="403" y="3"/>
                  </a:lnTo>
                  <a:lnTo>
                    <a:pt x="392" y="5"/>
                  </a:lnTo>
                  <a:lnTo>
                    <a:pt x="381" y="6"/>
                  </a:lnTo>
                  <a:lnTo>
                    <a:pt x="370" y="7"/>
                  </a:lnTo>
                  <a:lnTo>
                    <a:pt x="360" y="9"/>
                  </a:lnTo>
                  <a:lnTo>
                    <a:pt x="349" y="11"/>
                  </a:lnTo>
                  <a:lnTo>
                    <a:pt x="338" y="12"/>
                  </a:lnTo>
                  <a:lnTo>
                    <a:pt x="328" y="15"/>
                  </a:lnTo>
                  <a:lnTo>
                    <a:pt x="317" y="17"/>
                  </a:lnTo>
                  <a:lnTo>
                    <a:pt x="300" y="21"/>
                  </a:lnTo>
                  <a:lnTo>
                    <a:pt x="283" y="25"/>
                  </a:lnTo>
                  <a:lnTo>
                    <a:pt x="266" y="29"/>
                  </a:lnTo>
                  <a:lnTo>
                    <a:pt x="250" y="33"/>
                  </a:lnTo>
                  <a:lnTo>
                    <a:pt x="234" y="37"/>
                  </a:lnTo>
                  <a:lnTo>
                    <a:pt x="217" y="41"/>
                  </a:lnTo>
                  <a:lnTo>
                    <a:pt x="201" y="45"/>
                  </a:lnTo>
                  <a:lnTo>
                    <a:pt x="184" y="50"/>
                  </a:lnTo>
                  <a:lnTo>
                    <a:pt x="172" y="53"/>
                  </a:lnTo>
                  <a:lnTo>
                    <a:pt x="162" y="56"/>
                  </a:lnTo>
                  <a:lnTo>
                    <a:pt x="154" y="58"/>
                  </a:lnTo>
                  <a:lnTo>
                    <a:pt x="145" y="59"/>
                  </a:lnTo>
                  <a:lnTo>
                    <a:pt x="136" y="61"/>
                  </a:lnTo>
                  <a:lnTo>
                    <a:pt x="128" y="62"/>
                  </a:lnTo>
                  <a:lnTo>
                    <a:pt x="118" y="65"/>
                  </a:lnTo>
                  <a:lnTo>
                    <a:pt x="106" y="67"/>
                  </a:lnTo>
                  <a:lnTo>
                    <a:pt x="101" y="69"/>
                  </a:lnTo>
                  <a:lnTo>
                    <a:pt x="93" y="71"/>
                  </a:lnTo>
                  <a:lnTo>
                    <a:pt x="84" y="73"/>
                  </a:lnTo>
                  <a:lnTo>
                    <a:pt x="79" y="75"/>
                  </a:lnTo>
                  <a:lnTo>
                    <a:pt x="59" y="80"/>
                  </a:lnTo>
                  <a:lnTo>
                    <a:pt x="39" y="87"/>
                  </a:lnTo>
                  <a:lnTo>
                    <a:pt x="20" y="95"/>
                  </a:lnTo>
                  <a:lnTo>
                    <a:pt x="0" y="103"/>
                  </a:lnTo>
                  <a:lnTo>
                    <a:pt x="8" y="102"/>
                  </a:lnTo>
                  <a:lnTo>
                    <a:pt x="16" y="102"/>
                  </a:lnTo>
                  <a:lnTo>
                    <a:pt x="24" y="102"/>
                  </a:lnTo>
                  <a:lnTo>
                    <a:pt x="31" y="102"/>
                  </a:lnTo>
                  <a:lnTo>
                    <a:pt x="39" y="103"/>
                  </a:lnTo>
                  <a:lnTo>
                    <a:pt x="46" y="103"/>
                  </a:lnTo>
                  <a:lnTo>
                    <a:pt x="54" y="103"/>
                  </a:lnTo>
                  <a:lnTo>
                    <a:pt x="62" y="102"/>
                  </a:lnTo>
                  <a:lnTo>
                    <a:pt x="77" y="100"/>
                  </a:lnTo>
                  <a:lnTo>
                    <a:pt x="92" y="98"/>
                  </a:lnTo>
                  <a:lnTo>
                    <a:pt x="107" y="96"/>
                  </a:lnTo>
                  <a:lnTo>
                    <a:pt x="121" y="94"/>
                  </a:lnTo>
                  <a:lnTo>
                    <a:pt x="136" y="92"/>
                  </a:lnTo>
                  <a:lnTo>
                    <a:pt x="150" y="91"/>
                  </a:lnTo>
                  <a:lnTo>
                    <a:pt x="165" y="89"/>
                  </a:lnTo>
                  <a:lnTo>
                    <a:pt x="179" y="87"/>
                  </a:lnTo>
                  <a:lnTo>
                    <a:pt x="194" y="85"/>
                  </a:lnTo>
                  <a:lnTo>
                    <a:pt x="208" y="84"/>
                  </a:lnTo>
                  <a:lnTo>
                    <a:pt x="223" y="82"/>
                  </a:lnTo>
                  <a:lnTo>
                    <a:pt x="237" y="81"/>
                  </a:lnTo>
                  <a:lnTo>
                    <a:pt x="252" y="79"/>
                  </a:lnTo>
                  <a:lnTo>
                    <a:pt x="267" y="77"/>
                  </a:lnTo>
                  <a:lnTo>
                    <a:pt x="282" y="75"/>
                  </a:lnTo>
                  <a:lnTo>
                    <a:pt x="296" y="74"/>
                  </a:lnTo>
                  <a:lnTo>
                    <a:pt x="310" y="72"/>
                  </a:lnTo>
                  <a:lnTo>
                    <a:pt x="324" y="70"/>
                  </a:lnTo>
                  <a:lnTo>
                    <a:pt x="338" y="68"/>
                  </a:lnTo>
                  <a:lnTo>
                    <a:pt x="351" y="66"/>
                  </a:lnTo>
                  <a:lnTo>
                    <a:pt x="365" y="65"/>
                  </a:lnTo>
                  <a:lnTo>
                    <a:pt x="379" y="63"/>
                  </a:lnTo>
                  <a:lnTo>
                    <a:pt x="393" y="62"/>
                  </a:lnTo>
                  <a:lnTo>
                    <a:pt x="407" y="61"/>
                  </a:lnTo>
                  <a:lnTo>
                    <a:pt x="414" y="60"/>
                  </a:lnTo>
                  <a:lnTo>
                    <a:pt x="422" y="59"/>
                  </a:lnTo>
                  <a:lnTo>
                    <a:pt x="430" y="57"/>
                  </a:lnTo>
                  <a:lnTo>
                    <a:pt x="437" y="55"/>
                  </a:lnTo>
                  <a:lnTo>
                    <a:pt x="439" y="54"/>
                  </a:lnTo>
                  <a:lnTo>
                    <a:pt x="443" y="53"/>
                  </a:lnTo>
                  <a:lnTo>
                    <a:pt x="448" y="51"/>
                  </a:lnTo>
                  <a:lnTo>
                    <a:pt x="450" y="51"/>
                  </a:lnTo>
                  <a:lnTo>
                    <a:pt x="457" y="45"/>
                  </a:lnTo>
                  <a:lnTo>
                    <a:pt x="462" y="41"/>
                  </a:lnTo>
                  <a:lnTo>
                    <a:pt x="467" y="37"/>
                  </a:lnTo>
                  <a:lnTo>
                    <a:pt x="470" y="32"/>
                  </a:lnTo>
                  <a:lnTo>
                    <a:pt x="473" y="29"/>
                  </a:lnTo>
                  <a:lnTo>
                    <a:pt x="475" y="25"/>
                  </a:lnTo>
                  <a:lnTo>
                    <a:pt x="475" y="22"/>
                  </a:lnTo>
                  <a:lnTo>
                    <a:pt x="475" y="19"/>
                  </a:lnTo>
                  <a:lnTo>
                    <a:pt x="474" y="16"/>
                  </a:lnTo>
                  <a:lnTo>
                    <a:pt x="472" y="14"/>
                  </a:lnTo>
                  <a:lnTo>
                    <a:pt x="469" y="11"/>
                  </a:lnTo>
                  <a:lnTo>
                    <a:pt x="465" y="9"/>
                  </a:lnTo>
                  <a:lnTo>
                    <a:pt x="460" y="7"/>
                  </a:lnTo>
                  <a:lnTo>
                    <a:pt x="456" y="5"/>
                  </a:lnTo>
                  <a:lnTo>
                    <a:pt x="449" y="3"/>
                  </a:lnTo>
                  <a:lnTo>
                    <a:pt x="442" y="2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9" name="Freeform 12"/>
            <p:cNvSpPr>
              <a:spLocks/>
            </p:cNvSpPr>
            <p:nvPr/>
          </p:nvSpPr>
          <p:spPr bwMode="auto">
            <a:xfrm>
              <a:off x="2069" y="1874"/>
              <a:ext cx="580" cy="113"/>
            </a:xfrm>
            <a:custGeom>
              <a:avLst/>
              <a:gdLst>
                <a:gd name="T0" fmla="*/ 507 w 580"/>
                <a:gd name="T1" fmla="*/ 2 h 113"/>
                <a:gd name="T2" fmla="*/ 3 w 580"/>
                <a:gd name="T3" fmla="*/ 82 h 113"/>
                <a:gd name="T4" fmla="*/ 0 w 580"/>
                <a:gd name="T5" fmla="*/ 112 h 113"/>
                <a:gd name="T6" fmla="*/ 504 w 580"/>
                <a:gd name="T7" fmla="*/ 31 h 113"/>
                <a:gd name="T8" fmla="*/ 523 w 580"/>
                <a:gd name="T9" fmla="*/ 27 h 113"/>
                <a:gd name="T10" fmla="*/ 539 w 580"/>
                <a:gd name="T11" fmla="*/ 23 h 113"/>
                <a:gd name="T12" fmla="*/ 552 w 580"/>
                <a:gd name="T13" fmla="*/ 18 h 113"/>
                <a:gd name="T14" fmla="*/ 562 w 580"/>
                <a:gd name="T15" fmla="*/ 14 h 113"/>
                <a:gd name="T16" fmla="*/ 570 w 580"/>
                <a:gd name="T17" fmla="*/ 10 h 113"/>
                <a:gd name="T18" fmla="*/ 575 w 580"/>
                <a:gd name="T19" fmla="*/ 7 h 113"/>
                <a:gd name="T20" fmla="*/ 578 w 580"/>
                <a:gd name="T21" fmla="*/ 5 h 113"/>
                <a:gd name="T22" fmla="*/ 579 w 580"/>
                <a:gd name="T23" fmla="*/ 4 h 113"/>
                <a:gd name="T24" fmla="*/ 569 w 580"/>
                <a:gd name="T25" fmla="*/ 2 h 113"/>
                <a:gd name="T26" fmla="*/ 557 w 580"/>
                <a:gd name="T27" fmla="*/ 0 h 113"/>
                <a:gd name="T28" fmla="*/ 545 w 580"/>
                <a:gd name="T29" fmla="*/ 0 h 113"/>
                <a:gd name="T30" fmla="*/ 533 w 580"/>
                <a:gd name="T31" fmla="*/ 0 h 113"/>
                <a:gd name="T32" fmla="*/ 523 w 580"/>
                <a:gd name="T33" fmla="*/ 0 h 113"/>
                <a:gd name="T34" fmla="*/ 515 w 580"/>
                <a:gd name="T35" fmla="*/ 1 h 113"/>
                <a:gd name="T36" fmla="*/ 509 w 580"/>
                <a:gd name="T37" fmla="*/ 2 h 113"/>
                <a:gd name="T38" fmla="*/ 507 w 580"/>
                <a:gd name="T39" fmla="*/ 2 h 113"/>
                <a:gd name="T40" fmla="*/ 507 w 580"/>
                <a:gd name="T41" fmla="*/ 2 h 1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0" h="113">
                  <a:moveTo>
                    <a:pt x="507" y="2"/>
                  </a:moveTo>
                  <a:lnTo>
                    <a:pt x="3" y="82"/>
                  </a:lnTo>
                  <a:lnTo>
                    <a:pt x="0" y="112"/>
                  </a:lnTo>
                  <a:lnTo>
                    <a:pt x="504" y="31"/>
                  </a:lnTo>
                  <a:lnTo>
                    <a:pt x="523" y="27"/>
                  </a:lnTo>
                  <a:lnTo>
                    <a:pt x="539" y="23"/>
                  </a:lnTo>
                  <a:lnTo>
                    <a:pt x="552" y="18"/>
                  </a:lnTo>
                  <a:lnTo>
                    <a:pt x="562" y="14"/>
                  </a:lnTo>
                  <a:lnTo>
                    <a:pt x="570" y="10"/>
                  </a:lnTo>
                  <a:lnTo>
                    <a:pt x="575" y="7"/>
                  </a:lnTo>
                  <a:lnTo>
                    <a:pt x="578" y="5"/>
                  </a:lnTo>
                  <a:lnTo>
                    <a:pt x="579" y="4"/>
                  </a:lnTo>
                  <a:lnTo>
                    <a:pt x="569" y="2"/>
                  </a:lnTo>
                  <a:lnTo>
                    <a:pt x="557" y="0"/>
                  </a:lnTo>
                  <a:lnTo>
                    <a:pt x="545" y="0"/>
                  </a:lnTo>
                  <a:lnTo>
                    <a:pt x="533" y="0"/>
                  </a:lnTo>
                  <a:lnTo>
                    <a:pt x="523" y="0"/>
                  </a:lnTo>
                  <a:lnTo>
                    <a:pt x="515" y="1"/>
                  </a:lnTo>
                  <a:lnTo>
                    <a:pt x="509" y="2"/>
                  </a:lnTo>
                  <a:lnTo>
                    <a:pt x="507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0" name="Freeform 13"/>
            <p:cNvSpPr>
              <a:spLocks/>
            </p:cNvSpPr>
            <p:nvPr/>
          </p:nvSpPr>
          <p:spPr bwMode="auto">
            <a:xfrm>
              <a:off x="1996" y="1894"/>
              <a:ext cx="583" cy="104"/>
            </a:xfrm>
            <a:custGeom>
              <a:avLst/>
              <a:gdLst>
                <a:gd name="T0" fmla="*/ 582 w 583"/>
                <a:gd name="T1" fmla="*/ 0 h 104"/>
                <a:gd name="T2" fmla="*/ 1 w 583"/>
                <a:gd name="T3" fmla="*/ 93 h 104"/>
                <a:gd name="T4" fmla="*/ 0 w 583"/>
                <a:gd name="T5" fmla="*/ 103 h 104"/>
                <a:gd name="T6" fmla="*/ 580 w 583"/>
                <a:gd name="T7" fmla="*/ 11 h 104"/>
                <a:gd name="T8" fmla="*/ 582 w 583"/>
                <a:gd name="T9" fmla="*/ 0 h 104"/>
                <a:gd name="T10" fmla="*/ 582 w 583"/>
                <a:gd name="T11" fmla="*/ 0 h 1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3" h="104">
                  <a:moveTo>
                    <a:pt x="582" y="0"/>
                  </a:moveTo>
                  <a:lnTo>
                    <a:pt x="1" y="93"/>
                  </a:lnTo>
                  <a:lnTo>
                    <a:pt x="0" y="103"/>
                  </a:lnTo>
                  <a:lnTo>
                    <a:pt x="580" y="11"/>
                  </a:lnTo>
                  <a:lnTo>
                    <a:pt x="582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1" name="Freeform 14"/>
            <p:cNvSpPr>
              <a:spLocks/>
            </p:cNvSpPr>
            <p:nvPr/>
          </p:nvSpPr>
          <p:spPr bwMode="auto">
            <a:xfrm>
              <a:off x="2549" y="188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" name="Line 15"/>
            <p:cNvSpPr>
              <a:spLocks noChangeShapeType="1"/>
            </p:cNvSpPr>
            <p:nvPr/>
          </p:nvSpPr>
          <p:spPr bwMode="auto">
            <a:xfrm flipV="1">
              <a:off x="2549" y="1876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6" name="Freeform 16"/>
            <p:cNvSpPr>
              <a:spLocks/>
            </p:cNvSpPr>
            <p:nvPr/>
          </p:nvSpPr>
          <p:spPr bwMode="auto">
            <a:xfrm>
              <a:off x="2414" y="1902"/>
              <a:ext cx="3" cy="30"/>
            </a:xfrm>
            <a:custGeom>
              <a:avLst/>
              <a:gdLst>
                <a:gd name="T0" fmla="*/ 0 w 3"/>
                <a:gd name="T1" fmla="*/ 29 h 30"/>
                <a:gd name="T2" fmla="*/ 2 w 3"/>
                <a:gd name="T3" fmla="*/ 0 h 30"/>
                <a:gd name="T4" fmla="*/ 0 w 3"/>
                <a:gd name="T5" fmla="*/ 29 h 30"/>
                <a:gd name="T6" fmla="*/ 0 w 3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30">
                  <a:moveTo>
                    <a:pt x="0" y="29"/>
                  </a:moveTo>
                  <a:lnTo>
                    <a:pt x="2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" name="Line 17"/>
            <p:cNvSpPr>
              <a:spLocks noChangeShapeType="1"/>
            </p:cNvSpPr>
            <p:nvPr/>
          </p:nvSpPr>
          <p:spPr bwMode="auto">
            <a:xfrm flipV="1">
              <a:off x="2414" y="1898"/>
              <a:ext cx="2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2" name="Freeform 18"/>
            <p:cNvSpPr>
              <a:spLocks/>
            </p:cNvSpPr>
            <p:nvPr/>
          </p:nvSpPr>
          <p:spPr bwMode="auto">
            <a:xfrm>
              <a:off x="2256" y="1927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" name="Line 19"/>
            <p:cNvSpPr>
              <a:spLocks noChangeShapeType="1"/>
            </p:cNvSpPr>
            <p:nvPr/>
          </p:nvSpPr>
          <p:spPr bwMode="auto">
            <a:xfrm flipV="1">
              <a:off x="2256" y="1923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" name="Freeform 20"/>
            <p:cNvSpPr>
              <a:spLocks/>
            </p:cNvSpPr>
            <p:nvPr/>
          </p:nvSpPr>
          <p:spPr bwMode="auto">
            <a:xfrm>
              <a:off x="2258" y="1912"/>
              <a:ext cx="158" cy="26"/>
            </a:xfrm>
            <a:custGeom>
              <a:avLst/>
              <a:gdLst>
                <a:gd name="T0" fmla="*/ 157 w 158"/>
                <a:gd name="T1" fmla="*/ 0 h 26"/>
                <a:gd name="T2" fmla="*/ 0 w 158"/>
                <a:gd name="T3" fmla="*/ 25 h 26"/>
                <a:gd name="T4" fmla="*/ 157 w 158"/>
                <a:gd name="T5" fmla="*/ 0 h 26"/>
                <a:gd name="T6" fmla="*/ 157 w 158"/>
                <a:gd name="T7" fmla="*/ 0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8" h="26">
                  <a:moveTo>
                    <a:pt x="157" y="0"/>
                  </a:moveTo>
                  <a:lnTo>
                    <a:pt x="0" y="25"/>
                  </a:lnTo>
                  <a:lnTo>
                    <a:pt x="157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" name="Line 21"/>
            <p:cNvSpPr>
              <a:spLocks noChangeShapeType="1"/>
            </p:cNvSpPr>
            <p:nvPr/>
          </p:nvSpPr>
          <p:spPr bwMode="auto">
            <a:xfrm flipH="1">
              <a:off x="2254" y="1916"/>
              <a:ext cx="16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8" name="Freeform 22"/>
            <p:cNvSpPr>
              <a:spLocks/>
            </p:cNvSpPr>
            <p:nvPr/>
          </p:nvSpPr>
          <p:spPr bwMode="auto">
            <a:xfrm>
              <a:off x="2310" y="1927"/>
              <a:ext cx="64" cy="27"/>
            </a:xfrm>
            <a:custGeom>
              <a:avLst/>
              <a:gdLst>
                <a:gd name="T0" fmla="*/ 6 w 64"/>
                <a:gd name="T1" fmla="*/ 26 h 27"/>
                <a:gd name="T2" fmla="*/ 0 w 64"/>
                <a:gd name="T3" fmla="*/ 8 h 27"/>
                <a:gd name="T4" fmla="*/ 53 w 64"/>
                <a:gd name="T5" fmla="*/ 0 h 27"/>
                <a:gd name="T6" fmla="*/ 63 w 64"/>
                <a:gd name="T7" fmla="*/ 17 h 27"/>
                <a:gd name="T8" fmla="*/ 6 w 64"/>
                <a:gd name="T9" fmla="*/ 26 h 27"/>
                <a:gd name="T10" fmla="*/ 6 w 64"/>
                <a:gd name="T11" fmla="*/ 26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27">
                  <a:moveTo>
                    <a:pt x="6" y="26"/>
                  </a:moveTo>
                  <a:lnTo>
                    <a:pt x="0" y="8"/>
                  </a:lnTo>
                  <a:lnTo>
                    <a:pt x="53" y="0"/>
                  </a:lnTo>
                  <a:lnTo>
                    <a:pt x="63" y="17"/>
                  </a:lnTo>
                  <a:lnTo>
                    <a:pt x="6" y="2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9" name="Freeform 23"/>
            <p:cNvSpPr>
              <a:spLocks/>
            </p:cNvSpPr>
            <p:nvPr/>
          </p:nvSpPr>
          <p:spPr bwMode="auto">
            <a:xfrm>
              <a:off x="2321" y="1932"/>
              <a:ext cx="46" cy="20"/>
            </a:xfrm>
            <a:custGeom>
              <a:avLst/>
              <a:gdLst>
                <a:gd name="T0" fmla="*/ 5 w 46"/>
                <a:gd name="T1" fmla="*/ 19 h 20"/>
                <a:gd name="T2" fmla="*/ 0 w 46"/>
                <a:gd name="T3" fmla="*/ 7 h 20"/>
                <a:gd name="T4" fmla="*/ 45 w 46"/>
                <a:gd name="T5" fmla="*/ 0 h 2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20">
                  <a:moveTo>
                    <a:pt x="5" y="19"/>
                  </a:moveTo>
                  <a:lnTo>
                    <a:pt x="0" y="7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0" name="Line 24"/>
            <p:cNvSpPr>
              <a:spLocks noChangeShapeType="1"/>
            </p:cNvSpPr>
            <p:nvPr/>
          </p:nvSpPr>
          <p:spPr bwMode="auto">
            <a:xfrm flipH="1" flipV="1">
              <a:off x="2334" y="1932"/>
              <a:ext cx="15" cy="2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1" name="Freeform 25"/>
            <p:cNvSpPr>
              <a:spLocks/>
            </p:cNvSpPr>
            <p:nvPr/>
          </p:nvSpPr>
          <p:spPr bwMode="auto">
            <a:xfrm>
              <a:off x="2250" y="1912"/>
              <a:ext cx="103" cy="29"/>
            </a:xfrm>
            <a:custGeom>
              <a:avLst/>
              <a:gdLst>
                <a:gd name="T0" fmla="*/ 1 w 103"/>
                <a:gd name="T1" fmla="*/ 16 h 29"/>
                <a:gd name="T2" fmla="*/ 102 w 103"/>
                <a:gd name="T3" fmla="*/ 0 h 29"/>
                <a:gd name="T4" fmla="*/ 102 w 103"/>
                <a:gd name="T5" fmla="*/ 12 h 29"/>
                <a:gd name="T6" fmla="*/ 0 w 103"/>
                <a:gd name="T7" fmla="*/ 28 h 29"/>
                <a:gd name="T8" fmla="*/ 1 w 103"/>
                <a:gd name="T9" fmla="*/ 16 h 29"/>
                <a:gd name="T10" fmla="*/ 1 w 103"/>
                <a:gd name="T11" fmla="*/ 16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3" h="29">
                  <a:moveTo>
                    <a:pt x="1" y="16"/>
                  </a:moveTo>
                  <a:lnTo>
                    <a:pt x="102" y="0"/>
                  </a:lnTo>
                  <a:lnTo>
                    <a:pt x="102" y="12"/>
                  </a:lnTo>
                  <a:lnTo>
                    <a:pt x="0" y="28"/>
                  </a:lnTo>
                  <a:lnTo>
                    <a:pt x="1" y="16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2" name="Freeform 26"/>
            <p:cNvSpPr>
              <a:spLocks/>
            </p:cNvSpPr>
            <p:nvPr/>
          </p:nvSpPr>
          <p:spPr bwMode="auto">
            <a:xfrm>
              <a:off x="2128" y="1928"/>
              <a:ext cx="124" cy="32"/>
            </a:xfrm>
            <a:custGeom>
              <a:avLst/>
              <a:gdLst>
                <a:gd name="T0" fmla="*/ 1 w 124"/>
                <a:gd name="T1" fmla="*/ 19 h 32"/>
                <a:gd name="T2" fmla="*/ 123 w 124"/>
                <a:gd name="T3" fmla="*/ 0 h 32"/>
                <a:gd name="T4" fmla="*/ 122 w 124"/>
                <a:gd name="T5" fmla="*/ 12 h 32"/>
                <a:gd name="T6" fmla="*/ 0 w 124"/>
                <a:gd name="T7" fmla="*/ 31 h 32"/>
                <a:gd name="T8" fmla="*/ 1 w 124"/>
                <a:gd name="T9" fmla="*/ 19 h 32"/>
                <a:gd name="T10" fmla="*/ 1 w 124"/>
                <a:gd name="T11" fmla="*/ 19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4" h="32">
                  <a:moveTo>
                    <a:pt x="1" y="19"/>
                  </a:moveTo>
                  <a:lnTo>
                    <a:pt x="123" y="0"/>
                  </a:lnTo>
                  <a:lnTo>
                    <a:pt x="122" y="12"/>
                  </a:lnTo>
                  <a:lnTo>
                    <a:pt x="0" y="31"/>
                  </a:lnTo>
                  <a:lnTo>
                    <a:pt x="1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3" name="Freeform 27"/>
            <p:cNvSpPr>
              <a:spLocks/>
            </p:cNvSpPr>
            <p:nvPr/>
          </p:nvSpPr>
          <p:spPr bwMode="auto">
            <a:xfrm>
              <a:off x="2160" y="1952"/>
              <a:ext cx="16" cy="20"/>
            </a:xfrm>
            <a:custGeom>
              <a:avLst/>
              <a:gdLst>
                <a:gd name="T0" fmla="*/ 0 w 16"/>
                <a:gd name="T1" fmla="*/ 19 h 20"/>
                <a:gd name="T2" fmla="*/ 14 w 16"/>
                <a:gd name="T3" fmla="*/ 17 h 20"/>
                <a:gd name="T4" fmla="*/ 15 w 16"/>
                <a:gd name="T5" fmla="*/ 0 h 20"/>
                <a:gd name="T6" fmla="*/ 2 w 16"/>
                <a:gd name="T7" fmla="*/ 2 h 20"/>
                <a:gd name="T8" fmla="*/ 0 w 16"/>
                <a:gd name="T9" fmla="*/ 19 h 20"/>
                <a:gd name="T10" fmla="*/ 0 w 16"/>
                <a:gd name="T11" fmla="*/ 19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20">
                  <a:moveTo>
                    <a:pt x="0" y="19"/>
                  </a:moveTo>
                  <a:lnTo>
                    <a:pt x="14" y="17"/>
                  </a:lnTo>
                  <a:lnTo>
                    <a:pt x="15" y="0"/>
                  </a:lnTo>
                  <a:lnTo>
                    <a:pt x="2" y="2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" name="Freeform 28"/>
            <p:cNvSpPr>
              <a:spLocks/>
            </p:cNvSpPr>
            <p:nvPr/>
          </p:nvSpPr>
          <p:spPr bwMode="auto">
            <a:xfrm>
              <a:off x="2085" y="1972"/>
              <a:ext cx="65" cy="19"/>
            </a:xfrm>
            <a:custGeom>
              <a:avLst/>
              <a:gdLst>
                <a:gd name="T0" fmla="*/ 1 w 65"/>
                <a:gd name="T1" fmla="*/ 11 h 19"/>
                <a:gd name="T2" fmla="*/ 64 w 65"/>
                <a:gd name="T3" fmla="*/ 0 h 19"/>
                <a:gd name="T4" fmla="*/ 63 w 65"/>
                <a:gd name="T5" fmla="*/ 8 h 19"/>
                <a:gd name="T6" fmla="*/ 0 w 65"/>
                <a:gd name="T7" fmla="*/ 18 h 19"/>
                <a:gd name="T8" fmla="*/ 1 w 65"/>
                <a:gd name="T9" fmla="*/ 11 h 19"/>
                <a:gd name="T10" fmla="*/ 1 w 65"/>
                <a:gd name="T11" fmla="*/ 11 h 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9">
                  <a:moveTo>
                    <a:pt x="1" y="11"/>
                  </a:moveTo>
                  <a:lnTo>
                    <a:pt x="64" y="0"/>
                  </a:lnTo>
                  <a:lnTo>
                    <a:pt x="63" y="8"/>
                  </a:lnTo>
                  <a:lnTo>
                    <a:pt x="0" y="18"/>
                  </a:lnTo>
                  <a:lnTo>
                    <a:pt x="1" y="1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" name="Freeform 29"/>
            <p:cNvSpPr>
              <a:spLocks/>
            </p:cNvSpPr>
            <p:nvPr/>
          </p:nvSpPr>
          <p:spPr bwMode="auto">
            <a:xfrm>
              <a:off x="1996" y="1956"/>
              <a:ext cx="77" cy="42"/>
            </a:xfrm>
            <a:custGeom>
              <a:avLst/>
              <a:gdLst>
                <a:gd name="T0" fmla="*/ 3 w 77"/>
                <a:gd name="T1" fmla="*/ 12 h 42"/>
                <a:gd name="T2" fmla="*/ 76 w 77"/>
                <a:gd name="T3" fmla="*/ 0 h 42"/>
                <a:gd name="T4" fmla="*/ 73 w 77"/>
                <a:gd name="T5" fmla="*/ 30 h 42"/>
                <a:gd name="T6" fmla="*/ 0 w 77"/>
                <a:gd name="T7" fmla="*/ 41 h 42"/>
                <a:gd name="T8" fmla="*/ 3 w 77"/>
                <a:gd name="T9" fmla="*/ 12 h 42"/>
                <a:gd name="T10" fmla="*/ 3 w 77"/>
                <a:gd name="T11" fmla="*/ 12 h 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42">
                  <a:moveTo>
                    <a:pt x="3" y="12"/>
                  </a:moveTo>
                  <a:lnTo>
                    <a:pt x="76" y="0"/>
                  </a:lnTo>
                  <a:lnTo>
                    <a:pt x="73" y="30"/>
                  </a:lnTo>
                  <a:lnTo>
                    <a:pt x="0" y="41"/>
                  </a:lnTo>
                  <a:lnTo>
                    <a:pt x="3" y="1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" name="Freeform 30"/>
            <p:cNvSpPr>
              <a:spLocks/>
            </p:cNvSpPr>
            <p:nvPr/>
          </p:nvSpPr>
          <p:spPr bwMode="auto">
            <a:xfrm>
              <a:off x="1996" y="1986"/>
              <a:ext cx="74" cy="35"/>
            </a:xfrm>
            <a:custGeom>
              <a:avLst/>
              <a:gdLst>
                <a:gd name="T0" fmla="*/ 73 w 74"/>
                <a:gd name="T1" fmla="*/ 0 h 35"/>
                <a:gd name="T2" fmla="*/ 34 w 74"/>
                <a:gd name="T3" fmla="*/ 34 h 35"/>
                <a:gd name="T4" fmla="*/ 0 w 74"/>
                <a:gd name="T5" fmla="*/ 11 h 35"/>
                <a:gd name="T6" fmla="*/ 73 w 74"/>
                <a:gd name="T7" fmla="*/ 0 h 35"/>
                <a:gd name="T8" fmla="*/ 73 w 74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5">
                  <a:moveTo>
                    <a:pt x="73" y="0"/>
                  </a:moveTo>
                  <a:lnTo>
                    <a:pt x="34" y="34"/>
                  </a:lnTo>
                  <a:lnTo>
                    <a:pt x="0" y="11"/>
                  </a:lnTo>
                  <a:lnTo>
                    <a:pt x="7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" name="Freeform 31"/>
            <p:cNvSpPr>
              <a:spLocks/>
            </p:cNvSpPr>
            <p:nvPr/>
          </p:nvSpPr>
          <p:spPr bwMode="auto">
            <a:xfrm>
              <a:off x="2000" y="1933"/>
              <a:ext cx="75" cy="36"/>
            </a:xfrm>
            <a:custGeom>
              <a:avLst/>
              <a:gdLst>
                <a:gd name="T0" fmla="*/ 74 w 75"/>
                <a:gd name="T1" fmla="*/ 23 h 36"/>
                <a:gd name="T2" fmla="*/ 40 w 75"/>
                <a:gd name="T3" fmla="*/ 0 h 36"/>
                <a:gd name="T4" fmla="*/ 0 w 75"/>
                <a:gd name="T5" fmla="*/ 35 h 36"/>
                <a:gd name="T6" fmla="*/ 74 w 75"/>
                <a:gd name="T7" fmla="*/ 23 h 36"/>
                <a:gd name="T8" fmla="*/ 74 w 75"/>
                <a:gd name="T9" fmla="*/ 23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5" h="36">
                  <a:moveTo>
                    <a:pt x="74" y="23"/>
                  </a:moveTo>
                  <a:lnTo>
                    <a:pt x="40" y="0"/>
                  </a:lnTo>
                  <a:lnTo>
                    <a:pt x="0" y="35"/>
                  </a:lnTo>
                  <a:lnTo>
                    <a:pt x="74" y="2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8" name="Freeform 32"/>
            <p:cNvSpPr>
              <a:spLocks/>
            </p:cNvSpPr>
            <p:nvPr/>
          </p:nvSpPr>
          <p:spPr bwMode="auto">
            <a:xfrm>
              <a:off x="2009" y="1988"/>
              <a:ext cx="48" cy="13"/>
            </a:xfrm>
            <a:custGeom>
              <a:avLst/>
              <a:gdLst>
                <a:gd name="T0" fmla="*/ 1 w 48"/>
                <a:gd name="T1" fmla="*/ 7 h 13"/>
                <a:gd name="T2" fmla="*/ 47 w 48"/>
                <a:gd name="T3" fmla="*/ 0 h 13"/>
                <a:gd name="T4" fmla="*/ 46 w 48"/>
                <a:gd name="T5" fmla="*/ 4 h 13"/>
                <a:gd name="T6" fmla="*/ 0 w 48"/>
                <a:gd name="T7" fmla="*/ 12 h 13"/>
                <a:gd name="T8" fmla="*/ 1 w 48"/>
                <a:gd name="T9" fmla="*/ 7 h 13"/>
                <a:gd name="T10" fmla="*/ 1 w 48"/>
                <a:gd name="T11" fmla="*/ 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" h="13">
                  <a:moveTo>
                    <a:pt x="1" y="7"/>
                  </a:moveTo>
                  <a:lnTo>
                    <a:pt x="47" y="0"/>
                  </a:lnTo>
                  <a:lnTo>
                    <a:pt x="46" y="4"/>
                  </a:lnTo>
                  <a:lnTo>
                    <a:pt x="0" y="12"/>
                  </a:lnTo>
                  <a:lnTo>
                    <a:pt x="1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9" name="Freeform 33"/>
            <p:cNvSpPr>
              <a:spLocks/>
            </p:cNvSpPr>
            <p:nvPr/>
          </p:nvSpPr>
          <p:spPr bwMode="auto">
            <a:xfrm>
              <a:off x="2013" y="1953"/>
              <a:ext cx="47" cy="14"/>
            </a:xfrm>
            <a:custGeom>
              <a:avLst/>
              <a:gdLst>
                <a:gd name="T0" fmla="*/ 0 w 47"/>
                <a:gd name="T1" fmla="*/ 8 h 14"/>
                <a:gd name="T2" fmla="*/ 46 w 47"/>
                <a:gd name="T3" fmla="*/ 0 h 14"/>
                <a:gd name="T4" fmla="*/ 46 w 47"/>
                <a:gd name="T5" fmla="*/ 5 h 14"/>
                <a:gd name="T6" fmla="*/ 0 w 47"/>
                <a:gd name="T7" fmla="*/ 13 h 14"/>
                <a:gd name="T8" fmla="*/ 0 w 47"/>
                <a:gd name="T9" fmla="*/ 8 h 14"/>
                <a:gd name="T10" fmla="*/ 0 w 47"/>
                <a:gd name="T11" fmla="*/ 8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0" y="8"/>
                  </a:moveTo>
                  <a:lnTo>
                    <a:pt x="46" y="0"/>
                  </a:lnTo>
                  <a:lnTo>
                    <a:pt x="46" y="5"/>
                  </a:lnTo>
                  <a:lnTo>
                    <a:pt x="0" y="1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0" name="Freeform 34"/>
            <p:cNvSpPr>
              <a:spLocks/>
            </p:cNvSpPr>
            <p:nvPr/>
          </p:nvSpPr>
          <p:spPr bwMode="auto">
            <a:xfrm>
              <a:off x="2576" y="1878"/>
              <a:ext cx="73" cy="28"/>
            </a:xfrm>
            <a:custGeom>
              <a:avLst/>
              <a:gdLst>
                <a:gd name="T0" fmla="*/ 2 w 73"/>
                <a:gd name="T1" fmla="*/ 16 h 28"/>
                <a:gd name="T2" fmla="*/ 14 w 73"/>
                <a:gd name="T3" fmla="*/ 14 h 28"/>
                <a:gd name="T4" fmla="*/ 26 w 73"/>
                <a:gd name="T5" fmla="*/ 12 h 28"/>
                <a:gd name="T6" fmla="*/ 38 w 73"/>
                <a:gd name="T7" fmla="*/ 10 h 28"/>
                <a:gd name="T8" fmla="*/ 49 w 73"/>
                <a:gd name="T9" fmla="*/ 7 h 28"/>
                <a:gd name="T10" fmla="*/ 58 w 73"/>
                <a:gd name="T11" fmla="*/ 4 h 28"/>
                <a:gd name="T12" fmla="*/ 66 w 73"/>
                <a:gd name="T13" fmla="*/ 2 h 28"/>
                <a:gd name="T14" fmla="*/ 70 w 73"/>
                <a:gd name="T15" fmla="*/ 1 h 28"/>
                <a:gd name="T16" fmla="*/ 72 w 73"/>
                <a:gd name="T17" fmla="*/ 0 h 28"/>
                <a:gd name="T18" fmla="*/ 58 w 73"/>
                <a:gd name="T19" fmla="*/ 8 h 28"/>
                <a:gd name="T20" fmla="*/ 45 w 73"/>
                <a:gd name="T21" fmla="*/ 14 h 28"/>
                <a:gd name="T22" fmla="*/ 33 w 73"/>
                <a:gd name="T23" fmla="*/ 18 h 28"/>
                <a:gd name="T24" fmla="*/ 22 w 73"/>
                <a:gd name="T25" fmla="*/ 22 h 28"/>
                <a:gd name="T26" fmla="*/ 13 w 73"/>
                <a:gd name="T27" fmla="*/ 24 h 28"/>
                <a:gd name="T28" fmla="*/ 6 w 73"/>
                <a:gd name="T29" fmla="*/ 26 h 28"/>
                <a:gd name="T30" fmla="*/ 2 w 73"/>
                <a:gd name="T31" fmla="*/ 26 h 28"/>
                <a:gd name="T32" fmla="*/ 0 w 73"/>
                <a:gd name="T33" fmla="*/ 27 h 28"/>
                <a:gd name="T34" fmla="*/ 2 w 73"/>
                <a:gd name="T35" fmla="*/ 16 h 28"/>
                <a:gd name="T36" fmla="*/ 2 w 73"/>
                <a:gd name="T37" fmla="*/ 16 h 2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3" h="28">
                  <a:moveTo>
                    <a:pt x="2" y="16"/>
                  </a:moveTo>
                  <a:lnTo>
                    <a:pt x="14" y="14"/>
                  </a:lnTo>
                  <a:lnTo>
                    <a:pt x="26" y="12"/>
                  </a:lnTo>
                  <a:lnTo>
                    <a:pt x="38" y="10"/>
                  </a:lnTo>
                  <a:lnTo>
                    <a:pt x="49" y="7"/>
                  </a:lnTo>
                  <a:lnTo>
                    <a:pt x="58" y="4"/>
                  </a:lnTo>
                  <a:lnTo>
                    <a:pt x="66" y="2"/>
                  </a:lnTo>
                  <a:lnTo>
                    <a:pt x="70" y="1"/>
                  </a:lnTo>
                  <a:lnTo>
                    <a:pt x="72" y="0"/>
                  </a:lnTo>
                  <a:lnTo>
                    <a:pt x="58" y="8"/>
                  </a:lnTo>
                  <a:lnTo>
                    <a:pt x="45" y="14"/>
                  </a:lnTo>
                  <a:lnTo>
                    <a:pt x="33" y="18"/>
                  </a:lnTo>
                  <a:lnTo>
                    <a:pt x="22" y="22"/>
                  </a:lnTo>
                  <a:lnTo>
                    <a:pt x="13" y="24"/>
                  </a:lnTo>
                  <a:lnTo>
                    <a:pt x="6" y="26"/>
                  </a:lnTo>
                  <a:lnTo>
                    <a:pt x="2" y="26"/>
                  </a:lnTo>
                  <a:lnTo>
                    <a:pt x="0" y="27"/>
                  </a:lnTo>
                  <a:lnTo>
                    <a:pt x="2" y="1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1" name="Freeform 171"/>
          <p:cNvSpPr/>
          <p:nvPr/>
        </p:nvSpPr>
        <p:spPr>
          <a:xfrm rot="20968509">
            <a:off x="4411838" y="3495404"/>
            <a:ext cx="7257501" cy="1607149"/>
          </a:xfrm>
          <a:custGeom>
            <a:avLst/>
            <a:gdLst>
              <a:gd name="connsiteX0" fmla="*/ 6595354 w 6595354"/>
              <a:gd name="connsiteY0" fmla="*/ 0 h 1546698"/>
              <a:gd name="connsiteX1" fmla="*/ 0 w 6595354"/>
              <a:gd name="connsiteY1" fmla="*/ 894945 h 1546698"/>
              <a:gd name="connsiteX2" fmla="*/ 9728 w 6595354"/>
              <a:gd name="connsiteY2" fmla="*/ 1546698 h 1546698"/>
              <a:gd name="connsiteX3" fmla="*/ 6595354 w 6595354"/>
              <a:gd name="connsiteY3" fmla="*/ 0 h 154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95354" h="1546698">
                <a:moveTo>
                  <a:pt x="6595354" y="0"/>
                </a:moveTo>
                <a:lnTo>
                  <a:pt x="0" y="894945"/>
                </a:lnTo>
                <a:lnTo>
                  <a:pt x="9728" y="1546698"/>
                </a:lnTo>
                <a:lnTo>
                  <a:pt x="6595354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  <a:alpha val="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2" name="Oval 140"/>
          <p:cNvSpPr/>
          <p:nvPr/>
        </p:nvSpPr>
        <p:spPr>
          <a:xfrm>
            <a:off x="8494493" y="693884"/>
            <a:ext cx="5060401" cy="4519692"/>
          </a:xfrm>
          <a:prstGeom prst="ellipse">
            <a:avLst/>
          </a:prstGeom>
          <a:gradFill flip="none" rotWithShape="1">
            <a:gsLst>
              <a:gs pos="19000">
                <a:srgbClr val="D96E6E">
                  <a:alpha val="26000"/>
                </a:srgbClr>
              </a:gs>
              <a:gs pos="0">
                <a:schemeClr val="accent2">
                  <a:lumMod val="20000"/>
                  <a:lumOff val="80000"/>
                  <a:alpha val="0"/>
                </a:schemeClr>
              </a:gs>
              <a:gs pos="100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635000"/>
          </a:effectLst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3" name="Group 362"/>
          <p:cNvGrpSpPr>
            <a:grpSpLocks/>
          </p:cNvGrpSpPr>
          <p:nvPr/>
        </p:nvGrpSpPr>
        <p:grpSpPr bwMode="auto">
          <a:xfrm>
            <a:off x="10172700" y="2573714"/>
            <a:ext cx="1489353" cy="477457"/>
            <a:chOff x="4200" y="1859"/>
            <a:chExt cx="1390" cy="343"/>
          </a:xfrm>
        </p:grpSpPr>
        <p:sp>
          <p:nvSpPr>
            <p:cNvPr id="204" name="Freeform 363"/>
            <p:cNvSpPr>
              <a:spLocks/>
            </p:cNvSpPr>
            <p:nvPr/>
          </p:nvSpPr>
          <p:spPr bwMode="auto">
            <a:xfrm>
              <a:off x="4200" y="1859"/>
              <a:ext cx="1390" cy="343"/>
            </a:xfrm>
            <a:custGeom>
              <a:avLst/>
              <a:gdLst>
                <a:gd name="T0" fmla="*/ 215 w 1390"/>
                <a:gd name="T1" fmla="*/ 170 h 343"/>
                <a:gd name="T2" fmla="*/ 188 w 1390"/>
                <a:gd name="T3" fmla="*/ 177 h 343"/>
                <a:gd name="T4" fmla="*/ 153 w 1390"/>
                <a:gd name="T5" fmla="*/ 182 h 343"/>
                <a:gd name="T6" fmla="*/ 117 w 1390"/>
                <a:gd name="T7" fmla="*/ 192 h 343"/>
                <a:gd name="T8" fmla="*/ 79 w 1390"/>
                <a:gd name="T9" fmla="*/ 204 h 343"/>
                <a:gd name="T10" fmla="*/ 38 w 1390"/>
                <a:gd name="T11" fmla="*/ 221 h 343"/>
                <a:gd name="T12" fmla="*/ 10 w 1390"/>
                <a:gd name="T13" fmla="*/ 235 h 343"/>
                <a:gd name="T14" fmla="*/ 19 w 1390"/>
                <a:gd name="T15" fmla="*/ 253 h 343"/>
                <a:gd name="T16" fmla="*/ 58 w 1390"/>
                <a:gd name="T17" fmla="*/ 263 h 343"/>
                <a:gd name="T18" fmla="*/ 97 w 1390"/>
                <a:gd name="T19" fmla="*/ 268 h 343"/>
                <a:gd name="T20" fmla="*/ 148 w 1390"/>
                <a:gd name="T21" fmla="*/ 273 h 343"/>
                <a:gd name="T22" fmla="*/ 147 w 1390"/>
                <a:gd name="T23" fmla="*/ 278 h 343"/>
                <a:gd name="T24" fmla="*/ 156 w 1390"/>
                <a:gd name="T25" fmla="*/ 285 h 343"/>
                <a:gd name="T26" fmla="*/ 173 w 1390"/>
                <a:gd name="T27" fmla="*/ 287 h 343"/>
                <a:gd name="T28" fmla="*/ 232 w 1390"/>
                <a:gd name="T29" fmla="*/ 282 h 343"/>
                <a:gd name="T30" fmla="*/ 394 w 1390"/>
                <a:gd name="T31" fmla="*/ 273 h 343"/>
                <a:gd name="T32" fmla="*/ 406 w 1390"/>
                <a:gd name="T33" fmla="*/ 281 h 343"/>
                <a:gd name="T34" fmla="*/ 427 w 1390"/>
                <a:gd name="T35" fmla="*/ 282 h 343"/>
                <a:gd name="T36" fmla="*/ 521 w 1390"/>
                <a:gd name="T37" fmla="*/ 304 h 343"/>
                <a:gd name="T38" fmla="*/ 645 w 1390"/>
                <a:gd name="T39" fmla="*/ 298 h 343"/>
                <a:gd name="T40" fmla="*/ 707 w 1390"/>
                <a:gd name="T41" fmla="*/ 301 h 343"/>
                <a:gd name="T42" fmla="*/ 730 w 1390"/>
                <a:gd name="T43" fmla="*/ 293 h 343"/>
                <a:gd name="T44" fmla="*/ 780 w 1390"/>
                <a:gd name="T45" fmla="*/ 303 h 343"/>
                <a:gd name="T46" fmla="*/ 1224 w 1390"/>
                <a:gd name="T47" fmla="*/ 304 h 343"/>
                <a:gd name="T48" fmla="*/ 1258 w 1390"/>
                <a:gd name="T49" fmla="*/ 293 h 343"/>
                <a:gd name="T50" fmla="*/ 1301 w 1390"/>
                <a:gd name="T51" fmla="*/ 286 h 343"/>
                <a:gd name="T52" fmla="*/ 1330 w 1390"/>
                <a:gd name="T53" fmla="*/ 278 h 343"/>
                <a:gd name="T54" fmla="*/ 1354 w 1390"/>
                <a:gd name="T55" fmla="*/ 244 h 343"/>
                <a:gd name="T56" fmla="*/ 1378 w 1390"/>
                <a:gd name="T57" fmla="*/ 240 h 343"/>
                <a:gd name="T58" fmla="*/ 1346 w 1390"/>
                <a:gd name="T59" fmla="*/ 236 h 343"/>
                <a:gd name="T60" fmla="*/ 1328 w 1390"/>
                <a:gd name="T61" fmla="*/ 207 h 343"/>
                <a:gd name="T62" fmla="*/ 1307 w 1390"/>
                <a:gd name="T63" fmla="*/ 201 h 343"/>
                <a:gd name="T64" fmla="*/ 1334 w 1390"/>
                <a:gd name="T65" fmla="*/ 196 h 343"/>
                <a:gd name="T66" fmla="*/ 1386 w 1390"/>
                <a:gd name="T67" fmla="*/ 19 h 343"/>
                <a:gd name="T68" fmla="*/ 1389 w 1390"/>
                <a:gd name="T69" fmla="*/ 6 h 343"/>
                <a:gd name="T70" fmla="*/ 1376 w 1390"/>
                <a:gd name="T71" fmla="*/ 0 h 343"/>
                <a:gd name="T72" fmla="*/ 1306 w 1390"/>
                <a:gd name="T73" fmla="*/ 1 h 343"/>
                <a:gd name="T74" fmla="*/ 1109 w 1390"/>
                <a:gd name="T75" fmla="*/ 177 h 343"/>
                <a:gd name="T76" fmla="*/ 914 w 1390"/>
                <a:gd name="T77" fmla="*/ 174 h 343"/>
                <a:gd name="T78" fmla="*/ 796 w 1390"/>
                <a:gd name="T79" fmla="*/ 169 h 343"/>
                <a:gd name="T80" fmla="*/ 787 w 1390"/>
                <a:gd name="T81" fmla="*/ 171 h 343"/>
                <a:gd name="T82" fmla="*/ 739 w 1390"/>
                <a:gd name="T83" fmla="*/ 166 h 343"/>
                <a:gd name="T84" fmla="*/ 695 w 1390"/>
                <a:gd name="T85" fmla="*/ 158 h 343"/>
                <a:gd name="T86" fmla="*/ 645 w 1390"/>
                <a:gd name="T87" fmla="*/ 148 h 343"/>
                <a:gd name="T88" fmla="*/ 622 w 1390"/>
                <a:gd name="T89" fmla="*/ 143 h 343"/>
                <a:gd name="T90" fmla="*/ 611 w 1390"/>
                <a:gd name="T91" fmla="*/ 141 h 343"/>
                <a:gd name="T92" fmla="*/ 568 w 1390"/>
                <a:gd name="T93" fmla="*/ 131 h 343"/>
                <a:gd name="T94" fmla="*/ 524 w 1390"/>
                <a:gd name="T95" fmla="*/ 143 h 343"/>
                <a:gd name="T96" fmla="*/ 474 w 1390"/>
                <a:gd name="T97" fmla="*/ 143 h 343"/>
                <a:gd name="T98" fmla="*/ 409 w 1390"/>
                <a:gd name="T99" fmla="*/ 109 h 343"/>
                <a:gd name="T100" fmla="*/ 299 w 1390"/>
                <a:gd name="T101" fmla="*/ 131 h 343"/>
                <a:gd name="T102" fmla="*/ 235 w 1390"/>
                <a:gd name="T103" fmla="*/ 171 h 34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90" h="343">
                  <a:moveTo>
                    <a:pt x="232" y="162"/>
                  </a:moveTo>
                  <a:lnTo>
                    <a:pt x="224" y="165"/>
                  </a:lnTo>
                  <a:lnTo>
                    <a:pt x="215" y="170"/>
                  </a:lnTo>
                  <a:lnTo>
                    <a:pt x="208" y="173"/>
                  </a:lnTo>
                  <a:lnTo>
                    <a:pt x="202" y="177"/>
                  </a:lnTo>
                  <a:lnTo>
                    <a:pt x="188" y="177"/>
                  </a:lnTo>
                  <a:lnTo>
                    <a:pt x="176" y="177"/>
                  </a:lnTo>
                  <a:lnTo>
                    <a:pt x="164" y="181"/>
                  </a:lnTo>
                  <a:lnTo>
                    <a:pt x="153" y="182"/>
                  </a:lnTo>
                  <a:lnTo>
                    <a:pt x="138" y="186"/>
                  </a:lnTo>
                  <a:lnTo>
                    <a:pt x="126" y="189"/>
                  </a:lnTo>
                  <a:lnTo>
                    <a:pt x="117" y="192"/>
                  </a:lnTo>
                  <a:lnTo>
                    <a:pt x="101" y="197"/>
                  </a:lnTo>
                  <a:lnTo>
                    <a:pt x="91" y="201"/>
                  </a:lnTo>
                  <a:lnTo>
                    <a:pt x="79" y="204"/>
                  </a:lnTo>
                  <a:lnTo>
                    <a:pt x="68" y="208"/>
                  </a:lnTo>
                  <a:lnTo>
                    <a:pt x="50" y="216"/>
                  </a:lnTo>
                  <a:lnTo>
                    <a:pt x="38" y="221"/>
                  </a:lnTo>
                  <a:lnTo>
                    <a:pt x="29" y="225"/>
                  </a:lnTo>
                  <a:lnTo>
                    <a:pt x="20" y="230"/>
                  </a:lnTo>
                  <a:lnTo>
                    <a:pt x="10" y="235"/>
                  </a:lnTo>
                  <a:lnTo>
                    <a:pt x="0" y="242"/>
                  </a:lnTo>
                  <a:lnTo>
                    <a:pt x="10" y="249"/>
                  </a:lnTo>
                  <a:lnTo>
                    <a:pt x="19" y="253"/>
                  </a:lnTo>
                  <a:lnTo>
                    <a:pt x="35" y="258"/>
                  </a:lnTo>
                  <a:lnTo>
                    <a:pt x="47" y="261"/>
                  </a:lnTo>
                  <a:lnTo>
                    <a:pt x="58" y="263"/>
                  </a:lnTo>
                  <a:lnTo>
                    <a:pt x="70" y="265"/>
                  </a:lnTo>
                  <a:lnTo>
                    <a:pt x="81" y="266"/>
                  </a:lnTo>
                  <a:lnTo>
                    <a:pt x="97" y="268"/>
                  </a:lnTo>
                  <a:lnTo>
                    <a:pt x="108" y="269"/>
                  </a:lnTo>
                  <a:lnTo>
                    <a:pt x="120" y="270"/>
                  </a:lnTo>
                  <a:lnTo>
                    <a:pt x="148" y="273"/>
                  </a:lnTo>
                  <a:lnTo>
                    <a:pt x="150" y="273"/>
                  </a:lnTo>
                  <a:lnTo>
                    <a:pt x="147" y="275"/>
                  </a:lnTo>
                  <a:lnTo>
                    <a:pt x="147" y="278"/>
                  </a:lnTo>
                  <a:lnTo>
                    <a:pt x="148" y="281"/>
                  </a:lnTo>
                  <a:lnTo>
                    <a:pt x="150" y="284"/>
                  </a:lnTo>
                  <a:lnTo>
                    <a:pt x="156" y="285"/>
                  </a:lnTo>
                  <a:lnTo>
                    <a:pt x="155" y="290"/>
                  </a:lnTo>
                  <a:lnTo>
                    <a:pt x="157" y="292"/>
                  </a:lnTo>
                  <a:lnTo>
                    <a:pt x="173" y="287"/>
                  </a:lnTo>
                  <a:lnTo>
                    <a:pt x="224" y="287"/>
                  </a:lnTo>
                  <a:lnTo>
                    <a:pt x="228" y="286"/>
                  </a:lnTo>
                  <a:lnTo>
                    <a:pt x="232" y="282"/>
                  </a:lnTo>
                  <a:lnTo>
                    <a:pt x="233" y="277"/>
                  </a:lnTo>
                  <a:lnTo>
                    <a:pt x="233" y="273"/>
                  </a:lnTo>
                  <a:lnTo>
                    <a:pt x="394" y="273"/>
                  </a:lnTo>
                  <a:lnTo>
                    <a:pt x="399" y="273"/>
                  </a:lnTo>
                  <a:lnTo>
                    <a:pt x="402" y="279"/>
                  </a:lnTo>
                  <a:lnTo>
                    <a:pt x="406" y="281"/>
                  </a:lnTo>
                  <a:lnTo>
                    <a:pt x="412" y="282"/>
                  </a:lnTo>
                  <a:lnTo>
                    <a:pt x="418" y="282"/>
                  </a:lnTo>
                  <a:lnTo>
                    <a:pt x="427" y="282"/>
                  </a:lnTo>
                  <a:lnTo>
                    <a:pt x="433" y="282"/>
                  </a:lnTo>
                  <a:lnTo>
                    <a:pt x="497" y="282"/>
                  </a:lnTo>
                  <a:lnTo>
                    <a:pt x="521" y="304"/>
                  </a:lnTo>
                  <a:lnTo>
                    <a:pt x="527" y="282"/>
                  </a:lnTo>
                  <a:lnTo>
                    <a:pt x="630" y="282"/>
                  </a:lnTo>
                  <a:lnTo>
                    <a:pt x="645" y="298"/>
                  </a:lnTo>
                  <a:lnTo>
                    <a:pt x="648" y="282"/>
                  </a:lnTo>
                  <a:lnTo>
                    <a:pt x="692" y="289"/>
                  </a:lnTo>
                  <a:lnTo>
                    <a:pt x="707" y="301"/>
                  </a:lnTo>
                  <a:lnTo>
                    <a:pt x="710" y="291"/>
                  </a:lnTo>
                  <a:lnTo>
                    <a:pt x="716" y="291"/>
                  </a:lnTo>
                  <a:lnTo>
                    <a:pt x="730" y="293"/>
                  </a:lnTo>
                  <a:lnTo>
                    <a:pt x="742" y="295"/>
                  </a:lnTo>
                  <a:lnTo>
                    <a:pt x="754" y="298"/>
                  </a:lnTo>
                  <a:lnTo>
                    <a:pt x="780" y="303"/>
                  </a:lnTo>
                  <a:lnTo>
                    <a:pt x="996" y="304"/>
                  </a:lnTo>
                  <a:lnTo>
                    <a:pt x="1026" y="342"/>
                  </a:lnTo>
                  <a:lnTo>
                    <a:pt x="1224" y="304"/>
                  </a:lnTo>
                  <a:lnTo>
                    <a:pt x="1227" y="294"/>
                  </a:lnTo>
                  <a:lnTo>
                    <a:pt x="1244" y="294"/>
                  </a:lnTo>
                  <a:lnTo>
                    <a:pt x="1258" y="293"/>
                  </a:lnTo>
                  <a:lnTo>
                    <a:pt x="1271" y="291"/>
                  </a:lnTo>
                  <a:lnTo>
                    <a:pt x="1286" y="289"/>
                  </a:lnTo>
                  <a:lnTo>
                    <a:pt x="1301" y="286"/>
                  </a:lnTo>
                  <a:lnTo>
                    <a:pt x="1312" y="283"/>
                  </a:lnTo>
                  <a:lnTo>
                    <a:pt x="1320" y="281"/>
                  </a:lnTo>
                  <a:lnTo>
                    <a:pt x="1330" y="278"/>
                  </a:lnTo>
                  <a:lnTo>
                    <a:pt x="1347" y="278"/>
                  </a:lnTo>
                  <a:lnTo>
                    <a:pt x="1347" y="245"/>
                  </a:lnTo>
                  <a:lnTo>
                    <a:pt x="1354" y="244"/>
                  </a:lnTo>
                  <a:lnTo>
                    <a:pt x="1363" y="244"/>
                  </a:lnTo>
                  <a:lnTo>
                    <a:pt x="1374" y="242"/>
                  </a:lnTo>
                  <a:lnTo>
                    <a:pt x="1378" y="240"/>
                  </a:lnTo>
                  <a:lnTo>
                    <a:pt x="1372" y="238"/>
                  </a:lnTo>
                  <a:lnTo>
                    <a:pt x="1357" y="236"/>
                  </a:lnTo>
                  <a:lnTo>
                    <a:pt x="1346" y="236"/>
                  </a:lnTo>
                  <a:lnTo>
                    <a:pt x="1346" y="209"/>
                  </a:lnTo>
                  <a:lnTo>
                    <a:pt x="1330" y="209"/>
                  </a:lnTo>
                  <a:lnTo>
                    <a:pt x="1328" y="207"/>
                  </a:lnTo>
                  <a:lnTo>
                    <a:pt x="1321" y="205"/>
                  </a:lnTo>
                  <a:lnTo>
                    <a:pt x="1316" y="203"/>
                  </a:lnTo>
                  <a:lnTo>
                    <a:pt x="1307" y="201"/>
                  </a:lnTo>
                  <a:lnTo>
                    <a:pt x="1298" y="198"/>
                  </a:lnTo>
                  <a:lnTo>
                    <a:pt x="1288" y="196"/>
                  </a:lnTo>
                  <a:lnTo>
                    <a:pt x="1334" y="196"/>
                  </a:lnTo>
                  <a:lnTo>
                    <a:pt x="1380" y="19"/>
                  </a:lnTo>
                  <a:lnTo>
                    <a:pt x="1383" y="19"/>
                  </a:lnTo>
                  <a:lnTo>
                    <a:pt x="1386" y="19"/>
                  </a:lnTo>
                  <a:lnTo>
                    <a:pt x="1388" y="15"/>
                  </a:lnTo>
                  <a:lnTo>
                    <a:pt x="1389" y="11"/>
                  </a:lnTo>
                  <a:lnTo>
                    <a:pt x="1389" y="6"/>
                  </a:lnTo>
                  <a:lnTo>
                    <a:pt x="1387" y="1"/>
                  </a:lnTo>
                  <a:lnTo>
                    <a:pt x="1384" y="0"/>
                  </a:lnTo>
                  <a:lnTo>
                    <a:pt x="1376" y="0"/>
                  </a:lnTo>
                  <a:lnTo>
                    <a:pt x="1321" y="0"/>
                  </a:lnTo>
                  <a:lnTo>
                    <a:pt x="1312" y="0"/>
                  </a:lnTo>
                  <a:lnTo>
                    <a:pt x="1306" y="1"/>
                  </a:lnTo>
                  <a:lnTo>
                    <a:pt x="1300" y="3"/>
                  </a:lnTo>
                  <a:lnTo>
                    <a:pt x="1295" y="9"/>
                  </a:lnTo>
                  <a:lnTo>
                    <a:pt x="1109" y="177"/>
                  </a:lnTo>
                  <a:lnTo>
                    <a:pt x="1062" y="177"/>
                  </a:lnTo>
                  <a:lnTo>
                    <a:pt x="1038" y="183"/>
                  </a:lnTo>
                  <a:lnTo>
                    <a:pt x="914" y="174"/>
                  </a:lnTo>
                  <a:lnTo>
                    <a:pt x="899" y="174"/>
                  </a:lnTo>
                  <a:lnTo>
                    <a:pt x="852" y="165"/>
                  </a:lnTo>
                  <a:lnTo>
                    <a:pt x="796" y="169"/>
                  </a:lnTo>
                  <a:lnTo>
                    <a:pt x="796" y="158"/>
                  </a:lnTo>
                  <a:lnTo>
                    <a:pt x="787" y="158"/>
                  </a:lnTo>
                  <a:lnTo>
                    <a:pt x="787" y="171"/>
                  </a:lnTo>
                  <a:lnTo>
                    <a:pt x="769" y="171"/>
                  </a:lnTo>
                  <a:lnTo>
                    <a:pt x="751" y="168"/>
                  </a:lnTo>
                  <a:lnTo>
                    <a:pt x="739" y="166"/>
                  </a:lnTo>
                  <a:lnTo>
                    <a:pt x="728" y="164"/>
                  </a:lnTo>
                  <a:lnTo>
                    <a:pt x="713" y="161"/>
                  </a:lnTo>
                  <a:lnTo>
                    <a:pt x="695" y="158"/>
                  </a:lnTo>
                  <a:lnTo>
                    <a:pt x="672" y="153"/>
                  </a:lnTo>
                  <a:lnTo>
                    <a:pt x="654" y="150"/>
                  </a:lnTo>
                  <a:lnTo>
                    <a:pt x="645" y="148"/>
                  </a:lnTo>
                  <a:lnTo>
                    <a:pt x="637" y="147"/>
                  </a:lnTo>
                  <a:lnTo>
                    <a:pt x="628" y="145"/>
                  </a:lnTo>
                  <a:lnTo>
                    <a:pt x="622" y="143"/>
                  </a:lnTo>
                  <a:lnTo>
                    <a:pt x="622" y="129"/>
                  </a:lnTo>
                  <a:lnTo>
                    <a:pt x="611" y="129"/>
                  </a:lnTo>
                  <a:lnTo>
                    <a:pt x="611" y="141"/>
                  </a:lnTo>
                  <a:lnTo>
                    <a:pt x="598" y="137"/>
                  </a:lnTo>
                  <a:lnTo>
                    <a:pt x="581" y="134"/>
                  </a:lnTo>
                  <a:lnTo>
                    <a:pt x="568" y="131"/>
                  </a:lnTo>
                  <a:lnTo>
                    <a:pt x="556" y="130"/>
                  </a:lnTo>
                  <a:lnTo>
                    <a:pt x="533" y="126"/>
                  </a:lnTo>
                  <a:lnTo>
                    <a:pt x="524" y="143"/>
                  </a:lnTo>
                  <a:lnTo>
                    <a:pt x="515" y="143"/>
                  </a:lnTo>
                  <a:lnTo>
                    <a:pt x="500" y="143"/>
                  </a:lnTo>
                  <a:lnTo>
                    <a:pt x="474" y="143"/>
                  </a:lnTo>
                  <a:lnTo>
                    <a:pt x="412" y="145"/>
                  </a:lnTo>
                  <a:lnTo>
                    <a:pt x="416" y="109"/>
                  </a:lnTo>
                  <a:lnTo>
                    <a:pt x="409" y="109"/>
                  </a:lnTo>
                  <a:lnTo>
                    <a:pt x="403" y="145"/>
                  </a:lnTo>
                  <a:lnTo>
                    <a:pt x="306" y="161"/>
                  </a:lnTo>
                  <a:lnTo>
                    <a:pt x="299" y="131"/>
                  </a:lnTo>
                  <a:lnTo>
                    <a:pt x="285" y="137"/>
                  </a:lnTo>
                  <a:lnTo>
                    <a:pt x="292" y="164"/>
                  </a:lnTo>
                  <a:lnTo>
                    <a:pt x="235" y="171"/>
                  </a:lnTo>
                  <a:lnTo>
                    <a:pt x="233" y="161"/>
                  </a:lnTo>
                  <a:lnTo>
                    <a:pt x="232" y="162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270000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" name="Line 364"/>
            <p:cNvSpPr>
              <a:spLocks noChangeShapeType="1"/>
            </p:cNvSpPr>
            <p:nvPr/>
          </p:nvSpPr>
          <p:spPr bwMode="auto">
            <a:xfrm flipH="1">
              <a:off x="5480" y="1878"/>
              <a:ext cx="10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6" name="Freeform 365"/>
            <p:cNvSpPr>
              <a:spLocks/>
            </p:cNvSpPr>
            <p:nvPr/>
          </p:nvSpPr>
          <p:spPr bwMode="auto">
            <a:xfrm>
              <a:off x="5463" y="1890"/>
              <a:ext cx="115" cy="164"/>
            </a:xfrm>
            <a:custGeom>
              <a:avLst/>
              <a:gdLst>
                <a:gd name="T0" fmla="*/ 114 w 115"/>
                <a:gd name="T1" fmla="*/ 0 h 164"/>
                <a:gd name="T2" fmla="*/ 79 w 115"/>
                <a:gd name="T3" fmla="*/ 0 h 164"/>
                <a:gd name="T4" fmla="*/ 0 w 115"/>
                <a:gd name="T5" fmla="*/ 158 h 164"/>
                <a:gd name="T6" fmla="*/ 0 w 115"/>
                <a:gd name="T7" fmla="*/ 163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5" h="164">
                  <a:moveTo>
                    <a:pt x="114" y="0"/>
                  </a:moveTo>
                  <a:lnTo>
                    <a:pt x="79" y="0"/>
                  </a:lnTo>
                  <a:lnTo>
                    <a:pt x="0" y="158"/>
                  </a:lnTo>
                  <a:lnTo>
                    <a:pt x="0" y="1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7" name="Line 366"/>
            <p:cNvSpPr>
              <a:spLocks noChangeShapeType="1"/>
            </p:cNvSpPr>
            <p:nvPr/>
          </p:nvSpPr>
          <p:spPr bwMode="auto">
            <a:xfrm flipH="1">
              <a:off x="5349" y="1882"/>
              <a:ext cx="168" cy="15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8" name="Freeform 367"/>
            <p:cNvSpPr>
              <a:spLocks/>
            </p:cNvSpPr>
            <p:nvPr/>
          </p:nvSpPr>
          <p:spPr bwMode="auto">
            <a:xfrm>
              <a:off x="5309" y="2036"/>
              <a:ext cx="154" cy="14"/>
            </a:xfrm>
            <a:custGeom>
              <a:avLst/>
              <a:gdLst>
                <a:gd name="T0" fmla="*/ 0 w 154"/>
                <a:gd name="T1" fmla="*/ 0 h 14"/>
                <a:gd name="T2" fmla="*/ 44 w 154"/>
                <a:gd name="T3" fmla="*/ 0 h 14"/>
                <a:gd name="T4" fmla="*/ 153 w 154"/>
                <a:gd name="T5" fmla="*/ 13 h 1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4" h="14">
                  <a:moveTo>
                    <a:pt x="0" y="0"/>
                  </a:moveTo>
                  <a:lnTo>
                    <a:pt x="44" y="0"/>
                  </a:lnTo>
                  <a:lnTo>
                    <a:pt x="153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9" name="Freeform 368"/>
            <p:cNvSpPr>
              <a:spLocks/>
            </p:cNvSpPr>
            <p:nvPr/>
          </p:nvSpPr>
          <p:spPr bwMode="auto">
            <a:xfrm>
              <a:off x="5196" y="2153"/>
              <a:ext cx="232" cy="11"/>
            </a:xfrm>
            <a:custGeom>
              <a:avLst/>
              <a:gdLst>
                <a:gd name="T0" fmla="*/ 0 w 232"/>
                <a:gd name="T1" fmla="*/ 10 h 11"/>
                <a:gd name="T2" fmla="*/ 12 w 232"/>
                <a:gd name="T3" fmla="*/ 10 h 11"/>
                <a:gd name="T4" fmla="*/ 30 w 232"/>
                <a:gd name="T5" fmla="*/ 10 h 11"/>
                <a:gd name="T6" fmla="*/ 45 w 232"/>
                <a:gd name="T7" fmla="*/ 10 h 11"/>
                <a:gd name="T8" fmla="*/ 56 w 232"/>
                <a:gd name="T9" fmla="*/ 10 h 11"/>
                <a:gd name="T10" fmla="*/ 71 w 232"/>
                <a:gd name="T11" fmla="*/ 10 h 11"/>
                <a:gd name="T12" fmla="*/ 92 w 232"/>
                <a:gd name="T13" fmla="*/ 10 h 11"/>
                <a:gd name="T14" fmla="*/ 104 w 232"/>
                <a:gd name="T15" fmla="*/ 10 h 11"/>
                <a:gd name="T16" fmla="*/ 123 w 232"/>
                <a:gd name="T17" fmla="*/ 8 h 11"/>
                <a:gd name="T18" fmla="*/ 134 w 232"/>
                <a:gd name="T19" fmla="*/ 7 h 11"/>
                <a:gd name="T20" fmla="*/ 145 w 232"/>
                <a:gd name="T21" fmla="*/ 7 h 11"/>
                <a:gd name="T22" fmla="*/ 159 w 232"/>
                <a:gd name="T23" fmla="*/ 7 h 11"/>
                <a:gd name="T24" fmla="*/ 178 w 232"/>
                <a:gd name="T25" fmla="*/ 5 h 11"/>
                <a:gd name="T26" fmla="*/ 187 w 232"/>
                <a:gd name="T27" fmla="*/ 4 h 11"/>
                <a:gd name="T28" fmla="*/ 200 w 232"/>
                <a:gd name="T29" fmla="*/ 2 h 11"/>
                <a:gd name="T30" fmla="*/ 213 w 232"/>
                <a:gd name="T31" fmla="*/ 1 h 11"/>
                <a:gd name="T32" fmla="*/ 223 w 232"/>
                <a:gd name="T33" fmla="*/ 1 h 11"/>
                <a:gd name="T34" fmla="*/ 231 w 232"/>
                <a:gd name="T35" fmla="*/ 0 h 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32" h="11">
                  <a:moveTo>
                    <a:pt x="0" y="10"/>
                  </a:moveTo>
                  <a:lnTo>
                    <a:pt x="12" y="10"/>
                  </a:lnTo>
                  <a:lnTo>
                    <a:pt x="30" y="10"/>
                  </a:lnTo>
                  <a:lnTo>
                    <a:pt x="45" y="10"/>
                  </a:lnTo>
                  <a:lnTo>
                    <a:pt x="56" y="10"/>
                  </a:lnTo>
                  <a:lnTo>
                    <a:pt x="71" y="10"/>
                  </a:lnTo>
                  <a:lnTo>
                    <a:pt x="92" y="10"/>
                  </a:lnTo>
                  <a:lnTo>
                    <a:pt x="104" y="10"/>
                  </a:lnTo>
                  <a:lnTo>
                    <a:pt x="123" y="8"/>
                  </a:lnTo>
                  <a:lnTo>
                    <a:pt x="134" y="7"/>
                  </a:lnTo>
                  <a:lnTo>
                    <a:pt x="145" y="7"/>
                  </a:lnTo>
                  <a:lnTo>
                    <a:pt x="159" y="7"/>
                  </a:lnTo>
                  <a:lnTo>
                    <a:pt x="178" y="5"/>
                  </a:lnTo>
                  <a:lnTo>
                    <a:pt x="187" y="4"/>
                  </a:lnTo>
                  <a:lnTo>
                    <a:pt x="200" y="2"/>
                  </a:lnTo>
                  <a:lnTo>
                    <a:pt x="213" y="1"/>
                  </a:lnTo>
                  <a:lnTo>
                    <a:pt x="223" y="1"/>
                  </a:lnTo>
                  <a:lnTo>
                    <a:pt x="23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0" name="Freeform 369"/>
            <p:cNvSpPr>
              <a:spLocks/>
            </p:cNvSpPr>
            <p:nvPr/>
          </p:nvSpPr>
          <p:spPr bwMode="auto">
            <a:xfrm>
              <a:off x="5298" y="2161"/>
              <a:ext cx="33" cy="14"/>
            </a:xfrm>
            <a:custGeom>
              <a:avLst/>
              <a:gdLst>
                <a:gd name="T0" fmla="*/ 32 w 33"/>
                <a:gd name="T1" fmla="*/ 13 h 14"/>
                <a:gd name="T2" fmla="*/ 0 w 33"/>
                <a:gd name="T3" fmla="*/ 6 h 14"/>
                <a:gd name="T4" fmla="*/ 32 w 33"/>
                <a:gd name="T5" fmla="*/ 0 h 14"/>
                <a:gd name="T6" fmla="*/ 32 w 33"/>
                <a:gd name="T7" fmla="*/ 13 h 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3" h="14">
                  <a:moveTo>
                    <a:pt x="32" y="13"/>
                  </a:moveTo>
                  <a:lnTo>
                    <a:pt x="0" y="6"/>
                  </a:lnTo>
                  <a:lnTo>
                    <a:pt x="32" y="0"/>
                  </a:lnTo>
                  <a:lnTo>
                    <a:pt x="32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1" name="Freeform 370"/>
            <p:cNvSpPr>
              <a:spLocks/>
            </p:cNvSpPr>
            <p:nvPr/>
          </p:nvSpPr>
          <p:spPr bwMode="auto">
            <a:xfrm>
              <a:off x="5239" y="2042"/>
              <a:ext cx="225" cy="13"/>
            </a:xfrm>
            <a:custGeom>
              <a:avLst/>
              <a:gdLst>
                <a:gd name="T0" fmla="*/ 224 w 225"/>
                <a:gd name="T1" fmla="*/ 12 h 13"/>
                <a:gd name="T2" fmla="*/ 97 w 225"/>
                <a:gd name="T3" fmla="*/ 6 h 13"/>
                <a:gd name="T4" fmla="*/ 0 w 225"/>
                <a:gd name="T5" fmla="*/ 0 h 1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25" h="13">
                  <a:moveTo>
                    <a:pt x="224" y="12"/>
                  </a:moveTo>
                  <a:lnTo>
                    <a:pt x="97" y="6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2" name="Freeform 371"/>
            <p:cNvSpPr>
              <a:spLocks/>
            </p:cNvSpPr>
            <p:nvPr/>
          </p:nvSpPr>
          <p:spPr bwMode="auto">
            <a:xfrm>
              <a:off x="4979" y="2099"/>
              <a:ext cx="537" cy="24"/>
            </a:xfrm>
            <a:custGeom>
              <a:avLst/>
              <a:gdLst>
                <a:gd name="T0" fmla="*/ 0 w 537"/>
                <a:gd name="T1" fmla="*/ 0 h 24"/>
                <a:gd name="T2" fmla="*/ 49 w 537"/>
                <a:gd name="T3" fmla="*/ 4 h 24"/>
                <a:gd name="T4" fmla="*/ 79 w 537"/>
                <a:gd name="T5" fmla="*/ 7 h 24"/>
                <a:gd name="T6" fmla="*/ 132 w 537"/>
                <a:gd name="T7" fmla="*/ 10 h 24"/>
                <a:gd name="T8" fmla="*/ 197 w 537"/>
                <a:gd name="T9" fmla="*/ 13 h 24"/>
                <a:gd name="T10" fmla="*/ 507 w 537"/>
                <a:gd name="T11" fmla="*/ 23 h 24"/>
                <a:gd name="T12" fmla="*/ 513 w 537"/>
                <a:gd name="T13" fmla="*/ 23 h 24"/>
                <a:gd name="T14" fmla="*/ 519 w 537"/>
                <a:gd name="T15" fmla="*/ 22 h 24"/>
                <a:gd name="T16" fmla="*/ 525 w 537"/>
                <a:gd name="T17" fmla="*/ 19 h 24"/>
                <a:gd name="T18" fmla="*/ 529 w 537"/>
                <a:gd name="T19" fmla="*/ 17 h 24"/>
                <a:gd name="T20" fmla="*/ 533 w 537"/>
                <a:gd name="T21" fmla="*/ 13 h 24"/>
                <a:gd name="T22" fmla="*/ 536 w 537"/>
                <a:gd name="T23" fmla="*/ 10 h 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37" h="24">
                  <a:moveTo>
                    <a:pt x="0" y="0"/>
                  </a:moveTo>
                  <a:lnTo>
                    <a:pt x="49" y="4"/>
                  </a:lnTo>
                  <a:lnTo>
                    <a:pt x="79" y="7"/>
                  </a:lnTo>
                  <a:lnTo>
                    <a:pt x="132" y="10"/>
                  </a:lnTo>
                  <a:lnTo>
                    <a:pt x="197" y="13"/>
                  </a:lnTo>
                  <a:lnTo>
                    <a:pt x="507" y="23"/>
                  </a:lnTo>
                  <a:lnTo>
                    <a:pt x="513" y="23"/>
                  </a:lnTo>
                  <a:lnTo>
                    <a:pt x="519" y="22"/>
                  </a:lnTo>
                  <a:lnTo>
                    <a:pt x="525" y="19"/>
                  </a:lnTo>
                  <a:lnTo>
                    <a:pt x="529" y="17"/>
                  </a:lnTo>
                  <a:lnTo>
                    <a:pt x="533" y="13"/>
                  </a:lnTo>
                  <a:lnTo>
                    <a:pt x="536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3" name="Line 372"/>
            <p:cNvSpPr>
              <a:spLocks noChangeShapeType="1"/>
            </p:cNvSpPr>
            <p:nvPr/>
          </p:nvSpPr>
          <p:spPr bwMode="auto">
            <a:xfrm>
              <a:off x="5353" y="2040"/>
              <a:ext cx="0" cy="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4" name="Line 373"/>
            <p:cNvSpPr>
              <a:spLocks noChangeShapeType="1"/>
            </p:cNvSpPr>
            <p:nvPr/>
          </p:nvSpPr>
          <p:spPr bwMode="auto">
            <a:xfrm>
              <a:off x="5418" y="2048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" name="Freeform 374"/>
            <p:cNvSpPr>
              <a:spLocks/>
            </p:cNvSpPr>
            <p:nvPr/>
          </p:nvSpPr>
          <p:spPr bwMode="auto">
            <a:xfrm>
              <a:off x="5336" y="2068"/>
              <a:ext cx="181" cy="24"/>
            </a:xfrm>
            <a:custGeom>
              <a:avLst/>
              <a:gdLst>
                <a:gd name="T0" fmla="*/ 180 w 181"/>
                <a:gd name="T1" fmla="*/ 23 h 24"/>
                <a:gd name="T2" fmla="*/ 178 w 181"/>
                <a:gd name="T3" fmla="*/ 17 h 24"/>
                <a:gd name="T4" fmla="*/ 173 w 181"/>
                <a:gd name="T5" fmla="*/ 11 h 24"/>
                <a:gd name="T6" fmla="*/ 169 w 181"/>
                <a:gd name="T7" fmla="*/ 7 h 24"/>
                <a:gd name="T8" fmla="*/ 159 w 181"/>
                <a:gd name="T9" fmla="*/ 2 h 24"/>
                <a:gd name="T10" fmla="*/ 155 w 181"/>
                <a:gd name="T11" fmla="*/ 2 h 24"/>
                <a:gd name="T12" fmla="*/ 147 w 181"/>
                <a:gd name="T13" fmla="*/ 0 h 24"/>
                <a:gd name="T14" fmla="*/ 138 w 181"/>
                <a:gd name="T15" fmla="*/ 0 h 24"/>
                <a:gd name="T16" fmla="*/ 129 w 181"/>
                <a:gd name="T17" fmla="*/ 0 h 24"/>
                <a:gd name="T18" fmla="*/ 0 w 181"/>
                <a:gd name="T19" fmla="*/ 0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1" h="24">
                  <a:moveTo>
                    <a:pt x="180" y="23"/>
                  </a:moveTo>
                  <a:lnTo>
                    <a:pt x="178" y="17"/>
                  </a:lnTo>
                  <a:lnTo>
                    <a:pt x="173" y="11"/>
                  </a:lnTo>
                  <a:lnTo>
                    <a:pt x="169" y="7"/>
                  </a:lnTo>
                  <a:lnTo>
                    <a:pt x="159" y="2"/>
                  </a:lnTo>
                  <a:lnTo>
                    <a:pt x="155" y="2"/>
                  </a:lnTo>
                  <a:lnTo>
                    <a:pt x="147" y="0"/>
                  </a:lnTo>
                  <a:lnTo>
                    <a:pt x="138" y="0"/>
                  </a:lnTo>
                  <a:lnTo>
                    <a:pt x="129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6" name="Line 375"/>
            <p:cNvSpPr>
              <a:spLocks noChangeShapeType="1"/>
            </p:cNvSpPr>
            <p:nvPr/>
          </p:nvSpPr>
          <p:spPr bwMode="auto">
            <a:xfrm>
              <a:off x="5336" y="2052"/>
              <a:ext cx="0" cy="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" name="Line 376"/>
            <p:cNvSpPr>
              <a:spLocks noChangeShapeType="1"/>
            </p:cNvSpPr>
            <p:nvPr/>
          </p:nvSpPr>
          <p:spPr bwMode="auto">
            <a:xfrm>
              <a:off x="5336" y="2114"/>
              <a:ext cx="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8" name="Line 377"/>
            <p:cNvSpPr>
              <a:spLocks noChangeShapeType="1"/>
            </p:cNvSpPr>
            <p:nvPr/>
          </p:nvSpPr>
          <p:spPr bwMode="auto">
            <a:xfrm>
              <a:off x="5428" y="2056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9" name="Line 378"/>
            <p:cNvSpPr>
              <a:spLocks noChangeShapeType="1"/>
            </p:cNvSpPr>
            <p:nvPr/>
          </p:nvSpPr>
          <p:spPr bwMode="auto">
            <a:xfrm>
              <a:off x="5428" y="2114"/>
              <a:ext cx="0" cy="3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0" name="Line 379"/>
            <p:cNvSpPr>
              <a:spLocks noChangeShapeType="1"/>
            </p:cNvSpPr>
            <p:nvPr/>
          </p:nvSpPr>
          <p:spPr bwMode="auto">
            <a:xfrm>
              <a:off x="5463" y="2058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1" name="Line 380"/>
            <p:cNvSpPr>
              <a:spLocks noChangeShapeType="1"/>
            </p:cNvSpPr>
            <p:nvPr/>
          </p:nvSpPr>
          <p:spPr bwMode="auto">
            <a:xfrm>
              <a:off x="5462" y="2114"/>
              <a:ext cx="0" cy="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2" name="Line 381"/>
            <p:cNvSpPr>
              <a:spLocks noChangeShapeType="1"/>
            </p:cNvSpPr>
            <p:nvPr/>
          </p:nvSpPr>
          <p:spPr bwMode="auto">
            <a:xfrm>
              <a:off x="5483" y="2059"/>
              <a:ext cx="0" cy="2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3" name="Line 382"/>
            <p:cNvSpPr>
              <a:spLocks noChangeShapeType="1"/>
            </p:cNvSpPr>
            <p:nvPr/>
          </p:nvSpPr>
          <p:spPr bwMode="auto">
            <a:xfrm>
              <a:off x="5483" y="2114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4" name="Freeform 383"/>
            <p:cNvSpPr>
              <a:spLocks/>
            </p:cNvSpPr>
            <p:nvPr/>
          </p:nvSpPr>
          <p:spPr bwMode="auto">
            <a:xfrm>
              <a:off x="5483" y="2062"/>
              <a:ext cx="64" cy="15"/>
            </a:xfrm>
            <a:custGeom>
              <a:avLst/>
              <a:gdLst>
                <a:gd name="T0" fmla="*/ 0 w 64"/>
                <a:gd name="T1" fmla="*/ 0 h 15"/>
                <a:gd name="T2" fmla="*/ 6 w 64"/>
                <a:gd name="T3" fmla="*/ 0 h 15"/>
                <a:gd name="T4" fmla="*/ 9 w 64"/>
                <a:gd name="T5" fmla="*/ 1 h 15"/>
                <a:gd name="T6" fmla="*/ 15 w 64"/>
                <a:gd name="T7" fmla="*/ 2 h 15"/>
                <a:gd name="T8" fmla="*/ 20 w 64"/>
                <a:gd name="T9" fmla="*/ 4 h 15"/>
                <a:gd name="T10" fmla="*/ 28 w 64"/>
                <a:gd name="T11" fmla="*/ 5 h 15"/>
                <a:gd name="T12" fmla="*/ 32 w 64"/>
                <a:gd name="T13" fmla="*/ 6 h 15"/>
                <a:gd name="T14" fmla="*/ 36 w 64"/>
                <a:gd name="T15" fmla="*/ 8 h 15"/>
                <a:gd name="T16" fmla="*/ 41 w 64"/>
                <a:gd name="T17" fmla="*/ 10 h 15"/>
                <a:gd name="T18" fmla="*/ 45 w 64"/>
                <a:gd name="T19" fmla="*/ 11 h 15"/>
                <a:gd name="T20" fmla="*/ 48 w 64"/>
                <a:gd name="T21" fmla="*/ 13 h 15"/>
                <a:gd name="T22" fmla="*/ 50 w 64"/>
                <a:gd name="T23" fmla="*/ 14 h 15"/>
                <a:gd name="T24" fmla="*/ 56 w 64"/>
                <a:gd name="T25" fmla="*/ 14 h 15"/>
                <a:gd name="T26" fmla="*/ 63 w 64"/>
                <a:gd name="T27" fmla="*/ 14 h 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4" h="15">
                  <a:moveTo>
                    <a:pt x="0" y="0"/>
                  </a:moveTo>
                  <a:lnTo>
                    <a:pt x="6" y="0"/>
                  </a:lnTo>
                  <a:lnTo>
                    <a:pt x="9" y="1"/>
                  </a:lnTo>
                  <a:lnTo>
                    <a:pt x="15" y="2"/>
                  </a:lnTo>
                  <a:lnTo>
                    <a:pt x="20" y="4"/>
                  </a:lnTo>
                  <a:lnTo>
                    <a:pt x="28" y="5"/>
                  </a:lnTo>
                  <a:lnTo>
                    <a:pt x="32" y="6"/>
                  </a:lnTo>
                  <a:lnTo>
                    <a:pt x="36" y="8"/>
                  </a:lnTo>
                  <a:lnTo>
                    <a:pt x="41" y="10"/>
                  </a:lnTo>
                  <a:lnTo>
                    <a:pt x="45" y="11"/>
                  </a:lnTo>
                  <a:lnTo>
                    <a:pt x="48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63" y="1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" name="Freeform 384"/>
            <p:cNvSpPr>
              <a:spLocks/>
            </p:cNvSpPr>
            <p:nvPr/>
          </p:nvSpPr>
          <p:spPr bwMode="auto">
            <a:xfrm>
              <a:off x="5483" y="2127"/>
              <a:ext cx="65" cy="12"/>
            </a:xfrm>
            <a:custGeom>
              <a:avLst/>
              <a:gdLst>
                <a:gd name="T0" fmla="*/ 0 w 65"/>
                <a:gd name="T1" fmla="*/ 11 h 12"/>
                <a:gd name="T2" fmla="*/ 11 w 65"/>
                <a:gd name="T3" fmla="*/ 10 h 12"/>
                <a:gd name="T4" fmla="*/ 22 w 65"/>
                <a:gd name="T5" fmla="*/ 8 h 12"/>
                <a:gd name="T6" fmla="*/ 39 w 65"/>
                <a:gd name="T7" fmla="*/ 3 h 12"/>
                <a:gd name="T8" fmla="*/ 49 w 65"/>
                <a:gd name="T9" fmla="*/ 0 h 12"/>
                <a:gd name="T10" fmla="*/ 64 w 65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2">
                  <a:moveTo>
                    <a:pt x="0" y="11"/>
                  </a:moveTo>
                  <a:lnTo>
                    <a:pt x="11" y="10"/>
                  </a:lnTo>
                  <a:lnTo>
                    <a:pt x="22" y="8"/>
                  </a:lnTo>
                  <a:lnTo>
                    <a:pt x="39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6" name="Freeform 385"/>
            <p:cNvSpPr>
              <a:spLocks/>
            </p:cNvSpPr>
            <p:nvPr/>
          </p:nvSpPr>
          <p:spPr bwMode="auto">
            <a:xfrm>
              <a:off x="5483" y="2118"/>
              <a:ext cx="65" cy="13"/>
            </a:xfrm>
            <a:custGeom>
              <a:avLst/>
              <a:gdLst>
                <a:gd name="T0" fmla="*/ 0 w 65"/>
                <a:gd name="T1" fmla="*/ 12 h 13"/>
                <a:gd name="T2" fmla="*/ 4 w 65"/>
                <a:gd name="T3" fmla="*/ 12 h 13"/>
                <a:gd name="T4" fmla="*/ 16 w 65"/>
                <a:gd name="T5" fmla="*/ 10 h 13"/>
                <a:gd name="T6" fmla="*/ 24 w 65"/>
                <a:gd name="T7" fmla="*/ 8 h 13"/>
                <a:gd name="T8" fmla="*/ 34 w 65"/>
                <a:gd name="T9" fmla="*/ 6 h 13"/>
                <a:gd name="T10" fmla="*/ 40 w 65"/>
                <a:gd name="T11" fmla="*/ 3 h 13"/>
                <a:gd name="T12" fmla="*/ 49 w 65"/>
                <a:gd name="T13" fmla="*/ 0 h 13"/>
                <a:gd name="T14" fmla="*/ 64 w 65"/>
                <a:gd name="T15" fmla="*/ 0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5" h="13">
                  <a:moveTo>
                    <a:pt x="0" y="12"/>
                  </a:moveTo>
                  <a:lnTo>
                    <a:pt x="4" y="12"/>
                  </a:lnTo>
                  <a:lnTo>
                    <a:pt x="16" y="10"/>
                  </a:lnTo>
                  <a:lnTo>
                    <a:pt x="24" y="8"/>
                  </a:lnTo>
                  <a:lnTo>
                    <a:pt x="34" y="6"/>
                  </a:lnTo>
                  <a:lnTo>
                    <a:pt x="40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7" name="Freeform 386"/>
            <p:cNvSpPr>
              <a:spLocks/>
            </p:cNvSpPr>
            <p:nvPr/>
          </p:nvSpPr>
          <p:spPr bwMode="auto">
            <a:xfrm>
              <a:off x="5260" y="2090"/>
              <a:ext cx="288" cy="21"/>
            </a:xfrm>
            <a:custGeom>
              <a:avLst/>
              <a:gdLst>
                <a:gd name="T0" fmla="*/ 286 w 288"/>
                <a:gd name="T1" fmla="*/ 5 h 21"/>
                <a:gd name="T2" fmla="*/ 270 w 288"/>
                <a:gd name="T3" fmla="*/ 2 h 21"/>
                <a:gd name="T4" fmla="*/ 244 w 288"/>
                <a:gd name="T5" fmla="*/ 1 h 21"/>
                <a:gd name="T6" fmla="*/ 225 w 288"/>
                <a:gd name="T7" fmla="*/ 0 h 21"/>
                <a:gd name="T8" fmla="*/ 56 w 288"/>
                <a:gd name="T9" fmla="*/ 0 h 21"/>
                <a:gd name="T10" fmla="*/ 48 w 288"/>
                <a:gd name="T11" fmla="*/ 0 h 21"/>
                <a:gd name="T12" fmla="*/ 34 w 288"/>
                <a:gd name="T13" fmla="*/ 1 h 21"/>
                <a:gd name="T14" fmla="*/ 22 w 288"/>
                <a:gd name="T15" fmla="*/ 3 h 21"/>
                <a:gd name="T16" fmla="*/ 16 w 288"/>
                <a:gd name="T17" fmla="*/ 4 h 21"/>
                <a:gd name="T18" fmla="*/ 0 w 288"/>
                <a:gd name="T19" fmla="*/ 9 h 21"/>
                <a:gd name="T20" fmla="*/ 13 w 288"/>
                <a:gd name="T21" fmla="*/ 15 h 21"/>
                <a:gd name="T22" fmla="*/ 27 w 288"/>
                <a:gd name="T23" fmla="*/ 18 h 21"/>
                <a:gd name="T24" fmla="*/ 62 w 288"/>
                <a:gd name="T25" fmla="*/ 20 h 21"/>
                <a:gd name="T26" fmla="*/ 230 w 288"/>
                <a:gd name="T27" fmla="*/ 20 h 21"/>
                <a:gd name="T28" fmla="*/ 244 w 288"/>
                <a:gd name="T29" fmla="*/ 19 h 21"/>
                <a:gd name="T30" fmla="*/ 254 w 288"/>
                <a:gd name="T31" fmla="*/ 18 h 21"/>
                <a:gd name="T32" fmla="*/ 263 w 288"/>
                <a:gd name="T33" fmla="*/ 17 h 21"/>
                <a:gd name="T34" fmla="*/ 287 w 288"/>
                <a:gd name="T35" fmla="*/ 13 h 2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88" h="21">
                  <a:moveTo>
                    <a:pt x="286" y="5"/>
                  </a:moveTo>
                  <a:lnTo>
                    <a:pt x="270" y="2"/>
                  </a:lnTo>
                  <a:lnTo>
                    <a:pt x="244" y="1"/>
                  </a:lnTo>
                  <a:lnTo>
                    <a:pt x="225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34" y="1"/>
                  </a:lnTo>
                  <a:lnTo>
                    <a:pt x="22" y="3"/>
                  </a:lnTo>
                  <a:lnTo>
                    <a:pt x="16" y="4"/>
                  </a:lnTo>
                  <a:lnTo>
                    <a:pt x="0" y="9"/>
                  </a:lnTo>
                  <a:lnTo>
                    <a:pt x="13" y="15"/>
                  </a:lnTo>
                  <a:lnTo>
                    <a:pt x="27" y="18"/>
                  </a:lnTo>
                  <a:lnTo>
                    <a:pt x="62" y="20"/>
                  </a:lnTo>
                  <a:lnTo>
                    <a:pt x="230" y="20"/>
                  </a:lnTo>
                  <a:lnTo>
                    <a:pt x="244" y="19"/>
                  </a:lnTo>
                  <a:lnTo>
                    <a:pt x="254" y="18"/>
                  </a:lnTo>
                  <a:lnTo>
                    <a:pt x="263" y="17"/>
                  </a:lnTo>
                  <a:lnTo>
                    <a:pt x="287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8" name="Freeform 387"/>
            <p:cNvSpPr>
              <a:spLocks/>
            </p:cNvSpPr>
            <p:nvPr/>
          </p:nvSpPr>
          <p:spPr bwMode="auto">
            <a:xfrm>
              <a:off x="5511" y="2092"/>
              <a:ext cx="2" cy="1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9" name="Freeform 388"/>
            <p:cNvSpPr>
              <a:spLocks/>
            </p:cNvSpPr>
            <p:nvPr/>
          </p:nvSpPr>
          <p:spPr bwMode="auto">
            <a:xfrm>
              <a:off x="5504" y="2092"/>
              <a:ext cx="8" cy="4"/>
            </a:xfrm>
            <a:custGeom>
              <a:avLst/>
              <a:gdLst>
                <a:gd name="T0" fmla="*/ 7 w 8"/>
                <a:gd name="T1" fmla="*/ 0 h 4"/>
                <a:gd name="T2" fmla="*/ 6 w 8"/>
                <a:gd name="T3" fmla="*/ 0 h 4"/>
                <a:gd name="T4" fmla="*/ 5 w 8"/>
                <a:gd name="T5" fmla="*/ 0 h 4"/>
                <a:gd name="T6" fmla="*/ 4 w 8"/>
                <a:gd name="T7" fmla="*/ 1 h 4"/>
                <a:gd name="T8" fmla="*/ 2 w 8"/>
                <a:gd name="T9" fmla="*/ 1 h 4"/>
                <a:gd name="T10" fmla="*/ 2 w 8"/>
                <a:gd name="T11" fmla="*/ 2 h 4"/>
                <a:gd name="T12" fmla="*/ 0 w 8"/>
                <a:gd name="T13" fmla="*/ 2 h 4"/>
                <a:gd name="T14" fmla="*/ 0 w 8"/>
                <a:gd name="T15" fmla="*/ 3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4">
                  <a:moveTo>
                    <a:pt x="7" y="0"/>
                  </a:moveTo>
                  <a:lnTo>
                    <a:pt x="6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0" name="Freeform 389"/>
            <p:cNvSpPr>
              <a:spLocks/>
            </p:cNvSpPr>
            <p:nvPr/>
          </p:nvSpPr>
          <p:spPr bwMode="auto">
            <a:xfrm>
              <a:off x="5501" y="2095"/>
              <a:ext cx="4" cy="6"/>
            </a:xfrm>
            <a:custGeom>
              <a:avLst/>
              <a:gdLst>
                <a:gd name="T0" fmla="*/ 3 w 4"/>
                <a:gd name="T1" fmla="*/ 0 h 6"/>
                <a:gd name="T2" fmla="*/ 2 w 4"/>
                <a:gd name="T3" fmla="*/ 0 h 6"/>
                <a:gd name="T4" fmla="*/ 1 w 4"/>
                <a:gd name="T5" fmla="*/ 1 h 6"/>
                <a:gd name="T6" fmla="*/ 1 w 4"/>
                <a:gd name="T7" fmla="*/ 2 h 6"/>
                <a:gd name="T8" fmla="*/ 1 w 4"/>
                <a:gd name="T9" fmla="*/ 3 h 6"/>
                <a:gd name="T10" fmla="*/ 0 w 4"/>
                <a:gd name="T11" fmla="*/ 3 h 6"/>
                <a:gd name="T12" fmla="*/ 0 w 4"/>
                <a:gd name="T13" fmla="*/ 4 h 6"/>
                <a:gd name="T14" fmla="*/ 0 w 4"/>
                <a:gd name="T15" fmla="*/ 5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" h="6">
                  <a:moveTo>
                    <a:pt x="3" y="0"/>
                  </a:moveTo>
                  <a:lnTo>
                    <a:pt x="2" y="0"/>
                  </a:lnTo>
                  <a:lnTo>
                    <a:pt x="1" y="1"/>
                  </a:lnTo>
                  <a:lnTo>
                    <a:pt x="1" y="2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1" name="Freeform 390"/>
            <p:cNvSpPr>
              <a:spLocks/>
            </p:cNvSpPr>
            <p:nvPr/>
          </p:nvSpPr>
          <p:spPr bwMode="auto">
            <a:xfrm>
              <a:off x="5501" y="2100"/>
              <a:ext cx="4" cy="5"/>
            </a:xfrm>
            <a:custGeom>
              <a:avLst/>
              <a:gdLst>
                <a:gd name="T0" fmla="*/ 0 w 4"/>
                <a:gd name="T1" fmla="*/ 0 h 5"/>
                <a:gd name="T2" fmla="*/ 0 w 4"/>
                <a:gd name="T3" fmla="*/ 1 h 5"/>
                <a:gd name="T4" fmla="*/ 1 w 4"/>
                <a:gd name="T5" fmla="*/ 2 h 5"/>
                <a:gd name="T6" fmla="*/ 2 w 4"/>
                <a:gd name="T7" fmla="*/ 3 h 5"/>
                <a:gd name="T8" fmla="*/ 3 w 4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5">
                  <a:moveTo>
                    <a:pt x="0" y="0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2" y="3"/>
                  </a:lnTo>
                  <a:lnTo>
                    <a:pt x="3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2" name="Freeform 391"/>
            <p:cNvSpPr>
              <a:spLocks/>
            </p:cNvSpPr>
            <p:nvPr/>
          </p:nvSpPr>
          <p:spPr bwMode="auto">
            <a:xfrm>
              <a:off x="5504" y="2104"/>
              <a:ext cx="8" cy="5"/>
            </a:xfrm>
            <a:custGeom>
              <a:avLst/>
              <a:gdLst>
                <a:gd name="T0" fmla="*/ 0 w 8"/>
                <a:gd name="T1" fmla="*/ 0 h 5"/>
                <a:gd name="T2" fmla="*/ 2 w 8"/>
                <a:gd name="T3" fmla="*/ 0 h 5"/>
                <a:gd name="T4" fmla="*/ 2 w 8"/>
                <a:gd name="T5" fmla="*/ 1 h 5"/>
                <a:gd name="T6" fmla="*/ 4 w 8"/>
                <a:gd name="T7" fmla="*/ 2 h 5"/>
                <a:gd name="T8" fmla="*/ 5 w 8"/>
                <a:gd name="T9" fmla="*/ 2 h 5"/>
                <a:gd name="T10" fmla="*/ 6 w 8"/>
                <a:gd name="T11" fmla="*/ 3 h 5"/>
                <a:gd name="T12" fmla="*/ 7 w 8"/>
                <a:gd name="T13" fmla="*/ 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lnTo>
                    <a:pt x="2" y="0"/>
                  </a:lnTo>
                  <a:lnTo>
                    <a:pt x="2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6" y="3"/>
                  </a:lnTo>
                  <a:lnTo>
                    <a:pt x="7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3" name="Freeform 392"/>
            <p:cNvSpPr>
              <a:spLocks/>
            </p:cNvSpPr>
            <p:nvPr/>
          </p:nvSpPr>
          <p:spPr bwMode="auto">
            <a:xfrm>
              <a:off x="5511" y="2108"/>
              <a:ext cx="2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lnTo>
                    <a:pt x="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4" name="Line 393"/>
            <p:cNvSpPr>
              <a:spLocks noChangeShapeType="1"/>
            </p:cNvSpPr>
            <p:nvPr/>
          </p:nvSpPr>
          <p:spPr bwMode="auto">
            <a:xfrm flipH="1">
              <a:off x="5257" y="2099"/>
              <a:ext cx="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5" name="Line 394"/>
            <p:cNvSpPr>
              <a:spLocks noChangeShapeType="1"/>
            </p:cNvSpPr>
            <p:nvPr/>
          </p:nvSpPr>
          <p:spPr bwMode="auto">
            <a:xfrm>
              <a:off x="5532" y="2072"/>
              <a:ext cx="0" cy="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6" name="Line 395"/>
            <p:cNvSpPr>
              <a:spLocks noChangeShapeType="1"/>
            </p:cNvSpPr>
            <p:nvPr/>
          </p:nvSpPr>
          <p:spPr bwMode="auto">
            <a:xfrm>
              <a:off x="5532" y="2110"/>
              <a:ext cx="0" cy="2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7" name="Freeform 396"/>
            <p:cNvSpPr>
              <a:spLocks/>
            </p:cNvSpPr>
            <p:nvPr/>
          </p:nvSpPr>
          <p:spPr bwMode="auto">
            <a:xfrm>
              <a:off x="5509" y="2079"/>
              <a:ext cx="38" cy="10"/>
            </a:xfrm>
            <a:custGeom>
              <a:avLst/>
              <a:gdLst>
                <a:gd name="T0" fmla="*/ 0 w 38"/>
                <a:gd name="T1" fmla="*/ 0 h 10"/>
                <a:gd name="T2" fmla="*/ 14 w 38"/>
                <a:gd name="T3" fmla="*/ 4 h 10"/>
                <a:gd name="T4" fmla="*/ 23 w 38"/>
                <a:gd name="T5" fmla="*/ 9 h 10"/>
                <a:gd name="T6" fmla="*/ 37 w 38"/>
                <a:gd name="T7" fmla="*/ 9 h 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8" h="10">
                  <a:moveTo>
                    <a:pt x="0" y="0"/>
                  </a:moveTo>
                  <a:lnTo>
                    <a:pt x="14" y="4"/>
                  </a:lnTo>
                  <a:lnTo>
                    <a:pt x="23" y="9"/>
                  </a:lnTo>
                  <a:lnTo>
                    <a:pt x="37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8" name="Line 397"/>
            <p:cNvSpPr>
              <a:spLocks noChangeShapeType="1"/>
            </p:cNvSpPr>
            <p:nvPr/>
          </p:nvSpPr>
          <p:spPr bwMode="auto">
            <a:xfrm>
              <a:off x="5467" y="2054"/>
              <a:ext cx="18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39" name="Group 398"/>
            <p:cNvGrpSpPr>
              <a:grpSpLocks/>
            </p:cNvGrpSpPr>
            <p:nvPr/>
          </p:nvGrpSpPr>
          <p:grpSpPr bwMode="auto">
            <a:xfrm>
              <a:off x="4293" y="1968"/>
              <a:ext cx="1014" cy="215"/>
              <a:chOff x="4293" y="1968"/>
              <a:chExt cx="1014" cy="215"/>
            </a:xfrm>
          </p:grpSpPr>
          <p:sp>
            <p:nvSpPr>
              <p:cNvPr id="240" name="Freeform 399"/>
              <p:cNvSpPr>
                <a:spLocks/>
              </p:cNvSpPr>
              <p:nvPr/>
            </p:nvSpPr>
            <p:spPr bwMode="auto">
              <a:xfrm>
                <a:off x="4403" y="2010"/>
                <a:ext cx="572" cy="27"/>
              </a:xfrm>
              <a:custGeom>
                <a:avLst/>
                <a:gdLst>
                  <a:gd name="T0" fmla="*/ 0 w 572"/>
                  <a:gd name="T1" fmla="*/ 26 h 27"/>
                  <a:gd name="T2" fmla="*/ 20 w 572"/>
                  <a:gd name="T3" fmla="*/ 25 h 27"/>
                  <a:gd name="T4" fmla="*/ 31 w 572"/>
                  <a:gd name="T5" fmla="*/ 25 h 27"/>
                  <a:gd name="T6" fmla="*/ 71 w 572"/>
                  <a:gd name="T7" fmla="*/ 24 h 27"/>
                  <a:gd name="T8" fmla="*/ 94 w 572"/>
                  <a:gd name="T9" fmla="*/ 20 h 27"/>
                  <a:gd name="T10" fmla="*/ 101 w 572"/>
                  <a:gd name="T11" fmla="*/ 19 h 27"/>
                  <a:gd name="T12" fmla="*/ 172 w 572"/>
                  <a:gd name="T13" fmla="*/ 8 h 27"/>
                  <a:gd name="T14" fmla="*/ 212 w 572"/>
                  <a:gd name="T15" fmla="*/ 2 h 27"/>
                  <a:gd name="T16" fmla="*/ 228 w 572"/>
                  <a:gd name="T17" fmla="*/ 1 h 27"/>
                  <a:gd name="T18" fmla="*/ 321 w 572"/>
                  <a:gd name="T19" fmla="*/ 0 h 27"/>
                  <a:gd name="T20" fmla="*/ 339 w 572"/>
                  <a:gd name="T21" fmla="*/ 6 h 27"/>
                  <a:gd name="T22" fmla="*/ 348 w 572"/>
                  <a:gd name="T23" fmla="*/ 8 h 27"/>
                  <a:gd name="T24" fmla="*/ 360 w 572"/>
                  <a:gd name="T25" fmla="*/ 8 h 27"/>
                  <a:gd name="T26" fmla="*/ 372 w 572"/>
                  <a:gd name="T27" fmla="*/ 9 h 27"/>
                  <a:gd name="T28" fmla="*/ 381 w 572"/>
                  <a:gd name="T29" fmla="*/ 9 h 27"/>
                  <a:gd name="T30" fmla="*/ 499 w 572"/>
                  <a:gd name="T31" fmla="*/ 17 h 27"/>
                  <a:gd name="T32" fmla="*/ 503 w 572"/>
                  <a:gd name="T33" fmla="*/ 17 h 27"/>
                  <a:gd name="T34" fmla="*/ 571 w 572"/>
                  <a:gd name="T35" fmla="*/ 20 h 2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572" h="27">
                    <a:moveTo>
                      <a:pt x="0" y="26"/>
                    </a:moveTo>
                    <a:lnTo>
                      <a:pt x="20" y="25"/>
                    </a:lnTo>
                    <a:lnTo>
                      <a:pt x="31" y="25"/>
                    </a:lnTo>
                    <a:lnTo>
                      <a:pt x="71" y="24"/>
                    </a:lnTo>
                    <a:lnTo>
                      <a:pt x="94" y="20"/>
                    </a:lnTo>
                    <a:lnTo>
                      <a:pt x="101" y="19"/>
                    </a:lnTo>
                    <a:lnTo>
                      <a:pt x="172" y="8"/>
                    </a:lnTo>
                    <a:lnTo>
                      <a:pt x="212" y="2"/>
                    </a:lnTo>
                    <a:lnTo>
                      <a:pt x="228" y="1"/>
                    </a:lnTo>
                    <a:lnTo>
                      <a:pt x="321" y="0"/>
                    </a:lnTo>
                    <a:lnTo>
                      <a:pt x="339" y="6"/>
                    </a:lnTo>
                    <a:lnTo>
                      <a:pt x="348" y="8"/>
                    </a:lnTo>
                    <a:lnTo>
                      <a:pt x="360" y="8"/>
                    </a:lnTo>
                    <a:lnTo>
                      <a:pt x="372" y="9"/>
                    </a:lnTo>
                    <a:lnTo>
                      <a:pt x="381" y="9"/>
                    </a:lnTo>
                    <a:lnTo>
                      <a:pt x="499" y="17"/>
                    </a:lnTo>
                    <a:lnTo>
                      <a:pt x="503" y="17"/>
                    </a:lnTo>
                    <a:lnTo>
                      <a:pt x="571" y="2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1" name="Line 400"/>
              <p:cNvSpPr>
                <a:spLocks noChangeShapeType="1"/>
              </p:cNvSpPr>
              <p:nvPr/>
            </p:nvSpPr>
            <p:spPr bwMode="auto">
              <a:xfrm>
                <a:off x="4828" y="2008"/>
                <a:ext cx="0" cy="2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2" name="Line 401"/>
              <p:cNvSpPr>
                <a:spLocks noChangeShapeType="1"/>
              </p:cNvSpPr>
              <p:nvPr/>
            </p:nvSpPr>
            <p:spPr bwMode="auto">
              <a:xfrm>
                <a:off x="4875" y="2018"/>
                <a:ext cx="0" cy="1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3" name="Line 402"/>
              <p:cNvSpPr>
                <a:spLocks noChangeShapeType="1"/>
              </p:cNvSpPr>
              <p:nvPr/>
            </p:nvSpPr>
            <p:spPr bwMode="auto">
              <a:xfrm>
                <a:off x="4602" y="2132"/>
                <a:ext cx="22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4" name="Freeform 403"/>
              <p:cNvSpPr>
                <a:spLocks/>
              </p:cNvSpPr>
              <p:nvPr/>
            </p:nvSpPr>
            <p:spPr bwMode="auto">
              <a:xfrm>
                <a:off x="4650" y="2030"/>
                <a:ext cx="338" cy="112"/>
              </a:xfrm>
              <a:custGeom>
                <a:avLst/>
                <a:gdLst>
                  <a:gd name="T0" fmla="*/ 337 w 338"/>
                  <a:gd name="T1" fmla="*/ 0 h 112"/>
                  <a:gd name="T2" fmla="*/ 136 w 338"/>
                  <a:gd name="T3" fmla="*/ 6 h 112"/>
                  <a:gd name="T4" fmla="*/ 106 w 338"/>
                  <a:gd name="T5" fmla="*/ 8 h 112"/>
                  <a:gd name="T6" fmla="*/ 89 w 338"/>
                  <a:gd name="T7" fmla="*/ 10 h 112"/>
                  <a:gd name="T8" fmla="*/ 74 w 338"/>
                  <a:gd name="T9" fmla="*/ 10 h 112"/>
                  <a:gd name="T10" fmla="*/ 47 w 338"/>
                  <a:gd name="T11" fmla="*/ 12 h 112"/>
                  <a:gd name="T12" fmla="*/ 33 w 338"/>
                  <a:gd name="T13" fmla="*/ 16 h 112"/>
                  <a:gd name="T14" fmla="*/ 12 w 338"/>
                  <a:gd name="T15" fmla="*/ 19 h 112"/>
                  <a:gd name="T16" fmla="*/ 0 w 338"/>
                  <a:gd name="T17" fmla="*/ 22 h 112"/>
                  <a:gd name="T18" fmla="*/ 0 w 338"/>
                  <a:gd name="T19" fmla="*/ 25 h 112"/>
                  <a:gd name="T20" fmla="*/ 0 w 338"/>
                  <a:gd name="T21" fmla="*/ 28 h 112"/>
                  <a:gd name="T22" fmla="*/ 3 w 338"/>
                  <a:gd name="T23" fmla="*/ 31 h 112"/>
                  <a:gd name="T24" fmla="*/ 10 w 338"/>
                  <a:gd name="T25" fmla="*/ 34 h 112"/>
                  <a:gd name="T26" fmla="*/ 22 w 338"/>
                  <a:gd name="T27" fmla="*/ 35 h 112"/>
                  <a:gd name="T28" fmla="*/ 33 w 338"/>
                  <a:gd name="T29" fmla="*/ 36 h 112"/>
                  <a:gd name="T30" fmla="*/ 45 w 338"/>
                  <a:gd name="T31" fmla="*/ 38 h 112"/>
                  <a:gd name="T32" fmla="*/ 164 w 338"/>
                  <a:gd name="T33" fmla="*/ 82 h 112"/>
                  <a:gd name="T34" fmla="*/ 168 w 338"/>
                  <a:gd name="T35" fmla="*/ 84 h 112"/>
                  <a:gd name="T36" fmla="*/ 173 w 338"/>
                  <a:gd name="T37" fmla="*/ 86 h 112"/>
                  <a:gd name="T38" fmla="*/ 176 w 338"/>
                  <a:gd name="T39" fmla="*/ 89 h 112"/>
                  <a:gd name="T40" fmla="*/ 178 w 338"/>
                  <a:gd name="T41" fmla="*/ 94 h 112"/>
                  <a:gd name="T42" fmla="*/ 179 w 338"/>
                  <a:gd name="T43" fmla="*/ 101 h 112"/>
                  <a:gd name="T44" fmla="*/ 179 w 338"/>
                  <a:gd name="T45" fmla="*/ 111 h 11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338" h="112">
                    <a:moveTo>
                      <a:pt x="337" y="0"/>
                    </a:moveTo>
                    <a:lnTo>
                      <a:pt x="136" y="6"/>
                    </a:lnTo>
                    <a:lnTo>
                      <a:pt x="106" y="8"/>
                    </a:lnTo>
                    <a:lnTo>
                      <a:pt x="89" y="10"/>
                    </a:lnTo>
                    <a:lnTo>
                      <a:pt x="74" y="10"/>
                    </a:lnTo>
                    <a:lnTo>
                      <a:pt x="47" y="12"/>
                    </a:lnTo>
                    <a:lnTo>
                      <a:pt x="33" y="16"/>
                    </a:lnTo>
                    <a:lnTo>
                      <a:pt x="12" y="19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1"/>
                    </a:lnTo>
                    <a:lnTo>
                      <a:pt x="10" y="34"/>
                    </a:lnTo>
                    <a:lnTo>
                      <a:pt x="22" y="35"/>
                    </a:lnTo>
                    <a:lnTo>
                      <a:pt x="33" y="36"/>
                    </a:lnTo>
                    <a:lnTo>
                      <a:pt x="45" y="38"/>
                    </a:lnTo>
                    <a:lnTo>
                      <a:pt x="164" y="82"/>
                    </a:lnTo>
                    <a:lnTo>
                      <a:pt x="168" y="84"/>
                    </a:lnTo>
                    <a:lnTo>
                      <a:pt x="173" y="86"/>
                    </a:lnTo>
                    <a:lnTo>
                      <a:pt x="176" y="89"/>
                    </a:lnTo>
                    <a:lnTo>
                      <a:pt x="178" y="94"/>
                    </a:lnTo>
                    <a:lnTo>
                      <a:pt x="179" y="101"/>
                    </a:lnTo>
                    <a:lnTo>
                      <a:pt x="179" y="11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5" name="Freeform 404"/>
              <p:cNvSpPr>
                <a:spLocks/>
              </p:cNvSpPr>
              <p:nvPr/>
            </p:nvSpPr>
            <p:spPr bwMode="auto">
              <a:xfrm>
                <a:off x="4653" y="2052"/>
                <a:ext cx="187" cy="90"/>
              </a:xfrm>
              <a:custGeom>
                <a:avLst/>
                <a:gdLst>
                  <a:gd name="T0" fmla="*/ 0 w 187"/>
                  <a:gd name="T1" fmla="*/ 0 h 90"/>
                  <a:gd name="T2" fmla="*/ 40 w 187"/>
                  <a:gd name="T3" fmla="*/ 6 h 90"/>
                  <a:gd name="T4" fmla="*/ 169 w 187"/>
                  <a:gd name="T5" fmla="*/ 54 h 90"/>
                  <a:gd name="T6" fmla="*/ 174 w 187"/>
                  <a:gd name="T7" fmla="*/ 57 h 90"/>
                  <a:gd name="T8" fmla="*/ 180 w 187"/>
                  <a:gd name="T9" fmla="*/ 60 h 90"/>
                  <a:gd name="T10" fmla="*/ 183 w 187"/>
                  <a:gd name="T11" fmla="*/ 62 h 90"/>
                  <a:gd name="T12" fmla="*/ 185 w 187"/>
                  <a:gd name="T13" fmla="*/ 70 h 90"/>
                  <a:gd name="T14" fmla="*/ 186 w 187"/>
                  <a:gd name="T15" fmla="*/ 76 h 90"/>
                  <a:gd name="T16" fmla="*/ 186 w 187"/>
                  <a:gd name="T17" fmla="*/ 89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7" h="90">
                    <a:moveTo>
                      <a:pt x="0" y="0"/>
                    </a:moveTo>
                    <a:lnTo>
                      <a:pt x="40" y="6"/>
                    </a:lnTo>
                    <a:lnTo>
                      <a:pt x="169" y="54"/>
                    </a:lnTo>
                    <a:lnTo>
                      <a:pt x="174" y="57"/>
                    </a:lnTo>
                    <a:lnTo>
                      <a:pt x="180" y="60"/>
                    </a:lnTo>
                    <a:lnTo>
                      <a:pt x="183" y="62"/>
                    </a:lnTo>
                    <a:lnTo>
                      <a:pt x="185" y="70"/>
                    </a:lnTo>
                    <a:lnTo>
                      <a:pt x="186" y="76"/>
                    </a:lnTo>
                    <a:lnTo>
                      <a:pt x="186" y="8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" name="Line 405"/>
              <p:cNvSpPr>
                <a:spLocks noChangeShapeType="1"/>
              </p:cNvSpPr>
              <p:nvPr/>
            </p:nvSpPr>
            <p:spPr bwMode="auto">
              <a:xfrm>
                <a:off x="4697" y="2062"/>
                <a:ext cx="194" cy="2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7" name="Freeform 406"/>
              <p:cNvSpPr>
                <a:spLocks/>
              </p:cNvSpPr>
              <p:nvPr/>
            </p:nvSpPr>
            <p:spPr bwMode="auto">
              <a:xfrm>
                <a:off x="5205" y="2163"/>
                <a:ext cx="66" cy="20"/>
              </a:xfrm>
              <a:custGeom>
                <a:avLst/>
                <a:gdLst>
                  <a:gd name="T0" fmla="*/ 0 w 66"/>
                  <a:gd name="T1" fmla="*/ 0 h 20"/>
                  <a:gd name="T2" fmla="*/ 24 w 66"/>
                  <a:gd name="T3" fmla="*/ 19 h 20"/>
                  <a:gd name="T4" fmla="*/ 65 w 66"/>
                  <a:gd name="T5" fmla="*/ 13 h 2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6" h="20">
                    <a:moveTo>
                      <a:pt x="0" y="0"/>
                    </a:moveTo>
                    <a:lnTo>
                      <a:pt x="24" y="19"/>
                    </a:lnTo>
                    <a:lnTo>
                      <a:pt x="65" y="1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8" name="Freeform 407"/>
              <p:cNvSpPr>
                <a:spLocks/>
              </p:cNvSpPr>
              <p:nvPr/>
            </p:nvSpPr>
            <p:spPr bwMode="auto">
              <a:xfrm>
                <a:off x="5040" y="2042"/>
                <a:ext cx="161" cy="29"/>
              </a:xfrm>
              <a:custGeom>
                <a:avLst/>
                <a:gdLst>
                  <a:gd name="T0" fmla="*/ 0 w 161"/>
                  <a:gd name="T1" fmla="*/ 27 h 29"/>
                  <a:gd name="T2" fmla="*/ 34 w 161"/>
                  <a:gd name="T3" fmla="*/ 28 h 29"/>
                  <a:gd name="T4" fmla="*/ 51 w 161"/>
                  <a:gd name="T5" fmla="*/ 27 h 29"/>
                  <a:gd name="T6" fmla="*/ 76 w 161"/>
                  <a:gd name="T7" fmla="*/ 22 h 29"/>
                  <a:gd name="T8" fmla="*/ 86 w 161"/>
                  <a:gd name="T9" fmla="*/ 20 h 29"/>
                  <a:gd name="T10" fmla="*/ 160 w 161"/>
                  <a:gd name="T11" fmla="*/ 0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1" h="29">
                    <a:moveTo>
                      <a:pt x="0" y="27"/>
                    </a:moveTo>
                    <a:lnTo>
                      <a:pt x="34" y="28"/>
                    </a:lnTo>
                    <a:lnTo>
                      <a:pt x="51" y="27"/>
                    </a:lnTo>
                    <a:lnTo>
                      <a:pt x="76" y="22"/>
                    </a:lnTo>
                    <a:lnTo>
                      <a:pt x="86" y="20"/>
                    </a:lnTo>
                    <a:lnTo>
                      <a:pt x="16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9" name="Freeform 408"/>
              <p:cNvSpPr>
                <a:spLocks/>
              </p:cNvSpPr>
              <p:nvPr/>
            </p:nvSpPr>
            <p:spPr bwMode="auto">
              <a:xfrm>
                <a:off x="4897" y="2032"/>
                <a:ext cx="144" cy="39"/>
              </a:xfrm>
              <a:custGeom>
                <a:avLst/>
                <a:gdLst>
                  <a:gd name="T0" fmla="*/ 134 w 144"/>
                  <a:gd name="T1" fmla="*/ 2 h 39"/>
                  <a:gd name="T2" fmla="*/ 112 w 144"/>
                  <a:gd name="T3" fmla="*/ 0 h 39"/>
                  <a:gd name="T4" fmla="*/ 95 w 144"/>
                  <a:gd name="T5" fmla="*/ 0 h 39"/>
                  <a:gd name="T6" fmla="*/ 84 w 144"/>
                  <a:gd name="T7" fmla="*/ 0 h 39"/>
                  <a:gd name="T8" fmla="*/ 69 w 144"/>
                  <a:gd name="T9" fmla="*/ 0 h 39"/>
                  <a:gd name="T10" fmla="*/ 49 w 144"/>
                  <a:gd name="T11" fmla="*/ 1 h 39"/>
                  <a:gd name="T12" fmla="*/ 28 w 144"/>
                  <a:gd name="T13" fmla="*/ 2 h 39"/>
                  <a:gd name="T14" fmla="*/ 13 w 144"/>
                  <a:gd name="T15" fmla="*/ 4 h 39"/>
                  <a:gd name="T16" fmla="*/ 6 w 144"/>
                  <a:gd name="T17" fmla="*/ 6 h 39"/>
                  <a:gd name="T18" fmla="*/ 2 w 144"/>
                  <a:gd name="T19" fmla="*/ 10 h 39"/>
                  <a:gd name="T20" fmla="*/ 0 w 144"/>
                  <a:gd name="T21" fmla="*/ 18 h 39"/>
                  <a:gd name="T22" fmla="*/ 1 w 144"/>
                  <a:gd name="T23" fmla="*/ 24 h 39"/>
                  <a:gd name="T24" fmla="*/ 7 w 144"/>
                  <a:gd name="T25" fmla="*/ 30 h 39"/>
                  <a:gd name="T26" fmla="*/ 16 w 144"/>
                  <a:gd name="T27" fmla="*/ 33 h 39"/>
                  <a:gd name="T28" fmla="*/ 38 w 144"/>
                  <a:gd name="T29" fmla="*/ 35 h 39"/>
                  <a:gd name="T30" fmla="*/ 53 w 144"/>
                  <a:gd name="T31" fmla="*/ 36 h 39"/>
                  <a:gd name="T32" fmla="*/ 67 w 144"/>
                  <a:gd name="T33" fmla="*/ 37 h 39"/>
                  <a:gd name="T34" fmla="*/ 80 w 144"/>
                  <a:gd name="T35" fmla="*/ 37 h 39"/>
                  <a:gd name="T36" fmla="*/ 94 w 144"/>
                  <a:gd name="T37" fmla="*/ 38 h 39"/>
                  <a:gd name="T38" fmla="*/ 114 w 144"/>
                  <a:gd name="T39" fmla="*/ 38 h 39"/>
                  <a:gd name="T40" fmla="*/ 143 w 144"/>
                  <a:gd name="T41" fmla="*/ 37 h 3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4" h="39">
                    <a:moveTo>
                      <a:pt x="134" y="2"/>
                    </a:moveTo>
                    <a:lnTo>
                      <a:pt x="112" y="0"/>
                    </a:lnTo>
                    <a:lnTo>
                      <a:pt x="95" y="0"/>
                    </a:lnTo>
                    <a:lnTo>
                      <a:pt x="84" y="0"/>
                    </a:lnTo>
                    <a:lnTo>
                      <a:pt x="69" y="0"/>
                    </a:lnTo>
                    <a:lnTo>
                      <a:pt x="49" y="1"/>
                    </a:lnTo>
                    <a:lnTo>
                      <a:pt x="28" y="2"/>
                    </a:lnTo>
                    <a:lnTo>
                      <a:pt x="13" y="4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8"/>
                    </a:lnTo>
                    <a:lnTo>
                      <a:pt x="1" y="24"/>
                    </a:lnTo>
                    <a:lnTo>
                      <a:pt x="7" y="30"/>
                    </a:lnTo>
                    <a:lnTo>
                      <a:pt x="16" y="33"/>
                    </a:lnTo>
                    <a:lnTo>
                      <a:pt x="38" y="35"/>
                    </a:lnTo>
                    <a:lnTo>
                      <a:pt x="53" y="36"/>
                    </a:lnTo>
                    <a:lnTo>
                      <a:pt x="67" y="37"/>
                    </a:lnTo>
                    <a:lnTo>
                      <a:pt x="80" y="37"/>
                    </a:lnTo>
                    <a:lnTo>
                      <a:pt x="94" y="38"/>
                    </a:lnTo>
                    <a:lnTo>
                      <a:pt x="114" y="38"/>
                    </a:lnTo>
                    <a:lnTo>
                      <a:pt x="143" y="3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0" name="Freeform 409"/>
              <p:cNvSpPr>
                <a:spLocks/>
              </p:cNvSpPr>
              <p:nvPr/>
            </p:nvSpPr>
            <p:spPr bwMode="auto">
              <a:xfrm>
                <a:off x="5196" y="2042"/>
                <a:ext cx="3" cy="1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0 h 1"/>
                  <a:gd name="T4" fmla="*/ 0 w 3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1" name="Freeform 410"/>
              <p:cNvSpPr>
                <a:spLocks/>
              </p:cNvSpPr>
              <p:nvPr/>
            </p:nvSpPr>
            <p:spPr bwMode="auto">
              <a:xfrm>
                <a:off x="5172" y="2042"/>
                <a:ext cx="25" cy="1"/>
              </a:xfrm>
              <a:custGeom>
                <a:avLst/>
                <a:gdLst>
                  <a:gd name="T0" fmla="*/ 24 w 25"/>
                  <a:gd name="T1" fmla="*/ 0 h 1"/>
                  <a:gd name="T2" fmla="*/ 22 w 25"/>
                  <a:gd name="T3" fmla="*/ 0 h 1"/>
                  <a:gd name="T4" fmla="*/ 19 w 25"/>
                  <a:gd name="T5" fmla="*/ 0 h 1"/>
                  <a:gd name="T6" fmla="*/ 16 w 25"/>
                  <a:gd name="T7" fmla="*/ 0 h 1"/>
                  <a:gd name="T8" fmla="*/ 13 w 25"/>
                  <a:gd name="T9" fmla="*/ 0 h 1"/>
                  <a:gd name="T10" fmla="*/ 9 w 25"/>
                  <a:gd name="T11" fmla="*/ 0 h 1"/>
                  <a:gd name="T12" fmla="*/ 6 w 25"/>
                  <a:gd name="T13" fmla="*/ 0 h 1"/>
                  <a:gd name="T14" fmla="*/ 2 w 25"/>
                  <a:gd name="T15" fmla="*/ 0 h 1"/>
                  <a:gd name="T16" fmla="*/ 0 w 25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" h="1">
                    <a:moveTo>
                      <a:pt x="24" y="0"/>
                    </a:moveTo>
                    <a:lnTo>
                      <a:pt x="22" y="0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3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2" name="Freeform 411"/>
              <p:cNvSpPr>
                <a:spLocks/>
              </p:cNvSpPr>
              <p:nvPr/>
            </p:nvSpPr>
            <p:spPr bwMode="auto">
              <a:xfrm>
                <a:off x="5152" y="2042"/>
                <a:ext cx="21" cy="1"/>
              </a:xfrm>
              <a:custGeom>
                <a:avLst/>
                <a:gdLst>
                  <a:gd name="T0" fmla="*/ 20 w 21"/>
                  <a:gd name="T1" fmla="*/ 0 h 1"/>
                  <a:gd name="T2" fmla="*/ 17 w 21"/>
                  <a:gd name="T3" fmla="*/ 0 h 1"/>
                  <a:gd name="T4" fmla="*/ 14 w 21"/>
                  <a:gd name="T5" fmla="*/ 0 h 1"/>
                  <a:gd name="T6" fmla="*/ 12 w 21"/>
                  <a:gd name="T7" fmla="*/ 0 h 1"/>
                  <a:gd name="T8" fmla="*/ 9 w 21"/>
                  <a:gd name="T9" fmla="*/ 0 h 1"/>
                  <a:gd name="T10" fmla="*/ 6 w 21"/>
                  <a:gd name="T11" fmla="*/ 0 h 1"/>
                  <a:gd name="T12" fmla="*/ 4 w 21"/>
                  <a:gd name="T13" fmla="*/ 0 h 1"/>
                  <a:gd name="T14" fmla="*/ 2 w 21"/>
                  <a:gd name="T15" fmla="*/ 0 h 1"/>
                  <a:gd name="T16" fmla="*/ 0 w 21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" h="1">
                    <a:moveTo>
                      <a:pt x="20" y="0"/>
                    </a:moveTo>
                    <a:lnTo>
                      <a:pt x="17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3" name="Freeform 412"/>
              <p:cNvSpPr>
                <a:spLocks/>
              </p:cNvSpPr>
              <p:nvPr/>
            </p:nvSpPr>
            <p:spPr bwMode="auto">
              <a:xfrm>
                <a:off x="5142" y="2042"/>
                <a:ext cx="11" cy="2"/>
              </a:xfrm>
              <a:custGeom>
                <a:avLst/>
                <a:gdLst>
                  <a:gd name="T0" fmla="*/ 10 w 11"/>
                  <a:gd name="T1" fmla="*/ 0 h 2"/>
                  <a:gd name="T2" fmla="*/ 8 w 11"/>
                  <a:gd name="T3" fmla="*/ 1 h 2"/>
                  <a:gd name="T4" fmla="*/ 7 w 11"/>
                  <a:gd name="T5" fmla="*/ 1 h 2"/>
                  <a:gd name="T6" fmla="*/ 6 w 11"/>
                  <a:gd name="T7" fmla="*/ 1 h 2"/>
                  <a:gd name="T8" fmla="*/ 4 w 11"/>
                  <a:gd name="T9" fmla="*/ 1 h 2"/>
                  <a:gd name="T10" fmla="*/ 3 w 11"/>
                  <a:gd name="T11" fmla="*/ 1 h 2"/>
                  <a:gd name="T12" fmla="*/ 2 w 11"/>
                  <a:gd name="T13" fmla="*/ 1 h 2"/>
                  <a:gd name="T14" fmla="*/ 1 w 11"/>
                  <a:gd name="T15" fmla="*/ 1 h 2"/>
                  <a:gd name="T16" fmla="*/ 0 w 11"/>
                  <a:gd name="T17" fmla="*/ 1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1" h="2">
                    <a:moveTo>
                      <a:pt x="10" y="0"/>
                    </a:moveTo>
                    <a:lnTo>
                      <a:pt x="8" y="1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4" name="Freeform 413"/>
              <p:cNvSpPr>
                <a:spLocks/>
              </p:cNvSpPr>
              <p:nvPr/>
            </p:nvSpPr>
            <p:spPr bwMode="auto">
              <a:xfrm>
                <a:off x="5134" y="2043"/>
                <a:ext cx="9" cy="3"/>
              </a:xfrm>
              <a:custGeom>
                <a:avLst/>
                <a:gdLst>
                  <a:gd name="T0" fmla="*/ 8 w 9"/>
                  <a:gd name="T1" fmla="*/ 0 h 3"/>
                  <a:gd name="T2" fmla="*/ 6 w 9"/>
                  <a:gd name="T3" fmla="*/ 0 h 3"/>
                  <a:gd name="T4" fmla="*/ 4 w 9"/>
                  <a:gd name="T5" fmla="*/ 1 h 3"/>
                  <a:gd name="T6" fmla="*/ 2 w 9"/>
                  <a:gd name="T7" fmla="*/ 1 h 3"/>
                  <a:gd name="T8" fmla="*/ 1 w 9"/>
                  <a:gd name="T9" fmla="*/ 1 h 3"/>
                  <a:gd name="T10" fmla="*/ 0 w 9"/>
                  <a:gd name="T11" fmla="*/ 2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" h="3">
                    <a:moveTo>
                      <a:pt x="8" y="0"/>
                    </a:moveTo>
                    <a:lnTo>
                      <a:pt x="6" y="0"/>
                    </a:lnTo>
                    <a:lnTo>
                      <a:pt x="4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5" name="Freeform 414"/>
              <p:cNvSpPr>
                <a:spLocks/>
              </p:cNvSpPr>
              <p:nvPr/>
            </p:nvSpPr>
            <p:spPr bwMode="auto">
              <a:xfrm>
                <a:off x="5128" y="2045"/>
                <a:ext cx="7" cy="3"/>
              </a:xfrm>
              <a:custGeom>
                <a:avLst/>
                <a:gdLst>
                  <a:gd name="T0" fmla="*/ 6 w 7"/>
                  <a:gd name="T1" fmla="*/ 0 h 3"/>
                  <a:gd name="T2" fmla="*/ 5 w 7"/>
                  <a:gd name="T3" fmla="*/ 0 h 3"/>
                  <a:gd name="T4" fmla="*/ 4 w 7"/>
                  <a:gd name="T5" fmla="*/ 0 h 3"/>
                  <a:gd name="T6" fmla="*/ 4 w 7"/>
                  <a:gd name="T7" fmla="*/ 1 h 3"/>
                  <a:gd name="T8" fmla="*/ 3 w 7"/>
                  <a:gd name="T9" fmla="*/ 1 h 3"/>
                  <a:gd name="T10" fmla="*/ 2 w 7"/>
                  <a:gd name="T11" fmla="*/ 1 h 3"/>
                  <a:gd name="T12" fmla="*/ 1 w 7"/>
                  <a:gd name="T13" fmla="*/ 1 h 3"/>
                  <a:gd name="T14" fmla="*/ 0 w 7"/>
                  <a:gd name="T15" fmla="*/ 2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3">
                    <a:moveTo>
                      <a:pt x="6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" name="Freeform 415"/>
              <p:cNvSpPr>
                <a:spLocks/>
              </p:cNvSpPr>
              <p:nvPr/>
            </p:nvSpPr>
            <p:spPr bwMode="auto">
              <a:xfrm>
                <a:off x="5124" y="2047"/>
                <a:ext cx="5" cy="4"/>
              </a:xfrm>
              <a:custGeom>
                <a:avLst/>
                <a:gdLst>
                  <a:gd name="T0" fmla="*/ 4 w 5"/>
                  <a:gd name="T1" fmla="*/ 0 h 4"/>
                  <a:gd name="T2" fmla="*/ 3 w 5"/>
                  <a:gd name="T3" fmla="*/ 1 h 4"/>
                  <a:gd name="T4" fmla="*/ 2 w 5"/>
                  <a:gd name="T5" fmla="*/ 1 h 4"/>
                  <a:gd name="T6" fmla="*/ 2 w 5"/>
                  <a:gd name="T7" fmla="*/ 2 h 4"/>
                  <a:gd name="T8" fmla="*/ 1 w 5"/>
                  <a:gd name="T9" fmla="*/ 3 h 4"/>
                  <a:gd name="T10" fmla="*/ 0 w 5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4">
                    <a:moveTo>
                      <a:pt x="4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7" name="Freeform 416"/>
              <p:cNvSpPr>
                <a:spLocks/>
              </p:cNvSpPr>
              <p:nvPr/>
            </p:nvSpPr>
            <p:spPr bwMode="auto">
              <a:xfrm>
                <a:off x="5124" y="2050"/>
                <a:ext cx="1" cy="2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1 h 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8" name="Freeform 417"/>
              <p:cNvSpPr>
                <a:spLocks/>
              </p:cNvSpPr>
              <p:nvPr/>
            </p:nvSpPr>
            <p:spPr bwMode="auto">
              <a:xfrm>
                <a:off x="5124" y="2051"/>
                <a:ext cx="6" cy="4"/>
              </a:xfrm>
              <a:custGeom>
                <a:avLst/>
                <a:gdLst>
                  <a:gd name="T0" fmla="*/ 0 w 6"/>
                  <a:gd name="T1" fmla="*/ 0 h 4"/>
                  <a:gd name="T2" fmla="*/ 1 w 6"/>
                  <a:gd name="T3" fmla="*/ 1 h 4"/>
                  <a:gd name="T4" fmla="*/ 2 w 6"/>
                  <a:gd name="T5" fmla="*/ 1 h 4"/>
                  <a:gd name="T6" fmla="*/ 3 w 6"/>
                  <a:gd name="T7" fmla="*/ 2 h 4"/>
                  <a:gd name="T8" fmla="*/ 4 w 6"/>
                  <a:gd name="T9" fmla="*/ 2 h 4"/>
                  <a:gd name="T10" fmla="*/ 5 w 6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9" name="Freeform 418"/>
              <p:cNvSpPr>
                <a:spLocks/>
              </p:cNvSpPr>
              <p:nvPr/>
            </p:nvSpPr>
            <p:spPr bwMode="auto">
              <a:xfrm>
                <a:off x="5129" y="2054"/>
                <a:ext cx="9" cy="5"/>
              </a:xfrm>
              <a:custGeom>
                <a:avLst/>
                <a:gdLst>
                  <a:gd name="T0" fmla="*/ 0 w 9"/>
                  <a:gd name="T1" fmla="*/ 0 h 5"/>
                  <a:gd name="T2" fmla="*/ 1 w 9"/>
                  <a:gd name="T3" fmla="*/ 0 h 5"/>
                  <a:gd name="T4" fmla="*/ 2 w 9"/>
                  <a:gd name="T5" fmla="*/ 1 h 5"/>
                  <a:gd name="T6" fmla="*/ 3 w 9"/>
                  <a:gd name="T7" fmla="*/ 1 h 5"/>
                  <a:gd name="T8" fmla="*/ 4 w 9"/>
                  <a:gd name="T9" fmla="*/ 2 h 5"/>
                  <a:gd name="T10" fmla="*/ 5 w 9"/>
                  <a:gd name="T11" fmla="*/ 2 h 5"/>
                  <a:gd name="T12" fmla="*/ 6 w 9"/>
                  <a:gd name="T13" fmla="*/ 3 h 5"/>
                  <a:gd name="T14" fmla="*/ 7 w 9"/>
                  <a:gd name="T15" fmla="*/ 3 h 5"/>
                  <a:gd name="T16" fmla="*/ 8 w 9"/>
                  <a:gd name="T17" fmla="*/ 4 h 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6" y="3"/>
                    </a:lnTo>
                    <a:lnTo>
                      <a:pt x="7" y="3"/>
                    </a:lnTo>
                    <a:lnTo>
                      <a:pt x="8" y="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0" name="Freeform 419"/>
              <p:cNvSpPr>
                <a:spLocks/>
              </p:cNvSpPr>
              <p:nvPr/>
            </p:nvSpPr>
            <p:spPr bwMode="auto">
              <a:xfrm>
                <a:off x="5137" y="2058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1" name="Freeform 420"/>
              <p:cNvSpPr>
                <a:spLocks/>
              </p:cNvSpPr>
              <p:nvPr/>
            </p:nvSpPr>
            <p:spPr bwMode="auto">
              <a:xfrm>
                <a:off x="5116" y="2042"/>
                <a:ext cx="191" cy="27"/>
              </a:xfrm>
              <a:custGeom>
                <a:avLst/>
                <a:gdLst>
                  <a:gd name="T0" fmla="*/ 0 w 191"/>
                  <a:gd name="T1" fmla="*/ 22 h 27"/>
                  <a:gd name="T2" fmla="*/ 190 w 191"/>
                  <a:gd name="T3" fmla="*/ 26 h 27"/>
                  <a:gd name="T4" fmla="*/ 190 w 191"/>
                  <a:gd name="T5" fmla="*/ 16 h 27"/>
                  <a:gd name="T6" fmla="*/ 163 w 191"/>
                  <a:gd name="T7" fmla="*/ 13 h 27"/>
                  <a:gd name="T8" fmla="*/ 149 w 191"/>
                  <a:gd name="T9" fmla="*/ 11 h 27"/>
                  <a:gd name="T10" fmla="*/ 137 w 191"/>
                  <a:gd name="T11" fmla="*/ 9 h 27"/>
                  <a:gd name="T12" fmla="*/ 129 w 191"/>
                  <a:gd name="T13" fmla="*/ 8 h 27"/>
                  <a:gd name="T14" fmla="*/ 116 w 191"/>
                  <a:gd name="T15" fmla="*/ 5 h 27"/>
                  <a:gd name="T16" fmla="*/ 102 w 191"/>
                  <a:gd name="T17" fmla="*/ 2 h 27"/>
                  <a:gd name="T18" fmla="*/ 90 w 191"/>
                  <a:gd name="T19" fmla="*/ 0 h 27"/>
                  <a:gd name="T20" fmla="*/ 80 w 191"/>
                  <a:gd name="T21" fmla="*/ 0 h 2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1" h="27">
                    <a:moveTo>
                      <a:pt x="0" y="22"/>
                    </a:moveTo>
                    <a:lnTo>
                      <a:pt x="190" y="26"/>
                    </a:lnTo>
                    <a:lnTo>
                      <a:pt x="190" y="16"/>
                    </a:lnTo>
                    <a:lnTo>
                      <a:pt x="163" y="13"/>
                    </a:lnTo>
                    <a:lnTo>
                      <a:pt x="149" y="11"/>
                    </a:lnTo>
                    <a:lnTo>
                      <a:pt x="137" y="9"/>
                    </a:lnTo>
                    <a:lnTo>
                      <a:pt x="129" y="8"/>
                    </a:lnTo>
                    <a:lnTo>
                      <a:pt x="116" y="5"/>
                    </a:lnTo>
                    <a:lnTo>
                      <a:pt x="102" y="2"/>
                    </a:lnTo>
                    <a:lnTo>
                      <a:pt x="90" y="0"/>
                    </a:lnTo>
                    <a:lnTo>
                      <a:pt x="8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2" name="Freeform 421"/>
              <p:cNvSpPr>
                <a:spLocks/>
              </p:cNvSpPr>
              <p:nvPr/>
            </p:nvSpPr>
            <p:spPr bwMode="auto">
              <a:xfrm>
                <a:off x="5206" y="2042"/>
                <a:ext cx="24" cy="25"/>
              </a:xfrm>
              <a:custGeom>
                <a:avLst/>
                <a:gdLst>
                  <a:gd name="T0" fmla="*/ 0 w 24"/>
                  <a:gd name="T1" fmla="*/ 0 h 25"/>
                  <a:gd name="T2" fmla="*/ 23 w 24"/>
                  <a:gd name="T3" fmla="*/ 16 h 25"/>
                  <a:gd name="T4" fmla="*/ 7 w 24"/>
                  <a:gd name="T5" fmla="*/ 24 h 2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" h="25">
                    <a:moveTo>
                      <a:pt x="0" y="0"/>
                    </a:moveTo>
                    <a:lnTo>
                      <a:pt x="23" y="16"/>
                    </a:lnTo>
                    <a:lnTo>
                      <a:pt x="7" y="2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3" name="Line 422"/>
              <p:cNvSpPr>
                <a:spLocks noChangeShapeType="1"/>
              </p:cNvSpPr>
              <p:nvPr/>
            </p:nvSpPr>
            <p:spPr bwMode="auto">
              <a:xfrm flipH="1">
                <a:off x="4889" y="2050"/>
                <a:ext cx="239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4" name="Line 423"/>
              <p:cNvSpPr>
                <a:spLocks noChangeShapeType="1"/>
              </p:cNvSpPr>
              <p:nvPr/>
            </p:nvSpPr>
            <p:spPr bwMode="auto">
              <a:xfrm>
                <a:off x="5256" y="2072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5" name="Line 424"/>
              <p:cNvSpPr>
                <a:spLocks noChangeShapeType="1"/>
              </p:cNvSpPr>
              <p:nvPr/>
            </p:nvSpPr>
            <p:spPr bwMode="auto">
              <a:xfrm>
                <a:off x="5172" y="2070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" name="Line 425"/>
              <p:cNvSpPr>
                <a:spLocks noChangeShapeType="1"/>
              </p:cNvSpPr>
              <p:nvPr/>
            </p:nvSpPr>
            <p:spPr bwMode="auto">
              <a:xfrm>
                <a:off x="4979" y="2073"/>
                <a:ext cx="0" cy="8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" name="Freeform 426"/>
              <p:cNvSpPr>
                <a:spLocks/>
              </p:cNvSpPr>
              <p:nvPr/>
            </p:nvSpPr>
            <p:spPr bwMode="auto">
              <a:xfrm>
                <a:off x="4892" y="2061"/>
                <a:ext cx="88" cy="62"/>
              </a:xfrm>
              <a:custGeom>
                <a:avLst/>
                <a:gdLst>
                  <a:gd name="T0" fmla="*/ 87 w 88"/>
                  <a:gd name="T1" fmla="*/ 52 h 62"/>
                  <a:gd name="T2" fmla="*/ 0 w 88"/>
                  <a:gd name="T3" fmla="*/ 61 h 62"/>
                  <a:gd name="T4" fmla="*/ 0 w 88"/>
                  <a:gd name="T5" fmla="*/ 35 h 62"/>
                  <a:gd name="T6" fmla="*/ 12 w 88"/>
                  <a:gd name="T7" fmla="*/ 0 h 6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8" h="62">
                    <a:moveTo>
                      <a:pt x="87" y="52"/>
                    </a:moveTo>
                    <a:lnTo>
                      <a:pt x="0" y="61"/>
                    </a:lnTo>
                    <a:lnTo>
                      <a:pt x="0" y="35"/>
                    </a:lnTo>
                    <a:lnTo>
                      <a:pt x="1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8" name="Freeform 427"/>
              <p:cNvSpPr>
                <a:spLocks/>
              </p:cNvSpPr>
              <p:nvPr/>
            </p:nvSpPr>
            <p:spPr bwMode="auto">
              <a:xfrm>
                <a:off x="4889" y="2147"/>
                <a:ext cx="23" cy="4"/>
              </a:xfrm>
              <a:custGeom>
                <a:avLst/>
                <a:gdLst>
                  <a:gd name="T0" fmla="*/ 22 w 23"/>
                  <a:gd name="T1" fmla="*/ 3 h 4"/>
                  <a:gd name="T2" fmla="*/ 15 w 23"/>
                  <a:gd name="T3" fmla="*/ 2 h 4"/>
                  <a:gd name="T4" fmla="*/ 9 w 23"/>
                  <a:gd name="T5" fmla="*/ 1 h 4"/>
                  <a:gd name="T6" fmla="*/ 0 w 23"/>
                  <a:gd name="T7" fmla="*/ 0 h 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3" h="4">
                    <a:moveTo>
                      <a:pt x="22" y="3"/>
                    </a:moveTo>
                    <a:lnTo>
                      <a:pt x="15" y="2"/>
                    </a:lnTo>
                    <a:lnTo>
                      <a:pt x="9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9" name="Freeform 428"/>
              <p:cNvSpPr>
                <a:spLocks/>
              </p:cNvSpPr>
              <p:nvPr/>
            </p:nvSpPr>
            <p:spPr bwMode="auto">
              <a:xfrm>
                <a:off x="4829" y="2141"/>
                <a:ext cx="20" cy="1"/>
              </a:xfrm>
              <a:custGeom>
                <a:avLst/>
                <a:gdLst>
                  <a:gd name="T0" fmla="*/ 19 w 20"/>
                  <a:gd name="T1" fmla="*/ 0 h 1"/>
                  <a:gd name="T2" fmla="*/ 13 w 20"/>
                  <a:gd name="T3" fmla="*/ 0 h 1"/>
                  <a:gd name="T4" fmla="*/ 0 w 20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" h="1">
                    <a:moveTo>
                      <a:pt x="19" y="0"/>
                    </a:moveTo>
                    <a:lnTo>
                      <a:pt x="13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0" name="Line 429"/>
              <p:cNvSpPr>
                <a:spLocks noChangeShapeType="1"/>
              </p:cNvSpPr>
              <p:nvPr/>
            </p:nvSpPr>
            <p:spPr bwMode="auto">
              <a:xfrm>
                <a:off x="4904" y="2125"/>
                <a:ext cx="0" cy="1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" name="Line 430"/>
              <p:cNvSpPr>
                <a:spLocks noChangeShapeType="1"/>
              </p:cNvSpPr>
              <p:nvPr/>
            </p:nvSpPr>
            <p:spPr bwMode="auto">
              <a:xfrm>
                <a:off x="4974" y="2073"/>
                <a:ext cx="1" cy="3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2" name="Freeform 431"/>
              <p:cNvSpPr>
                <a:spLocks/>
              </p:cNvSpPr>
              <p:nvPr/>
            </p:nvSpPr>
            <p:spPr bwMode="auto">
              <a:xfrm>
                <a:off x="5147" y="2111"/>
                <a:ext cx="51" cy="39"/>
              </a:xfrm>
              <a:custGeom>
                <a:avLst/>
                <a:gdLst>
                  <a:gd name="T0" fmla="*/ 50 w 51"/>
                  <a:gd name="T1" fmla="*/ 2 h 39"/>
                  <a:gd name="T2" fmla="*/ 50 w 51"/>
                  <a:gd name="T3" fmla="*/ 38 h 39"/>
                  <a:gd name="T4" fmla="*/ 0 w 51"/>
                  <a:gd name="T5" fmla="*/ 38 h 39"/>
                  <a:gd name="T6" fmla="*/ 0 w 51"/>
                  <a:gd name="T7" fmla="*/ 0 h 3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1" h="39">
                    <a:moveTo>
                      <a:pt x="50" y="2"/>
                    </a:moveTo>
                    <a:lnTo>
                      <a:pt x="50" y="38"/>
                    </a:lnTo>
                    <a:lnTo>
                      <a:pt x="0" y="3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3" name="Line 432"/>
              <p:cNvSpPr>
                <a:spLocks noChangeShapeType="1"/>
              </p:cNvSpPr>
              <p:nvPr/>
            </p:nvSpPr>
            <p:spPr bwMode="auto">
              <a:xfrm>
                <a:off x="4815" y="2000"/>
                <a:ext cx="3" cy="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4" name="Freeform 433"/>
              <p:cNvSpPr>
                <a:spLocks/>
              </p:cNvSpPr>
              <p:nvPr/>
            </p:nvSpPr>
            <p:spPr bwMode="auto">
              <a:xfrm>
                <a:off x="4756" y="2048"/>
                <a:ext cx="138" cy="11"/>
              </a:xfrm>
              <a:custGeom>
                <a:avLst/>
                <a:gdLst>
                  <a:gd name="T0" fmla="*/ 137 w 138"/>
                  <a:gd name="T1" fmla="*/ 2 h 11"/>
                  <a:gd name="T2" fmla="*/ 85 w 138"/>
                  <a:gd name="T3" fmla="*/ 2 h 11"/>
                  <a:gd name="T4" fmla="*/ 84 w 138"/>
                  <a:gd name="T5" fmla="*/ 2 h 11"/>
                  <a:gd name="T6" fmla="*/ 83 w 138"/>
                  <a:gd name="T7" fmla="*/ 1 h 11"/>
                  <a:gd name="T8" fmla="*/ 82 w 138"/>
                  <a:gd name="T9" fmla="*/ 1 h 11"/>
                  <a:gd name="T10" fmla="*/ 82 w 138"/>
                  <a:gd name="T11" fmla="*/ 0 h 11"/>
                  <a:gd name="T12" fmla="*/ 81 w 138"/>
                  <a:gd name="T13" fmla="*/ 0 h 11"/>
                  <a:gd name="T14" fmla="*/ 80 w 138"/>
                  <a:gd name="T15" fmla="*/ 0 h 11"/>
                  <a:gd name="T16" fmla="*/ 80 w 138"/>
                  <a:gd name="T17" fmla="*/ 1 h 11"/>
                  <a:gd name="T18" fmla="*/ 79 w 138"/>
                  <a:gd name="T19" fmla="*/ 1 h 11"/>
                  <a:gd name="T20" fmla="*/ 79 w 138"/>
                  <a:gd name="T21" fmla="*/ 2 h 11"/>
                  <a:gd name="T22" fmla="*/ 78 w 138"/>
                  <a:gd name="T23" fmla="*/ 2 h 11"/>
                  <a:gd name="T24" fmla="*/ 78 w 138"/>
                  <a:gd name="T25" fmla="*/ 3 h 11"/>
                  <a:gd name="T26" fmla="*/ 77 w 138"/>
                  <a:gd name="T27" fmla="*/ 3 h 11"/>
                  <a:gd name="T28" fmla="*/ 77 w 138"/>
                  <a:gd name="T29" fmla="*/ 4 h 11"/>
                  <a:gd name="T30" fmla="*/ 0 w 138"/>
                  <a:gd name="T31" fmla="*/ 5 h 11"/>
                  <a:gd name="T32" fmla="*/ 77 w 138"/>
                  <a:gd name="T33" fmla="*/ 6 h 11"/>
                  <a:gd name="T34" fmla="*/ 77 w 138"/>
                  <a:gd name="T35" fmla="*/ 7 h 11"/>
                  <a:gd name="T36" fmla="*/ 78 w 138"/>
                  <a:gd name="T37" fmla="*/ 7 h 11"/>
                  <a:gd name="T38" fmla="*/ 78 w 138"/>
                  <a:gd name="T39" fmla="*/ 8 h 11"/>
                  <a:gd name="T40" fmla="*/ 79 w 138"/>
                  <a:gd name="T41" fmla="*/ 8 h 11"/>
                  <a:gd name="T42" fmla="*/ 79 w 138"/>
                  <a:gd name="T43" fmla="*/ 9 h 11"/>
                  <a:gd name="T44" fmla="*/ 80 w 138"/>
                  <a:gd name="T45" fmla="*/ 9 h 11"/>
                  <a:gd name="T46" fmla="*/ 81 w 138"/>
                  <a:gd name="T47" fmla="*/ 10 h 11"/>
                  <a:gd name="T48" fmla="*/ 82 w 138"/>
                  <a:gd name="T49" fmla="*/ 10 h 11"/>
                  <a:gd name="T50" fmla="*/ 82 w 138"/>
                  <a:gd name="T51" fmla="*/ 9 h 11"/>
                  <a:gd name="T52" fmla="*/ 83 w 138"/>
                  <a:gd name="T53" fmla="*/ 9 h 11"/>
                  <a:gd name="T54" fmla="*/ 84 w 138"/>
                  <a:gd name="T55" fmla="*/ 8 h 11"/>
                  <a:gd name="T56" fmla="*/ 84 w 138"/>
                  <a:gd name="T57" fmla="*/ 7 h 11"/>
                  <a:gd name="T58" fmla="*/ 85 w 138"/>
                  <a:gd name="T59" fmla="*/ 7 h 11"/>
                  <a:gd name="T60" fmla="*/ 85 w 138"/>
                  <a:gd name="T61" fmla="*/ 6 h 11"/>
                  <a:gd name="T62" fmla="*/ 137 w 138"/>
                  <a:gd name="T63" fmla="*/ 8 h 11"/>
                  <a:gd name="T64" fmla="*/ 137 w 138"/>
                  <a:gd name="T65" fmla="*/ 2 h 1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38" h="11">
                    <a:moveTo>
                      <a:pt x="137" y="2"/>
                    </a:moveTo>
                    <a:lnTo>
                      <a:pt x="85" y="2"/>
                    </a:lnTo>
                    <a:lnTo>
                      <a:pt x="84" y="2"/>
                    </a:lnTo>
                    <a:lnTo>
                      <a:pt x="83" y="1"/>
                    </a:lnTo>
                    <a:lnTo>
                      <a:pt x="82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80" y="0"/>
                    </a:lnTo>
                    <a:lnTo>
                      <a:pt x="80" y="1"/>
                    </a:lnTo>
                    <a:lnTo>
                      <a:pt x="79" y="1"/>
                    </a:lnTo>
                    <a:lnTo>
                      <a:pt x="79" y="2"/>
                    </a:lnTo>
                    <a:lnTo>
                      <a:pt x="78" y="2"/>
                    </a:lnTo>
                    <a:lnTo>
                      <a:pt x="78" y="3"/>
                    </a:lnTo>
                    <a:lnTo>
                      <a:pt x="77" y="3"/>
                    </a:lnTo>
                    <a:lnTo>
                      <a:pt x="77" y="4"/>
                    </a:lnTo>
                    <a:lnTo>
                      <a:pt x="0" y="5"/>
                    </a:lnTo>
                    <a:lnTo>
                      <a:pt x="77" y="6"/>
                    </a:lnTo>
                    <a:lnTo>
                      <a:pt x="77" y="7"/>
                    </a:lnTo>
                    <a:lnTo>
                      <a:pt x="78" y="7"/>
                    </a:lnTo>
                    <a:lnTo>
                      <a:pt x="78" y="8"/>
                    </a:lnTo>
                    <a:lnTo>
                      <a:pt x="79" y="8"/>
                    </a:lnTo>
                    <a:lnTo>
                      <a:pt x="79" y="9"/>
                    </a:lnTo>
                    <a:lnTo>
                      <a:pt x="80" y="9"/>
                    </a:lnTo>
                    <a:lnTo>
                      <a:pt x="81" y="10"/>
                    </a:lnTo>
                    <a:lnTo>
                      <a:pt x="82" y="10"/>
                    </a:lnTo>
                    <a:lnTo>
                      <a:pt x="82" y="9"/>
                    </a:lnTo>
                    <a:lnTo>
                      <a:pt x="83" y="9"/>
                    </a:lnTo>
                    <a:lnTo>
                      <a:pt x="84" y="8"/>
                    </a:lnTo>
                    <a:lnTo>
                      <a:pt x="84" y="7"/>
                    </a:lnTo>
                    <a:lnTo>
                      <a:pt x="85" y="7"/>
                    </a:lnTo>
                    <a:lnTo>
                      <a:pt x="85" y="6"/>
                    </a:lnTo>
                    <a:lnTo>
                      <a:pt x="137" y="8"/>
                    </a:lnTo>
                    <a:lnTo>
                      <a:pt x="137" y="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5" name="Freeform 434"/>
              <p:cNvSpPr>
                <a:spLocks/>
              </p:cNvSpPr>
              <p:nvPr/>
            </p:nvSpPr>
            <p:spPr bwMode="auto">
              <a:xfrm>
                <a:off x="5229" y="2081"/>
                <a:ext cx="16" cy="13"/>
              </a:xfrm>
              <a:custGeom>
                <a:avLst/>
                <a:gdLst>
                  <a:gd name="T0" fmla="*/ 0 w 16"/>
                  <a:gd name="T1" fmla="*/ 12 h 13"/>
                  <a:gd name="T2" fmla="*/ 0 w 16"/>
                  <a:gd name="T3" fmla="*/ 0 h 13"/>
                  <a:gd name="T4" fmla="*/ 15 w 16"/>
                  <a:gd name="T5" fmla="*/ 0 h 13"/>
                  <a:gd name="T6" fmla="*/ 15 w 16"/>
                  <a:gd name="T7" fmla="*/ 12 h 13"/>
                  <a:gd name="T8" fmla="*/ 0 w 16"/>
                  <a:gd name="T9" fmla="*/ 12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13">
                    <a:moveTo>
                      <a:pt x="0" y="12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15" y="12"/>
                    </a:lnTo>
                    <a:lnTo>
                      <a:pt x="0" y="1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6" name="Freeform 435"/>
              <p:cNvSpPr>
                <a:spLocks/>
              </p:cNvSpPr>
              <p:nvPr/>
            </p:nvSpPr>
            <p:spPr bwMode="auto">
              <a:xfrm>
                <a:off x="5172" y="2066"/>
                <a:ext cx="40" cy="10"/>
              </a:xfrm>
              <a:custGeom>
                <a:avLst/>
                <a:gdLst>
                  <a:gd name="T0" fmla="*/ 0 w 40"/>
                  <a:gd name="T1" fmla="*/ 9 h 10"/>
                  <a:gd name="T2" fmla="*/ 39 w 40"/>
                  <a:gd name="T3" fmla="*/ 9 h 10"/>
                  <a:gd name="T4" fmla="*/ 39 w 40"/>
                  <a:gd name="T5" fmla="*/ 0 h 1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0" h="10">
                    <a:moveTo>
                      <a:pt x="0" y="9"/>
                    </a:moveTo>
                    <a:lnTo>
                      <a:pt x="39" y="9"/>
                    </a:lnTo>
                    <a:lnTo>
                      <a:pt x="3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7" name="Freeform 436"/>
              <p:cNvSpPr>
                <a:spLocks/>
              </p:cNvSpPr>
              <p:nvPr/>
            </p:nvSpPr>
            <p:spPr bwMode="auto">
              <a:xfrm>
                <a:off x="5219" y="2067"/>
                <a:ext cx="37" cy="10"/>
              </a:xfrm>
              <a:custGeom>
                <a:avLst/>
                <a:gdLst>
                  <a:gd name="T0" fmla="*/ 0 w 37"/>
                  <a:gd name="T1" fmla="*/ 0 h 10"/>
                  <a:gd name="T2" fmla="*/ 0 w 37"/>
                  <a:gd name="T3" fmla="*/ 9 h 10"/>
                  <a:gd name="T4" fmla="*/ 36 w 37"/>
                  <a:gd name="T5" fmla="*/ 9 h 10"/>
                  <a:gd name="T6" fmla="*/ 36 w 3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7" h="10">
                    <a:moveTo>
                      <a:pt x="0" y="0"/>
                    </a:moveTo>
                    <a:lnTo>
                      <a:pt x="0" y="9"/>
                    </a:lnTo>
                    <a:lnTo>
                      <a:pt x="36" y="9"/>
                    </a:lnTo>
                    <a:lnTo>
                      <a:pt x="36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8" name="Line 437"/>
              <p:cNvSpPr>
                <a:spLocks noChangeShapeType="1"/>
              </p:cNvSpPr>
              <p:nvPr/>
            </p:nvSpPr>
            <p:spPr bwMode="auto">
              <a:xfrm flipV="1">
                <a:off x="4992" y="2024"/>
                <a:ext cx="0" cy="1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9" name="Freeform 438"/>
              <p:cNvSpPr>
                <a:spLocks/>
              </p:cNvSpPr>
              <p:nvPr/>
            </p:nvSpPr>
            <p:spPr bwMode="auto">
              <a:xfrm>
                <a:off x="4984" y="2032"/>
                <a:ext cx="128" cy="39"/>
              </a:xfrm>
              <a:custGeom>
                <a:avLst/>
                <a:gdLst>
                  <a:gd name="T0" fmla="*/ 127 w 128"/>
                  <a:gd name="T1" fmla="*/ 1 h 39"/>
                  <a:gd name="T2" fmla="*/ 74 w 128"/>
                  <a:gd name="T3" fmla="*/ 0 h 39"/>
                  <a:gd name="T4" fmla="*/ 57 w 128"/>
                  <a:gd name="T5" fmla="*/ 0 h 39"/>
                  <a:gd name="T6" fmla="*/ 46 w 128"/>
                  <a:gd name="T7" fmla="*/ 2 h 39"/>
                  <a:gd name="T8" fmla="*/ 34 w 128"/>
                  <a:gd name="T9" fmla="*/ 3 h 39"/>
                  <a:gd name="T10" fmla="*/ 25 w 128"/>
                  <a:gd name="T11" fmla="*/ 6 h 39"/>
                  <a:gd name="T12" fmla="*/ 10 w 128"/>
                  <a:gd name="T13" fmla="*/ 12 h 39"/>
                  <a:gd name="T14" fmla="*/ 0 w 128"/>
                  <a:gd name="T15" fmla="*/ 18 h 39"/>
                  <a:gd name="T16" fmla="*/ 0 w 128"/>
                  <a:gd name="T17" fmla="*/ 19 h 39"/>
                  <a:gd name="T18" fmla="*/ 5 w 128"/>
                  <a:gd name="T19" fmla="*/ 22 h 39"/>
                  <a:gd name="T20" fmla="*/ 10 w 128"/>
                  <a:gd name="T21" fmla="*/ 25 h 39"/>
                  <a:gd name="T22" fmla="*/ 22 w 128"/>
                  <a:gd name="T23" fmla="*/ 29 h 39"/>
                  <a:gd name="T24" fmla="*/ 34 w 128"/>
                  <a:gd name="T25" fmla="*/ 32 h 39"/>
                  <a:gd name="T26" fmla="*/ 80 w 128"/>
                  <a:gd name="T27" fmla="*/ 38 h 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28" h="39">
                    <a:moveTo>
                      <a:pt x="127" y="1"/>
                    </a:moveTo>
                    <a:lnTo>
                      <a:pt x="74" y="0"/>
                    </a:lnTo>
                    <a:lnTo>
                      <a:pt x="57" y="0"/>
                    </a:lnTo>
                    <a:lnTo>
                      <a:pt x="46" y="2"/>
                    </a:lnTo>
                    <a:lnTo>
                      <a:pt x="34" y="3"/>
                    </a:lnTo>
                    <a:lnTo>
                      <a:pt x="25" y="6"/>
                    </a:lnTo>
                    <a:lnTo>
                      <a:pt x="10" y="12"/>
                    </a:lnTo>
                    <a:lnTo>
                      <a:pt x="0" y="18"/>
                    </a:lnTo>
                    <a:lnTo>
                      <a:pt x="0" y="19"/>
                    </a:lnTo>
                    <a:lnTo>
                      <a:pt x="5" y="22"/>
                    </a:lnTo>
                    <a:lnTo>
                      <a:pt x="10" y="25"/>
                    </a:lnTo>
                    <a:lnTo>
                      <a:pt x="22" y="29"/>
                    </a:lnTo>
                    <a:lnTo>
                      <a:pt x="34" y="32"/>
                    </a:lnTo>
                    <a:lnTo>
                      <a:pt x="80" y="3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280" name="Group 439"/>
              <p:cNvGrpSpPr>
                <a:grpSpLocks/>
              </p:cNvGrpSpPr>
              <p:nvPr/>
            </p:nvGrpSpPr>
            <p:grpSpPr bwMode="auto">
              <a:xfrm>
                <a:off x="4293" y="1968"/>
                <a:ext cx="481" cy="191"/>
                <a:chOff x="4293" y="1968"/>
                <a:chExt cx="481" cy="191"/>
              </a:xfrm>
            </p:grpSpPr>
            <p:sp>
              <p:nvSpPr>
                <p:cNvPr id="281" name="Freeform 440"/>
                <p:cNvSpPr>
                  <a:spLocks/>
                </p:cNvSpPr>
                <p:nvPr/>
              </p:nvSpPr>
              <p:spPr bwMode="auto">
                <a:xfrm>
                  <a:off x="4726" y="1984"/>
                  <a:ext cx="9" cy="2"/>
                </a:xfrm>
                <a:custGeom>
                  <a:avLst/>
                  <a:gdLst>
                    <a:gd name="T0" fmla="*/ 8 w 9"/>
                    <a:gd name="T1" fmla="*/ 1 h 2"/>
                    <a:gd name="T2" fmla="*/ 7 w 9"/>
                    <a:gd name="T3" fmla="*/ 1 h 2"/>
                    <a:gd name="T4" fmla="*/ 4 w 9"/>
                    <a:gd name="T5" fmla="*/ 0 h 2"/>
                    <a:gd name="T6" fmla="*/ 0 w 9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9" h="2">
                      <a:moveTo>
                        <a:pt x="8" y="1"/>
                      </a:moveTo>
                      <a:lnTo>
                        <a:pt x="7" y="1"/>
                      </a:lnTo>
                      <a:lnTo>
                        <a:pt x="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2" name="Freeform 441"/>
                <p:cNvSpPr>
                  <a:spLocks/>
                </p:cNvSpPr>
                <p:nvPr/>
              </p:nvSpPr>
              <p:spPr bwMode="auto">
                <a:xfrm>
                  <a:off x="4659" y="1974"/>
                  <a:ext cx="68" cy="11"/>
                </a:xfrm>
                <a:custGeom>
                  <a:avLst/>
                  <a:gdLst>
                    <a:gd name="T0" fmla="*/ 67 w 68"/>
                    <a:gd name="T1" fmla="*/ 10 h 11"/>
                    <a:gd name="T2" fmla="*/ 61 w 68"/>
                    <a:gd name="T3" fmla="*/ 9 h 11"/>
                    <a:gd name="T4" fmla="*/ 54 w 68"/>
                    <a:gd name="T5" fmla="*/ 8 h 11"/>
                    <a:gd name="T6" fmla="*/ 45 w 68"/>
                    <a:gd name="T7" fmla="*/ 6 h 11"/>
                    <a:gd name="T8" fmla="*/ 35 w 68"/>
                    <a:gd name="T9" fmla="*/ 5 h 11"/>
                    <a:gd name="T10" fmla="*/ 25 w 68"/>
                    <a:gd name="T11" fmla="*/ 3 h 11"/>
                    <a:gd name="T12" fmla="*/ 16 w 68"/>
                    <a:gd name="T13" fmla="*/ 2 h 11"/>
                    <a:gd name="T14" fmla="*/ 8 w 68"/>
                    <a:gd name="T15" fmla="*/ 1 h 11"/>
                    <a:gd name="T16" fmla="*/ 0 w 68"/>
                    <a:gd name="T17" fmla="*/ 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" h="11">
                      <a:moveTo>
                        <a:pt x="67" y="10"/>
                      </a:moveTo>
                      <a:lnTo>
                        <a:pt x="61" y="9"/>
                      </a:lnTo>
                      <a:lnTo>
                        <a:pt x="54" y="8"/>
                      </a:lnTo>
                      <a:lnTo>
                        <a:pt x="45" y="6"/>
                      </a:lnTo>
                      <a:lnTo>
                        <a:pt x="35" y="5"/>
                      </a:lnTo>
                      <a:lnTo>
                        <a:pt x="25" y="3"/>
                      </a:lnTo>
                      <a:lnTo>
                        <a:pt x="16" y="2"/>
                      </a:lnTo>
                      <a:lnTo>
                        <a:pt x="8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3" name="Freeform 442"/>
                <p:cNvSpPr>
                  <a:spLocks/>
                </p:cNvSpPr>
                <p:nvPr/>
              </p:nvSpPr>
              <p:spPr bwMode="auto">
                <a:xfrm>
                  <a:off x="4621" y="1968"/>
                  <a:ext cx="39" cy="7"/>
                </a:xfrm>
                <a:custGeom>
                  <a:avLst/>
                  <a:gdLst>
                    <a:gd name="T0" fmla="*/ 38 w 39"/>
                    <a:gd name="T1" fmla="*/ 6 h 7"/>
                    <a:gd name="T2" fmla="*/ 32 w 39"/>
                    <a:gd name="T3" fmla="*/ 5 h 7"/>
                    <a:gd name="T4" fmla="*/ 26 w 39"/>
                    <a:gd name="T5" fmla="*/ 4 h 7"/>
                    <a:gd name="T6" fmla="*/ 21 w 39"/>
                    <a:gd name="T7" fmla="*/ 3 h 7"/>
                    <a:gd name="T8" fmla="*/ 17 w 39"/>
                    <a:gd name="T9" fmla="*/ 2 h 7"/>
                    <a:gd name="T10" fmla="*/ 13 w 39"/>
                    <a:gd name="T11" fmla="*/ 2 h 7"/>
                    <a:gd name="T12" fmla="*/ 9 w 39"/>
                    <a:gd name="T13" fmla="*/ 1 h 7"/>
                    <a:gd name="T14" fmla="*/ 5 w 39"/>
                    <a:gd name="T15" fmla="*/ 1 h 7"/>
                    <a:gd name="T16" fmla="*/ 0 w 39"/>
                    <a:gd name="T17" fmla="*/ 0 h 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9" h="7">
                      <a:moveTo>
                        <a:pt x="38" y="6"/>
                      </a:moveTo>
                      <a:lnTo>
                        <a:pt x="32" y="5"/>
                      </a:lnTo>
                      <a:lnTo>
                        <a:pt x="26" y="4"/>
                      </a:lnTo>
                      <a:lnTo>
                        <a:pt x="21" y="3"/>
                      </a:lnTo>
                      <a:lnTo>
                        <a:pt x="17" y="2"/>
                      </a:lnTo>
                      <a:lnTo>
                        <a:pt x="13" y="2"/>
                      </a:lnTo>
                      <a:lnTo>
                        <a:pt x="9" y="1"/>
                      </a:lnTo>
                      <a:lnTo>
                        <a:pt x="5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4" name="Freeform 443"/>
                <p:cNvSpPr>
                  <a:spLocks/>
                </p:cNvSpPr>
                <p:nvPr/>
              </p:nvSpPr>
              <p:spPr bwMode="auto">
                <a:xfrm>
                  <a:off x="4576" y="1968"/>
                  <a:ext cx="46" cy="3"/>
                </a:xfrm>
                <a:custGeom>
                  <a:avLst/>
                  <a:gdLst>
                    <a:gd name="T0" fmla="*/ 45 w 46"/>
                    <a:gd name="T1" fmla="*/ 0 h 3"/>
                    <a:gd name="T2" fmla="*/ 40 w 46"/>
                    <a:gd name="T3" fmla="*/ 0 h 3"/>
                    <a:gd name="T4" fmla="*/ 35 w 46"/>
                    <a:gd name="T5" fmla="*/ 0 h 3"/>
                    <a:gd name="T6" fmla="*/ 29 w 46"/>
                    <a:gd name="T7" fmla="*/ 0 h 3"/>
                    <a:gd name="T8" fmla="*/ 24 w 46"/>
                    <a:gd name="T9" fmla="*/ 1 h 3"/>
                    <a:gd name="T10" fmla="*/ 18 w 46"/>
                    <a:gd name="T11" fmla="*/ 1 h 3"/>
                    <a:gd name="T12" fmla="*/ 12 w 46"/>
                    <a:gd name="T13" fmla="*/ 1 h 3"/>
                    <a:gd name="T14" fmla="*/ 6 w 46"/>
                    <a:gd name="T15" fmla="*/ 2 h 3"/>
                    <a:gd name="T16" fmla="*/ 0 w 46"/>
                    <a:gd name="T17" fmla="*/ 2 h 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6" h="3">
                      <a:moveTo>
                        <a:pt x="45" y="0"/>
                      </a:moveTo>
                      <a:lnTo>
                        <a:pt x="40" y="0"/>
                      </a:lnTo>
                      <a:lnTo>
                        <a:pt x="35" y="0"/>
                      </a:lnTo>
                      <a:lnTo>
                        <a:pt x="29" y="0"/>
                      </a:lnTo>
                      <a:lnTo>
                        <a:pt x="24" y="1"/>
                      </a:lnTo>
                      <a:lnTo>
                        <a:pt x="18" y="1"/>
                      </a:lnTo>
                      <a:lnTo>
                        <a:pt x="12" y="1"/>
                      </a:lnTo>
                      <a:lnTo>
                        <a:pt x="6" y="2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5" name="Freeform 444"/>
                <p:cNvSpPr>
                  <a:spLocks/>
                </p:cNvSpPr>
                <p:nvPr/>
              </p:nvSpPr>
              <p:spPr bwMode="auto">
                <a:xfrm>
                  <a:off x="4526" y="1970"/>
                  <a:ext cx="51" cy="11"/>
                </a:xfrm>
                <a:custGeom>
                  <a:avLst/>
                  <a:gdLst>
                    <a:gd name="T0" fmla="*/ 50 w 51"/>
                    <a:gd name="T1" fmla="*/ 0 h 11"/>
                    <a:gd name="T2" fmla="*/ 44 w 51"/>
                    <a:gd name="T3" fmla="*/ 1 h 11"/>
                    <a:gd name="T4" fmla="*/ 38 w 51"/>
                    <a:gd name="T5" fmla="*/ 2 h 11"/>
                    <a:gd name="T6" fmla="*/ 32 w 51"/>
                    <a:gd name="T7" fmla="*/ 3 h 11"/>
                    <a:gd name="T8" fmla="*/ 25 w 51"/>
                    <a:gd name="T9" fmla="*/ 4 h 11"/>
                    <a:gd name="T10" fmla="*/ 19 w 51"/>
                    <a:gd name="T11" fmla="*/ 5 h 11"/>
                    <a:gd name="T12" fmla="*/ 12 w 51"/>
                    <a:gd name="T13" fmla="*/ 7 h 11"/>
                    <a:gd name="T14" fmla="*/ 6 w 51"/>
                    <a:gd name="T15" fmla="*/ 8 h 11"/>
                    <a:gd name="T16" fmla="*/ 0 w 51"/>
                    <a:gd name="T17" fmla="*/ 1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1" h="11">
                      <a:moveTo>
                        <a:pt x="50" y="0"/>
                      </a:moveTo>
                      <a:lnTo>
                        <a:pt x="44" y="1"/>
                      </a:lnTo>
                      <a:lnTo>
                        <a:pt x="38" y="2"/>
                      </a:lnTo>
                      <a:lnTo>
                        <a:pt x="32" y="3"/>
                      </a:lnTo>
                      <a:lnTo>
                        <a:pt x="25" y="4"/>
                      </a:lnTo>
                      <a:lnTo>
                        <a:pt x="19" y="5"/>
                      </a:lnTo>
                      <a:lnTo>
                        <a:pt x="12" y="7"/>
                      </a:lnTo>
                      <a:lnTo>
                        <a:pt x="6" y="8"/>
                      </a:lnTo>
                      <a:lnTo>
                        <a:pt x="0" y="1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6" name="Freeform 445"/>
                <p:cNvSpPr>
                  <a:spLocks/>
                </p:cNvSpPr>
                <p:nvPr/>
              </p:nvSpPr>
              <p:spPr bwMode="auto">
                <a:xfrm>
                  <a:off x="4482" y="1980"/>
                  <a:ext cx="45" cy="18"/>
                </a:xfrm>
                <a:custGeom>
                  <a:avLst/>
                  <a:gdLst>
                    <a:gd name="T0" fmla="*/ 44 w 45"/>
                    <a:gd name="T1" fmla="*/ 0 h 18"/>
                    <a:gd name="T2" fmla="*/ 38 w 45"/>
                    <a:gd name="T3" fmla="*/ 2 h 18"/>
                    <a:gd name="T4" fmla="*/ 32 w 45"/>
                    <a:gd name="T5" fmla="*/ 4 h 18"/>
                    <a:gd name="T6" fmla="*/ 26 w 45"/>
                    <a:gd name="T7" fmla="*/ 6 h 18"/>
                    <a:gd name="T8" fmla="*/ 20 w 45"/>
                    <a:gd name="T9" fmla="*/ 8 h 18"/>
                    <a:gd name="T10" fmla="*/ 15 w 45"/>
                    <a:gd name="T11" fmla="*/ 11 h 18"/>
                    <a:gd name="T12" fmla="*/ 10 w 45"/>
                    <a:gd name="T13" fmla="*/ 13 h 18"/>
                    <a:gd name="T14" fmla="*/ 5 w 45"/>
                    <a:gd name="T15" fmla="*/ 15 h 18"/>
                    <a:gd name="T16" fmla="*/ 0 w 45"/>
                    <a:gd name="T17" fmla="*/ 17 h 1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5" h="18">
                      <a:moveTo>
                        <a:pt x="44" y="0"/>
                      </a:move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15" y="11"/>
                      </a:lnTo>
                      <a:lnTo>
                        <a:pt x="10" y="13"/>
                      </a:lnTo>
                      <a:lnTo>
                        <a:pt x="5" y="15"/>
                      </a:lnTo>
                      <a:lnTo>
                        <a:pt x="0" y="1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7" name="Freeform 446"/>
                <p:cNvSpPr>
                  <a:spLocks/>
                </p:cNvSpPr>
                <p:nvPr/>
              </p:nvSpPr>
              <p:spPr bwMode="auto">
                <a:xfrm>
                  <a:off x="4456" y="1997"/>
                  <a:ext cx="27" cy="13"/>
                </a:xfrm>
                <a:custGeom>
                  <a:avLst/>
                  <a:gdLst>
                    <a:gd name="T0" fmla="*/ 26 w 27"/>
                    <a:gd name="T1" fmla="*/ 0 h 13"/>
                    <a:gd name="T2" fmla="*/ 22 w 27"/>
                    <a:gd name="T3" fmla="*/ 2 h 13"/>
                    <a:gd name="T4" fmla="*/ 18 w 27"/>
                    <a:gd name="T5" fmla="*/ 4 h 13"/>
                    <a:gd name="T6" fmla="*/ 15 w 27"/>
                    <a:gd name="T7" fmla="*/ 5 h 13"/>
                    <a:gd name="T8" fmla="*/ 12 w 27"/>
                    <a:gd name="T9" fmla="*/ 7 h 13"/>
                    <a:gd name="T10" fmla="*/ 9 w 27"/>
                    <a:gd name="T11" fmla="*/ 8 h 13"/>
                    <a:gd name="T12" fmla="*/ 6 w 27"/>
                    <a:gd name="T13" fmla="*/ 9 h 13"/>
                    <a:gd name="T14" fmla="*/ 3 w 27"/>
                    <a:gd name="T15" fmla="*/ 11 h 13"/>
                    <a:gd name="T16" fmla="*/ 0 w 27"/>
                    <a:gd name="T17" fmla="*/ 12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7" h="13">
                      <a:moveTo>
                        <a:pt x="26" y="0"/>
                      </a:moveTo>
                      <a:lnTo>
                        <a:pt x="22" y="2"/>
                      </a:lnTo>
                      <a:lnTo>
                        <a:pt x="18" y="4"/>
                      </a:lnTo>
                      <a:lnTo>
                        <a:pt x="15" y="5"/>
                      </a:lnTo>
                      <a:lnTo>
                        <a:pt x="12" y="7"/>
                      </a:lnTo>
                      <a:lnTo>
                        <a:pt x="9" y="8"/>
                      </a:lnTo>
                      <a:lnTo>
                        <a:pt x="6" y="9"/>
                      </a:lnTo>
                      <a:lnTo>
                        <a:pt x="3" y="11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8" name="Freeform 447"/>
                <p:cNvSpPr>
                  <a:spLocks/>
                </p:cNvSpPr>
                <p:nvPr/>
              </p:nvSpPr>
              <p:spPr bwMode="auto">
                <a:xfrm>
                  <a:off x="4435" y="2009"/>
                  <a:ext cx="22" cy="12"/>
                </a:xfrm>
                <a:custGeom>
                  <a:avLst/>
                  <a:gdLst>
                    <a:gd name="T0" fmla="*/ 21 w 22"/>
                    <a:gd name="T1" fmla="*/ 0 h 12"/>
                    <a:gd name="T2" fmla="*/ 18 w 22"/>
                    <a:gd name="T3" fmla="*/ 1 h 12"/>
                    <a:gd name="T4" fmla="*/ 15 w 22"/>
                    <a:gd name="T5" fmla="*/ 3 h 12"/>
                    <a:gd name="T6" fmla="*/ 12 w 22"/>
                    <a:gd name="T7" fmla="*/ 4 h 12"/>
                    <a:gd name="T8" fmla="*/ 9 w 22"/>
                    <a:gd name="T9" fmla="*/ 6 h 12"/>
                    <a:gd name="T10" fmla="*/ 6 w 22"/>
                    <a:gd name="T11" fmla="*/ 7 h 12"/>
                    <a:gd name="T12" fmla="*/ 4 w 22"/>
                    <a:gd name="T13" fmla="*/ 9 h 12"/>
                    <a:gd name="T14" fmla="*/ 2 w 22"/>
                    <a:gd name="T15" fmla="*/ 10 h 12"/>
                    <a:gd name="T16" fmla="*/ 0 w 22"/>
                    <a:gd name="T17" fmla="*/ 11 h 1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2" h="12">
                      <a:moveTo>
                        <a:pt x="21" y="0"/>
                      </a:moveTo>
                      <a:lnTo>
                        <a:pt x="18" y="1"/>
                      </a:lnTo>
                      <a:lnTo>
                        <a:pt x="15" y="3"/>
                      </a:lnTo>
                      <a:lnTo>
                        <a:pt x="12" y="4"/>
                      </a:lnTo>
                      <a:lnTo>
                        <a:pt x="9" y="6"/>
                      </a:lnTo>
                      <a:lnTo>
                        <a:pt x="6" y="7"/>
                      </a:lnTo>
                      <a:lnTo>
                        <a:pt x="4" y="9"/>
                      </a:lnTo>
                      <a:lnTo>
                        <a:pt x="2" y="10"/>
                      </a:lnTo>
                      <a:lnTo>
                        <a:pt x="0" y="1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9" name="Freeform 448"/>
                <p:cNvSpPr>
                  <a:spLocks/>
                </p:cNvSpPr>
                <p:nvPr/>
              </p:nvSpPr>
              <p:spPr bwMode="auto">
                <a:xfrm>
                  <a:off x="4432" y="2020"/>
                  <a:ext cx="4" cy="2"/>
                </a:xfrm>
                <a:custGeom>
                  <a:avLst/>
                  <a:gdLst>
                    <a:gd name="T0" fmla="*/ 3 w 4"/>
                    <a:gd name="T1" fmla="*/ 0 h 2"/>
                    <a:gd name="T2" fmla="*/ 2 w 4"/>
                    <a:gd name="T3" fmla="*/ 0 h 2"/>
                    <a:gd name="T4" fmla="*/ 1 w 4"/>
                    <a:gd name="T5" fmla="*/ 1 h 2"/>
                    <a:gd name="T6" fmla="*/ 0 w 4"/>
                    <a:gd name="T7" fmla="*/ 1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" h="2">
                      <a:moveTo>
                        <a:pt x="3" y="0"/>
                      </a:moveTo>
                      <a:lnTo>
                        <a:pt x="2" y="0"/>
                      </a:lnTo>
                      <a:lnTo>
                        <a:pt x="1" y="1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90" name="Line 449"/>
                <p:cNvSpPr>
                  <a:spLocks noChangeShapeType="1"/>
                </p:cNvSpPr>
                <p:nvPr/>
              </p:nvSpPr>
              <p:spPr bwMode="auto">
                <a:xfrm>
                  <a:off x="4293" y="2063"/>
                  <a:ext cx="0" cy="5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1" name="Freeform 450"/>
                <p:cNvSpPr>
                  <a:spLocks/>
                </p:cNvSpPr>
                <p:nvPr/>
              </p:nvSpPr>
              <p:spPr bwMode="auto">
                <a:xfrm>
                  <a:off x="4358" y="2040"/>
                  <a:ext cx="10" cy="92"/>
                </a:xfrm>
                <a:custGeom>
                  <a:avLst/>
                  <a:gdLst>
                    <a:gd name="T0" fmla="*/ 0 w 10"/>
                    <a:gd name="T1" fmla="*/ 0 h 92"/>
                    <a:gd name="T2" fmla="*/ 9 w 10"/>
                    <a:gd name="T3" fmla="*/ 18 h 92"/>
                    <a:gd name="T4" fmla="*/ 9 w 10"/>
                    <a:gd name="T5" fmla="*/ 91 h 9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0" h="92">
                      <a:moveTo>
                        <a:pt x="0" y="0"/>
                      </a:moveTo>
                      <a:lnTo>
                        <a:pt x="9" y="18"/>
                      </a:lnTo>
                      <a:lnTo>
                        <a:pt x="9" y="9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92" name="Freeform 451"/>
                <p:cNvSpPr>
                  <a:spLocks/>
                </p:cNvSpPr>
                <p:nvPr/>
              </p:nvSpPr>
              <p:spPr bwMode="auto">
                <a:xfrm>
                  <a:off x="4373" y="2038"/>
                  <a:ext cx="116" cy="63"/>
                </a:xfrm>
                <a:custGeom>
                  <a:avLst/>
                  <a:gdLst>
                    <a:gd name="T0" fmla="*/ 0 w 116"/>
                    <a:gd name="T1" fmla="*/ 0 h 63"/>
                    <a:gd name="T2" fmla="*/ 0 w 116"/>
                    <a:gd name="T3" fmla="*/ 62 h 63"/>
                    <a:gd name="T4" fmla="*/ 115 w 116"/>
                    <a:gd name="T5" fmla="*/ 62 h 6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16" h="63">
                      <a:moveTo>
                        <a:pt x="0" y="0"/>
                      </a:moveTo>
                      <a:lnTo>
                        <a:pt x="0" y="62"/>
                      </a:lnTo>
                      <a:lnTo>
                        <a:pt x="115" y="6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93" name="Line 452"/>
                <p:cNvSpPr>
                  <a:spLocks noChangeShapeType="1"/>
                </p:cNvSpPr>
                <p:nvPr/>
              </p:nvSpPr>
              <p:spPr bwMode="auto">
                <a:xfrm>
                  <a:off x="4434" y="2038"/>
                  <a:ext cx="0" cy="9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4" name="Line 453"/>
                <p:cNvSpPr>
                  <a:spLocks noChangeShapeType="1"/>
                </p:cNvSpPr>
                <p:nvPr/>
              </p:nvSpPr>
              <p:spPr bwMode="auto">
                <a:xfrm>
                  <a:off x="4496" y="1997"/>
                  <a:ext cx="1" cy="2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5" name="Line 454"/>
                <p:cNvSpPr>
                  <a:spLocks noChangeShapeType="1"/>
                </p:cNvSpPr>
                <p:nvPr/>
              </p:nvSpPr>
              <p:spPr bwMode="auto">
                <a:xfrm flipV="1">
                  <a:off x="4743" y="1984"/>
                  <a:ext cx="5" cy="3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6" name="Line 455"/>
                <p:cNvSpPr>
                  <a:spLocks noChangeShapeType="1"/>
                </p:cNvSpPr>
                <p:nvPr/>
              </p:nvSpPr>
              <p:spPr bwMode="auto">
                <a:xfrm>
                  <a:off x="4774" y="1995"/>
                  <a:ext cx="0" cy="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" name="Freeform 456"/>
                <p:cNvSpPr>
                  <a:spLocks/>
                </p:cNvSpPr>
                <p:nvPr/>
              </p:nvSpPr>
              <p:spPr bwMode="auto">
                <a:xfrm>
                  <a:off x="4434" y="2046"/>
                  <a:ext cx="25" cy="32"/>
                </a:xfrm>
                <a:custGeom>
                  <a:avLst/>
                  <a:gdLst>
                    <a:gd name="T0" fmla="*/ 0 w 25"/>
                    <a:gd name="T1" fmla="*/ 2 h 32"/>
                    <a:gd name="T2" fmla="*/ 16 w 25"/>
                    <a:gd name="T3" fmla="*/ 0 h 32"/>
                    <a:gd name="T4" fmla="*/ 24 w 25"/>
                    <a:gd name="T5" fmla="*/ 31 h 3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5" h="32">
                      <a:moveTo>
                        <a:pt x="0" y="2"/>
                      </a:moveTo>
                      <a:lnTo>
                        <a:pt x="16" y="0"/>
                      </a:lnTo>
                      <a:lnTo>
                        <a:pt x="24" y="3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98" name="Line 457"/>
                <p:cNvSpPr>
                  <a:spLocks noChangeShapeType="1"/>
                </p:cNvSpPr>
                <p:nvPr/>
              </p:nvSpPr>
              <p:spPr bwMode="auto">
                <a:xfrm>
                  <a:off x="4438" y="2077"/>
                  <a:ext cx="250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9" name="Line 458"/>
                <p:cNvSpPr>
                  <a:spLocks noChangeShapeType="1"/>
                </p:cNvSpPr>
                <p:nvPr/>
              </p:nvSpPr>
              <p:spPr bwMode="auto">
                <a:xfrm>
                  <a:off x="4488" y="2081"/>
                  <a:ext cx="0" cy="4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0" name="Line 459"/>
                <p:cNvSpPr>
                  <a:spLocks noChangeShapeType="1"/>
                </p:cNvSpPr>
                <p:nvPr/>
              </p:nvSpPr>
              <p:spPr bwMode="auto">
                <a:xfrm>
                  <a:off x="4571" y="2022"/>
                  <a:ext cx="0" cy="10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1" name="Line 460"/>
                <p:cNvSpPr>
                  <a:spLocks noChangeShapeType="1"/>
                </p:cNvSpPr>
                <p:nvPr/>
              </p:nvSpPr>
              <p:spPr bwMode="auto">
                <a:xfrm>
                  <a:off x="4589" y="2020"/>
                  <a:ext cx="0" cy="10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2" name="Line 461"/>
                <p:cNvSpPr>
                  <a:spLocks noChangeShapeType="1"/>
                </p:cNvSpPr>
                <p:nvPr/>
              </p:nvSpPr>
              <p:spPr bwMode="auto">
                <a:xfrm>
                  <a:off x="4576" y="2039"/>
                  <a:ext cx="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3" name="Freeform 462"/>
                <p:cNvSpPr>
                  <a:spLocks/>
                </p:cNvSpPr>
                <p:nvPr/>
              </p:nvSpPr>
              <p:spPr bwMode="auto">
                <a:xfrm>
                  <a:off x="4544" y="2109"/>
                  <a:ext cx="27" cy="24"/>
                </a:xfrm>
                <a:custGeom>
                  <a:avLst/>
                  <a:gdLst>
                    <a:gd name="T0" fmla="*/ 26 w 27"/>
                    <a:gd name="T1" fmla="*/ 0 h 24"/>
                    <a:gd name="T2" fmla="*/ 0 w 27"/>
                    <a:gd name="T3" fmla="*/ 0 h 24"/>
                    <a:gd name="T4" fmla="*/ 0 w 27"/>
                    <a:gd name="T5" fmla="*/ 23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7" h="24">
                      <a:moveTo>
                        <a:pt x="26" y="0"/>
                      </a:moveTo>
                      <a:lnTo>
                        <a:pt x="0" y="0"/>
                      </a:lnTo>
                      <a:lnTo>
                        <a:pt x="0" y="2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4" name="Line 463"/>
                <p:cNvSpPr>
                  <a:spLocks noChangeShapeType="1"/>
                </p:cNvSpPr>
                <p:nvPr/>
              </p:nvSpPr>
              <p:spPr bwMode="auto">
                <a:xfrm>
                  <a:off x="4692" y="2081"/>
                  <a:ext cx="0" cy="5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5" name="Line 464"/>
                <p:cNvSpPr>
                  <a:spLocks noChangeShapeType="1"/>
                </p:cNvSpPr>
                <p:nvPr/>
              </p:nvSpPr>
              <p:spPr bwMode="auto">
                <a:xfrm>
                  <a:off x="4352" y="2132"/>
                  <a:ext cx="77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6" name="Line 465"/>
                <p:cNvSpPr>
                  <a:spLocks noChangeShapeType="1"/>
                </p:cNvSpPr>
                <p:nvPr/>
              </p:nvSpPr>
              <p:spPr bwMode="auto">
                <a:xfrm>
                  <a:off x="4356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7" name="Line 466"/>
                <p:cNvSpPr>
                  <a:spLocks noChangeShapeType="1"/>
                </p:cNvSpPr>
                <p:nvPr/>
              </p:nvSpPr>
              <p:spPr bwMode="auto">
                <a:xfrm>
                  <a:off x="4360" y="2146"/>
                  <a:ext cx="9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8" name="Line 467"/>
                <p:cNvSpPr>
                  <a:spLocks noChangeShapeType="1"/>
                </p:cNvSpPr>
                <p:nvPr/>
              </p:nvSpPr>
              <p:spPr bwMode="auto">
                <a:xfrm>
                  <a:off x="4420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9" name="Line 468"/>
                <p:cNvSpPr>
                  <a:spLocks noChangeShapeType="1"/>
                </p:cNvSpPr>
                <p:nvPr/>
              </p:nvSpPr>
              <p:spPr bwMode="auto">
                <a:xfrm>
                  <a:off x="4645" y="2136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0" name="Line 469"/>
                <p:cNvSpPr>
                  <a:spLocks noChangeShapeType="1"/>
                </p:cNvSpPr>
                <p:nvPr/>
              </p:nvSpPr>
              <p:spPr bwMode="auto">
                <a:xfrm>
                  <a:off x="4702" y="2141"/>
                  <a:ext cx="24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1" name="Line 470"/>
                <p:cNvSpPr>
                  <a:spLocks noChangeShapeType="1"/>
                </p:cNvSpPr>
                <p:nvPr/>
              </p:nvSpPr>
              <p:spPr bwMode="auto">
                <a:xfrm>
                  <a:off x="4715" y="2145"/>
                  <a:ext cx="6" cy="1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2" name="Freeform 471"/>
                <p:cNvSpPr>
                  <a:spLocks/>
                </p:cNvSpPr>
                <p:nvPr/>
              </p:nvSpPr>
              <p:spPr bwMode="auto">
                <a:xfrm>
                  <a:off x="4452" y="2055"/>
                  <a:ext cx="26" cy="14"/>
                </a:xfrm>
                <a:custGeom>
                  <a:avLst/>
                  <a:gdLst>
                    <a:gd name="T0" fmla="*/ 0 w 26"/>
                    <a:gd name="T1" fmla="*/ 0 h 14"/>
                    <a:gd name="T2" fmla="*/ 13 w 26"/>
                    <a:gd name="T3" fmla="*/ 0 h 14"/>
                    <a:gd name="T4" fmla="*/ 25 w 26"/>
                    <a:gd name="T5" fmla="*/ 7 h 14"/>
                    <a:gd name="T6" fmla="*/ 25 w 26"/>
                    <a:gd name="T7" fmla="*/ 13 h 14"/>
                    <a:gd name="T8" fmla="*/ 3 w 26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6" h="14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25" y="7"/>
                      </a:lnTo>
                      <a:lnTo>
                        <a:pt x="25" y="13"/>
                      </a:lnTo>
                      <a:lnTo>
                        <a:pt x="3" y="1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3" name="Freeform 472"/>
                <p:cNvSpPr>
                  <a:spLocks/>
                </p:cNvSpPr>
                <p:nvPr/>
              </p:nvSpPr>
              <p:spPr bwMode="auto">
                <a:xfrm>
                  <a:off x="4692" y="2058"/>
                  <a:ext cx="15" cy="10"/>
                </a:xfrm>
                <a:custGeom>
                  <a:avLst/>
                  <a:gdLst>
                    <a:gd name="T0" fmla="*/ 0 w 15"/>
                    <a:gd name="T1" fmla="*/ 0 h 10"/>
                    <a:gd name="T2" fmla="*/ 14 w 15"/>
                    <a:gd name="T3" fmla="*/ 7 h 10"/>
                    <a:gd name="T4" fmla="*/ 0 w 15"/>
                    <a:gd name="T5" fmla="*/ 9 h 1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5" h="10">
                      <a:moveTo>
                        <a:pt x="0" y="0"/>
                      </a:moveTo>
                      <a:lnTo>
                        <a:pt x="14" y="7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4" name="Freeform 473"/>
                <p:cNvSpPr>
                  <a:spLocks/>
                </p:cNvSpPr>
                <p:nvPr/>
              </p:nvSpPr>
              <p:spPr bwMode="auto">
                <a:xfrm>
                  <a:off x="4618" y="2055"/>
                  <a:ext cx="19" cy="14"/>
                </a:xfrm>
                <a:custGeom>
                  <a:avLst/>
                  <a:gdLst>
                    <a:gd name="T0" fmla="*/ 0 w 19"/>
                    <a:gd name="T1" fmla="*/ 13 h 14"/>
                    <a:gd name="T2" fmla="*/ 0 w 19"/>
                    <a:gd name="T3" fmla="*/ 0 h 14"/>
                    <a:gd name="T4" fmla="*/ 18 w 19"/>
                    <a:gd name="T5" fmla="*/ 0 h 14"/>
                    <a:gd name="T6" fmla="*/ 18 w 19"/>
                    <a:gd name="T7" fmla="*/ 13 h 14"/>
                    <a:gd name="T8" fmla="*/ 0 w 19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0" y="13"/>
                      </a:moveTo>
                      <a:lnTo>
                        <a:pt x="0" y="0"/>
                      </a:lnTo>
                      <a:lnTo>
                        <a:pt x="18" y="0"/>
                      </a:lnTo>
                      <a:lnTo>
                        <a:pt x="18" y="13"/>
                      </a:lnTo>
                      <a:lnTo>
                        <a:pt x="0" y="13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5" name="Freeform 474"/>
                <p:cNvSpPr>
                  <a:spLocks/>
                </p:cNvSpPr>
                <p:nvPr/>
              </p:nvSpPr>
              <p:spPr bwMode="auto">
                <a:xfrm>
                  <a:off x="4518" y="2114"/>
                  <a:ext cx="36" cy="8"/>
                </a:xfrm>
                <a:custGeom>
                  <a:avLst/>
                  <a:gdLst>
                    <a:gd name="T0" fmla="*/ 0 w 36"/>
                    <a:gd name="T1" fmla="*/ 2 h 8"/>
                    <a:gd name="T2" fmla="*/ 1 w 36"/>
                    <a:gd name="T3" fmla="*/ 2 h 8"/>
                    <a:gd name="T4" fmla="*/ 2 w 36"/>
                    <a:gd name="T5" fmla="*/ 1 h 8"/>
                    <a:gd name="T6" fmla="*/ 3 w 36"/>
                    <a:gd name="T7" fmla="*/ 1 h 8"/>
                    <a:gd name="T8" fmla="*/ 4 w 36"/>
                    <a:gd name="T9" fmla="*/ 1 h 8"/>
                    <a:gd name="T10" fmla="*/ 5 w 36"/>
                    <a:gd name="T11" fmla="*/ 0 h 8"/>
                    <a:gd name="T12" fmla="*/ 6 w 36"/>
                    <a:gd name="T13" fmla="*/ 0 h 8"/>
                    <a:gd name="T14" fmla="*/ 8 w 36"/>
                    <a:gd name="T15" fmla="*/ 0 h 8"/>
                    <a:gd name="T16" fmla="*/ 9 w 36"/>
                    <a:gd name="T17" fmla="*/ 0 h 8"/>
                    <a:gd name="T18" fmla="*/ 22 w 36"/>
                    <a:gd name="T19" fmla="*/ 0 h 8"/>
                    <a:gd name="T20" fmla="*/ 23 w 36"/>
                    <a:gd name="T21" fmla="*/ 0 h 8"/>
                    <a:gd name="T22" fmla="*/ 25 w 36"/>
                    <a:gd name="T23" fmla="*/ 0 h 8"/>
                    <a:gd name="T24" fmla="*/ 26 w 36"/>
                    <a:gd name="T25" fmla="*/ 0 h 8"/>
                    <a:gd name="T26" fmla="*/ 28 w 36"/>
                    <a:gd name="T27" fmla="*/ 0 h 8"/>
                    <a:gd name="T28" fmla="*/ 29 w 36"/>
                    <a:gd name="T29" fmla="*/ 0 h 8"/>
                    <a:gd name="T30" fmla="*/ 30 w 36"/>
                    <a:gd name="T31" fmla="*/ 1 h 8"/>
                    <a:gd name="T32" fmla="*/ 31 w 36"/>
                    <a:gd name="T33" fmla="*/ 1 h 8"/>
                    <a:gd name="T34" fmla="*/ 32 w 36"/>
                    <a:gd name="T35" fmla="*/ 1 h 8"/>
                    <a:gd name="T36" fmla="*/ 33 w 36"/>
                    <a:gd name="T37" fmla="*/ 2 h 8"/>
                    <a:gd name="T38" fmla="*/ 34 w 36"/>
                    <a:gd name="T39" fmla="*/ 2 h 8"/>
                    <a:gd name="T40" fmla="*/ 35 w 36"/>
                    <a:gd name="T41" fmla="*/ 3 h 8"/>
                    <a:gd name="T42" fmla="*/ 35 w 36"/>
                    <a:gd name="T43" fmla="*/ 4 h 8"/>
                    <a:gd name="T44" fmla="*/ 34 w 36"/>
                    <a:gd name="T45" fmla="*/ 4 h 8"/>
                    <a:gd name="T46" fmla="*/ 33 w 36"/>
                    <a:gd name="T47" fmla="*/ 5 h 8"/>
                    <a:gd name="T48" fmla="*/ 32 w 36"/>
                    <a:gd name="T49" fmla="*/ 5 h 8"/>
                    <a:gd name="T50" fmla="*/ 31 w 36"/>
                    <a:gd name="T51" fmla="*/ 6 h 8"/>
                    <a:gd name="T52" fmla="*/ 30 w 36"/>
                    <a:gd name="T53" fmla="*/ 6 h 8"/>
                    <a:gd name="T54" fmla="*/ 28 w 36"/>
                    <a:gd name="T55" fmla="*/ 6 h 8"/>
                    <a:gd name="T56" fmla="*/ 27 w 36"/>
                    <a:gd name="T57" fmla="*/ 6 h 8"/>
                    <a:gd name="T58" fmla="*/ 26 w 36"/>
                    <a:gd name="T59" fmla="*/ 6 h 8"/>
                    <a:gd name="T60" fmla="*/ 24 w 36"/>
                    <a:gd name="T61" fmla="*/ 6 h 8"/>
                    <a:gd name="T62" fmla="*/ 23 w 36"/>
                    <a:gd name="T63" fmla="*/ 6 h 8"/>
                    <a:gd name="T64" fmla="*/ 21 w 36"/>
                    <a:gd name="T65" fmla="*/ 7 h 8"/>
                    <a:gd name="T66" fmla="*/ 20 w 36"/>
                    <a:gd name="T67" fmla="*/ 7 h 8"/>
                    <a:gd name="T68" fmla="*/ 18 w 36"/>
                    <a:gd name="T69" fmla="*/ 7 h 8"/>
                    <a:gd name="T70" fmla="*/ 16 w 36"/>
                    <a:gd name="T71" fmla="*/ 7 h 8"/>
                    <a:gd name="T72" fmla="*/ 15 w 36"/>
                    <a:gd name="T73" fmla="*/ 7 h 8"/>
                    <a:gd name="T74" fmla="*/ 13 w 36"/>
                    <a:gd name="T75" fmla="*/ 6 h 8"/>
                    <a:gd name="T76" fmla="*/ 12 w 36"/>
                    <a:gd name="T77" fmla="*/ 6 h 8"/>
                    <a:gd name="T78" fmla="*/ 10 w 36"/>
                    <a:gd name="T79" fmla="*/ 6 h 8"/>
                    <a:gd name="T80" fmla="*/ 9 w 36"/>
                    <a:gd name="T81" fmla="*/ 6 h 8"/>
                    <a:gd name="T82" fmla="*/ 8 w 36"/>
                    <a:gd name="T83" fmla="*/ 6 h 8"/>
                    <a:gd name="T84" fmla="*/ 6 w 36"/>
                    <a:gd name="T85" fmla="*/ 6 h 8"/>
                    <a:gd name="T86" fmla="*/ 5 w 36"/>
                    <a:gd name="T87" fmla="*/ 6 h 8"/>
                    <a:gd name="T88" fmla="*/ 4 w 36"/>
                    <a:gd name="T89" fmla="*/ 5 h 8"/>
                    <a:gd name="T90" fmla="*/ 3 w 36"/>
                    <a:gd name="T91" fmla="*/ 5 h 8"/>
                    <a:gd name="T92" fmla="*/ 2 w 36"/>
                    <a:gd name="T93" fmla="*/ 4 h 8"/>
                    <a:gd name="T94" fmla="*/ 1 w 36"/>
                    <a:gd name="T95" fmla="*/ 4 h 8"/>
                    <a:gd name="T96" fmla="*/ 0 w 36"/>
                    <a:gd name="T97" fmla="*/ 4 h 8"/>
                    <a:gd name="T98" fmla="*/ 0 w 36"/>
                    <a:gd name="T99" fmla="*/ 3 h 8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0" t="0" r="r" b="b"/>
                  <a:pathLst>
                    <a:path w="36" h="8">
                      <a:moveTo>
                        <a:pt x="0" y="2"/>
                      </a:moveTo>
                      <a:lnTo>
                        <a:pt x="1" y="2"/>
                      </a:lnTo>
                      <a:lnTo>
                        <a:pt x="2" y="1"/>
                      </a:lnTo>
                      <a:lnTo>
                        <a:pt x="3" y="1"/>
                      </a:lnTo>
                      <a:lnTo>
                        <a:pt x="4" y="1"/>
                      </a:lnTo>
                      <a:lnTo>
                        <a:pt x="5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22" y="0"/>
                      </a:lnTo>
                      <a:lnTo>
                        <a:pt x="23" y="0"/>
                      </a:lnTo>
                      <a:lnTo>
                        <a:pt x="25" y="0"/>
                      </a:lnTo>
                      <a:lnTo>
                        <a:pt x="26" y="0"/>
                      </a:lnTo>
                      <a:lnTo>
                        <a:pt x="28" y="0"/>
                      </a:lnTo>
                      <a:lnTo>
                        <a:pt x="29" y="0"/>
                      </a:lnTo>
                      <a:lnTo>
                        <a:pt x="30" y="1"/>
                      </a:lnTo>
                      <a:lnTo>
                        <a:pt x="31" y="1"/>
                      </a:lnTo>
                      <a:lnTo>
                        <a:pt x="32" y="1"/>
                      </a:lnTo>
                      <a:lnTo>
                        <a:pt x="33" y="2"/>
                      </a:lnTo>
                      <a:lnTo>
                        <a:pt x="34" y="2"/>
                      </a:lnTo>
                      <a:lnTo>
                        <a:pt x="35" y="3"/>
                      </a:lnTo>
                      <a:lnTo>
                        <a:pt x="35" y="4"/>
                      </a:lnTo>
                      <a:lnTo>
                        <a:pt x="34" y="4"/>
                      </a:lnTo>
                      <a:lnTo>
                        <a:pt x="33" y="5"/>
                      </a:lnTo>
                      <a:lnTo>
                        <a:pt x="32" y="5"/>
                      </a:lnTo>
                      <a:lnTo>
                        <a:pt x="31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7" y="6"/>
                      </a:lnTo>
                      <a:lnTo>
                        <a:pt x="26" y="6"/>
                      </a:lnTo>
                      <a:lnTo>
                        <a:pt x="24" y="6"/>
                      </a:lnTo>
                      <a:lnTo>
                        <a:pt x="23" y="6"/>
                      </a:lnTo>
                      <a:lnTo>
                        <a:pt x="21" y="7"/>
                      </a:lnTo>
                      <a:lnTo>
                        <a:pt x="20" y="7"/>
                      </a:lnTo>
                      <a:lnTo>
                        <a:pt x="18" y="7"/>
                      </a:lnTo>
                      <a:lnTo>
                        <a:pt x="16" y="7"/>
                      </a:lnTo>
                      <a:lnTo>
                        <a:pt x="15" y="7"/>
                      </a:lnTo>
                      <a:lnTo>
                        <a:pt x="13" y="6"/>
                      </a:lnTo>
                      <a:lnTo>
                        <a:pt x="12" y="6"/>
                      </a:lnTo>
                      <a:lnTo>
                        <a:pt x="10" y="6"/>
                      </a:lnTo>
                      <a:lnTo>
                        <a:pt x="9" y="6"/>
                      </a:lnTo>
                      <a:lnTo>
                        <a:pt x="8" y="6"/>
                      </a:lnTo>
                      <a:lnTo>
                        <a:pt x="6" y="6"/>
                      </a:lnTo>
                      <a:lnTo>
                        <a:pt x="5" y="6"/>
                      </a:lnTo>
                      <a:lnTo>
                        <a:pt x="4" y="5"/>
                      </a:lnTo>
                      <a:lnTo>
                        <a:pt x="3" y="5"/>
                      </a:lnTo>
                      <a:lnTo>
                        <a:pt x="2" y="4"/>
                      </a:lnTo>
                      <a:lnTo>
                        <a:pt x="1" y="4"/>
                      </a:lnTo>
                      <a:lnTo>
                        <a:pt x="0" y="4"/>
                      </a:lnTo>
                      <a:lnTo>
                        <a:pt x="0" y="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6" name="Line 475"/>
                <p:cNvSpPr>
                  <a:spLocks noChangeShapeType="1"/>
                </p:cNvSpPr>
                <p:nvPr/>
              </p:nvSpPr>
              <p:spPr bwMode="auto">
                <a:xfrm flipV="1">
                  <a:off x="4419" y="2023"/>
                  <a:ext cx="0" cy="1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53" name="Rectángulo 152"/>
          <p:cNvSpPr/>
          <p:nvPr/>
        </p:nvSpPr>
        <p:spPr>
          <a:xfrm>
            <a:off x="4181489" y="5693515"/>
            <a:ext cx="1512001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dirty="0">
                <a:solidFill>
                  <a:srgbClr val="002060"/>
                </a:solidFill>
              </a:rPr>
              <a:t>Misil porta </a:t>
            </a:r>
          </a:p>
          <a:p>
            <a:pPr algn="ctr"/>
            <a:r>
              <a:rPr lang="en-US" sz="1700" dirty="0">
                <a:solidFill>
                  <a:srgbClr val="002060"/>
                </a:solidFill>
              </a:rPr>
              <a:t>un Receptor Pasivo</a:t>
            </a:r>
            <a:endParaRPr lang="es-CL" sz="1700" dirty="0">
              <a:solidFill>
                <a:srgbClr val="002060"/>
              </a:solidFill>
            </a:endParaRPr>
          </a:p>
        </p:txBody>
      </p:sp>
      <p:sp>
        <p:nvSpPr>
          <p:cNvPr id="154" name="Elipse 153"/>
          <p:cNvSpPr/>
          <p:nvPr/>
        </p:nvSpPr>
        <p:spPr>
          <a:xfrm>
            <a:off x="4088709" y="5649413"/>
            <a:ext cx="1659482" cy="979080"/>
          </a:xfrm>
          <a:prstGeom prst="ellipse">
            <a:avLst/>
          </a:prstGeom>
          <a:noFill/>
          <a:ln w="38100">
            <a:solidFill>
              <a:srgbClr val="C00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55" name="Grupo 154"/>
          <p:cNvGrpSpPr/>
          <p:nvPr/>
        </p:nvGrpSpPr>
        <p:grpSpPr>
          <a:xfrm>
            <a:off x="7855917" y="5290135"/>
            <a:ext cx="3898028" cy="996780"/>
            <a:chOff x="8206307" y="5597804"/>
            <a:chExt cx="1441186" cy="650950"/>
          </a:xfrm>
        </p:grpSpPr>
        <p:pic>
          <p:nvPicPr>
            <p:cNvPr id="156" name="Imagen 15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206307" y="5599982"/>
              <a:ext cx="1441186" cy="648772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157" name="Rectángulo 156"/>
            <p:cNvSpPr/>
            <p:nvPr/>
          </p:nvSpPr>
          <p:spPr>
            <a:xfrm>
              <a:off x="8251219" y="5597804"/>
              <a:ext cx="1320611" cy="6431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FIRE AND FORGET…</a:t>
              </a:r>
            </a:p>
            <a:p>
              <a:pPr algn="just"/>
              <a:r>
                <a:rPr lang="en-US" sz="1400" dirty="0">
                  <a:solidFill>
                    <a:schemeClr val="bg1"/>
                  </a:solidFill>
                </a:rPr>
                <a:t>Pero el blanco debe tener una fuente de energía que el arma sea capaz de detectar y dirijirse hacia ella.</a:t>
              </a:r>
              <a:endParaRPr lang="es-CL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8" name="Grupo 157"/>
          <p:cNvGrpSpPr/>
          <p:nvPr/>
        </p:nvGrpSpPr>
        <p:grpSpPr>
          <a:xfrm>
            <a:off x="596616" y="1145545"/>
            <a:ext cx="468556" cy="485775"/>
            <a:chOff x="592755" y="3401622"/>
            <a:chExt cx="468556" cy="485775"/>
          </a:xfrm>
        </p:grpSpPr>
        <p:sp>
          <p:nvSpPr>
            <p:cNvPr id="159" name="CuadroTexto 158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160" name="Elipse 159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1166010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" grpId="0" animBg="1"/>
      <p:bldP spid="202" grpId="0" animBg="1"/>
      <p:bldP spid="153" grpId="0"/>
      <p:bldP spid="15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028657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844878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8"/>
          <p:cNvSpPr txBox="1"/>
          <p:nvPr/>
        </p:nvSpPr>
        <p:spPr>
          <a:xfrm>
            <a:off x="1361362" y="1452319"/>
            <a:ext cx="2844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Homing Retransmisión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64" name="Rectángulo 163"/>
          <p:cNvSpPr/>
          <p:nvPr/>
        </p:nvSpPr>
        <p:spPr>
          <a:xfrm>
            <a:off x="777532" y="2164470"/>
            <a:ext cx="41000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Sistema PATRIOT</a:t>
            </a:r>
            <a:endParaRPr lang="es-CL" sz="2800" b="1" u="sng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4872" y="3169375"/>
            <a:ext cx="2557858" cy="13885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3" name="Group 362"/>
          <p:cNvGrpSpPr>
            <a:grpSpLocks/>
          </p:cNvGrpSpPr>
          <p:nvPr/>
        </p:nvGrpSpPr>
        <p:grpSpPr bwMode="auto">
          <a:xfrm>
            <a:off x="10343845" y="3124612"/>
            <a:ext cx="2206625" cy="544512"/>
            <a:chOff x="4200" y="1859"/>
            <a:chExt cx="1390" cy="343"/>
          </a:xfrm>
        </p:grpSpPr>
        <p:sp>
          <p:nvSpPr>
            <p:cNvPr id="16" name="Freeform 363"/>
            <p:cNvSpPr>
              <a:spLocks/>
            </p:cNvSpPr>
            <p:nvPr/>
          </p:nvSpPr>
          <p:spPr bwMode="auto">
            <a:xfrm>
              <a:off x="4200" y="1859"/>
              <a:ext cx="1390" cy="343"/>
            </a:xfrm>
            <a:custGeom>
              <a:avLst/>
              <a:gdLst>
                <a:gd name="T0" fmla="*/ 215 w 1390"/>
                <a:gd name="T1" fmla="*/ 170 h 343"/>
                <a:gd name="T2" fmla="*/ 188 w 1390"/>
                <a:gd name="T3" fmla="*/ 177 h 343"/>
                <a:gd name="T4" fmla="*/ 153 w 1390"/>
                <a:gd name="T5" fmla="*/ 182 h 343"/>
                <a:gd name="T6" fmla="*/ 117 w 1390"/>
                <a:gd name="T7" fmla="*/ 192 h 343"/>
                <a:gd name="T8" fmla="*/ 79 w 1390"/>
                <a:gd name="T9" fmla="*/ 204 h 343"/>
                <a:gd name="T10" fmla="*/ 38 w 1390"/>
                <a:gd name="T11" fmla="*/ 221 h 343"/>
                <a:gd name="T12" fmla="*/ 10 w 1390"/>
                <a:gd name="T13" fmla="*/ 235 h 343"/>
                <a:gd name="T14" fmla="*/ 19 w 1390"/>
                <a:gd name="T15" fmla="*/ 253 h 343"/>
                <a:gd name="T16" fmla="*/ 58 w 1390"/>
                <a:gd name="T17" fmla="*/ 263 h 343"/>
                <a:gd name="T18" fmla="*/ 97 w 1390"/>
                <a:gd name="T19" fmla="*/ 268 h 343"/>
                <a:gd name="T20" fmla="*/ 148 w 1390"/>
                <a:gd name="T21" fmla="*/ 273 h 343"/>
                <a:gd name="T22" fmla="*/ 147 w 1390"/>
                <a:gd name="T23" fmla="*/ 278 h 343"/>
                <a:gd name="T24" fmla="*/ 156 w 1390"/>
                <a:gd name="T25" fmla="*/ 285 h 343"/>
                <a:gd name="T26" fmla="*/ 173 w 1390"/>
                <a:gd name="T27" fmla="*/ 287 h 343"/>
                <a:gd name="T28" fmla="*/ 232 w 1390"/>
                <a:gd name="T29" fmla="*/ 282 h 343"/>
                <a:gd name="T30" fmla="*/ 394 w 1390"/>
                <a:gd name="T31" fmla="*/ 273 h 343"/>
                <a:gd name="T32" fmla="*/ 406 w 1390"/>
                <a:gd name="T33" fmla="*/ 281 h 343"/>
                <a:gd name="T34" fmla="*/ 427 w 1390"/>
                <a:gd name="T35" fmla="*/ 282 h 343"/>
                <a:gd name="T36" fmla="*/ 521 w 1390"/>
                <a:gd name="T37" fmla="*/ 304 h 343"/>
                <a:gd name="T38" fmla="*/ 645 w 1390"/>
                <a:gd name="T39" fmla="*/ 298 h 343"/>
                <a:gd name="T40" fmla="*/ 707 w 1390"/>
                <a:gd name="T41" fmla="*/ 301 h 343"/>
                <a:gd name="T42" fmla="*/ 730 w 1390"/>
                <a:gd name="T43" fmla="*/ 293 h 343"/>
                <a:gd name="T44" fmla="*/ 780 w 1390"/>
                <a:gd name="T45" fmla="*/ 303 h 343"/>
                <a:gd name="T46" fmla="*/ 1224 w 1390"/>
                <a:gd name="T47" fmla="*/ 304 h 343"/>
                <a:gd name="T48" fmla="*/ 1258 w 1390"/>
                <a:gd name="T49" fmla="*/ 293 h 343"/>
                <a:gd name="T50" fmla="*/ 1301 w 1390"/>
                <a:gd name="T51" fmla="*/ 286 h 343"/>
                <a:gd name="T52" fmla="*/ 1330 w 1390"/>
                <a:gd name="T53" fmla="*/ 278 h 343"/>
                <a:gd name="T54" fmla="*/ 1354 w 1390"/>
                <a:gd name="T55" fmla="*/ 244 h 343"/>
                <a:gd name="T56" fmla="*/ 1378 w 1390"/>
                <a:gd name="T57" fmla="*/ 240 h 343"/>
                <a:gd name="T58" fmla="*/ 1346 w 1390"/>
                <a:gd name="T59" fmla="*/ 236 h 343"/>
                <a:gd name="T60" fmla="*/ 1328 w 1390"/>
                <a:gd name="T61" fmla="*/ 207 h 343"/>
                <a:gd name="T62" fmla="*/ 1307 w 1390"/>
                <a:gd name="T63" fmla="*/ 201 h 343"/>
                <a:gd name="T64" fmla="*/ 1334 w 1390"/>
                <a:gd name="T65" fmla="*/ 196 h 343"/>
                <a:gd name="T66" fmla="*/ 1386 w 1390"/>
                <a:gd name="T67" fmla="*/ 19 h 343"/>
                <a:gd name="T68" fmla="*/ 1389 w 1390"/>
                <a:gd name="T69" fmla="*/ 6 h 343"/>
                <a:gd name="T70" fmla="*/ 1376 w 1390"/>
                <a:gd name="T71" fmla="*/ 0 h 343"/>
                <a:gd name="T72" fmla="*/ 1306 w 1390"/>
                <a:gd name="T73" fmla="*/ 1 h 343"/>
                <a:gd name="T74" fmla="*/ 1109 w 1390"/>
                <a:gd name="T75" fmla="*/ 177 h 343"/>
                <a:gd name="T76" fmla="*/ 914 w 1390"/>
                <a:gd name="T77" fmla="*/ 174 h 343"/>
                <a:gd name="T78" fmla="*/ 796 w 1390"/>
                <a:gd name="T79" fmla="*/ 169 h 343"/>
                <a:gd name="T80" fmla="*/ 787 w 1390"/>
                <a:gd name="T81" fmla="*/ 171 h 343"/>
                <a:gd name="T82" fmla="*/ 739 w 1390"/>
                <a:gd name="T83" fmla="*/ 166 h 343"/>
                <a:gd name="T84" fmla="*/ 695 w 1390"/>
                <a:gd name="T85" fmla="*/ 158 h 343"/>
                <a:gd name="T86" fmla="*/ 645 w 1390"/>
                <a:gd name="T87" fmla="*/ 148 h 343"/>
                <a:gd name="T88" fmla="*/ 622 w 1390"/>
                <a:gd name="T89" fmla="*/ 143 h 343"/>
                <a:gd name="T90" fmla="*/ 611 w 1390"/>
                <a:gd name="T91" fmla="*/ 141 h 343"/>
                <a:gd name="T92" fmla="*/ 568 w 1390"/>
                <a:gd name="T93" fmla="*/ 131 h 343"/>
                <a:gd name="T94" fmla="*/ 524 w 1390"/>
                <a:gd name="T95" fmla="*/ 143 h 343"/>
                <a:gd name="T96" fmla="*/ 474 w 1390"/>
                <a:gd name="T97" fmla="*/ 143 h 343"/>
                <a:gd name="T98" fmla="*/ 409 w 1390"/>
                <a:gd name="T99" fmla="*/ 109 h 343"/>
                <a:gd name="T100" fmla="*/ 299 w 1390"/>
                <a:gd name="T101" fmla="*/ 131 h 343"/>
                <a:gd name="T102" fmla="*/ 235 w 1390"/>
                <a:gd name="T103" fmla="*/ 171 h 34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90" h="343">
                  <a:moveTo>
                    <a:pt x="232" y="162"/>
                  </a:moveTo>
                  <a:lnTo>
                    <a:pt x="224" y="165"/>
                  </a:lnTo>
                  <a:lnTo>
                    <a:pt x="215" y="170"/>
                  </a:lnTo>
                  <a:lnTo>
                    <a:pt x="208" y="173"/>
                  </a:lnTo>
                  <a:lnTo>
                    <a:pt x="202" y="177"/>
                  </a:lnTo>
                  <a:lnTo>
                    <a:pt x="188" y="177"/>
                  </a:lnTo>
                  <a:lnTo>
                    <a:pt x="176" y="177"/>
                  </a:lnTo>
                  <a:lnTo>
                    <a:pt x="164" y="181"/>
                  </a:lnTo>
                  <a:lnTo>
                    <a:pt x="153" y="182"/>
                  </a:lnTo>
                  <a:lnTo>
                    <a:pt x="138" y="186"/>
                  </a:lnTo>
                  <a:lnTo>
                    <a:pt x="126" y="189"/>
                  </a:lnTo>
                  <a:lnTo>
                    <a:pt x="117" y="192"/>
                  </a:lnTo>
                  <a:lnTo>
                    <a:pt x="101" y="197"/>
                  </a:lnTo>
                  <a:lnTo>
                    <a:pt x="91" y="201"/>
                  </a:lnTo>
                  <a:lnTo>
                    <a:pt x="79" y="204"/>
                  </a:lnTo>
                  <a:lnTo>
                    <a:pt x="68" y="208"/>
                  </a:lnTo>
                  <a:lnTo>
                    <a:pt x="50" y="216"/>
                  </a:lnTo>
                  <a:lnTo>
                    <a:pt x="38" y="221"/>
                  </a:lnTo>
                  <a:lnTo>
                    <a:pt x="29" y="225"/>
                  </a:lnTo>
                  <a:lnTo>
                    <a:pt x="20" y="230"/>
                  </a:lnTo>
                  <a:lnTo>
                    <a:pt x="10" y="235"/>
                  </a:lnTo>
                  <a:lnTo>
                    <a:pt x="0" y="242"/>
                  </a:lnTo>
                  <a:lnTo>
                    <a:pt x="10" y="249"/>
                  </a:lnTo>
                  <a:lnTo>
                    <a:pt x="19" y="253"/>
                  </a:lnTo>
                  <a:lnTo>
                    <a:pt x="35" y="258"/>
                  </a:lnTo>
                  <a:lnTo>
                    <a:pt x="47" y="261"/>
                  </a:lnTo>
                  <a:lnTo>
                    <a:pt x="58" y="263"/>
                  </a:lnTo>
                  <a:lnTo>
                    <a:pt x="70" y="265"/>
                  </a:lnTo>
                  <a:lnTo>
                    <a:pt x="81" y="266"/>
                  </a:lnTo>
                  <a:lnTo>
                    <a:pt x="97" y="268"/>
                  </a:lnTo>
                  <a:lnTo>
                    <a:pt x="108" y="269"/>
                  </a:lnTo>
                  <a:lnTo>
                    <a:pt x="120" y="270"/>
                  </a:lnTo>
                  <a:lnTo>
                    <a:pt x="148" y="273"/>
                  </a:lnTo>
                  <a:lnTo>
                    <a:pt x="150" y="273"/>
                  </a:lnTo>
                  <a:lnTo>
                    <a:pt x="147" y="275"/>
                  </a:lnTo>
                  <a:lnTo>
                    <a:pt x="147" y="278"/>
                  </a:lnTo>
                  <a:lnTo>
                    <a:pt x="148" y="281"/>
                  </a:lnTo>
                  <a:lnTo>
                    <a:pt x="150" y="284"/>
                  </a:lnTo>
                  <a:lnTo>
                    <a:pt x="156" y="285"/>
                  </a:lnTo>
                  <a:lnTo>
                    <a:pt x="155" y="290"/>
                  </a:lnTo>
                  <a:lnTo>
                    <a:pt x="157" y="292"/>
                  </a:lnTo>
                  <a:lnTo>
                    <a:pt x="173" y="287"/>
                  </a:lnTo>
                  <a:lnTo>
                    <a:pt x="224" y="287"/>
                  </a:lnTo>
                  <a:lnTo>
                    <a:pt x="228" y="286"/>
                  </a:lnTo>
                  <a:lnTo>
                    <a:pt x="232" y="282"/>
                  </a:lnTo>
                  <a:lnTo>
                    <a:pt x="233" y="277"/>
                  </a:lnTo>
                  <a:lnTo>
                    <a:pt x="233" y="273"/>
                  </a:lnTo>
                  <a:lnTo>
                    <a:pt x="394" y="273"/>
                  </a:lnTo>
                  <a:lnTo>
                    <a:pt x="399" y="273"/>
                  </a:lnTo>
                  <a:lnTo>
                    <a:pt x="402" y="279"/>
                  </a:lnTo>
                  <a:lnTo>
                    <a:pt x="406" y="281"/>
                  </a:lnTo>
                  <a:lnTo>
                    <a:pt x="412" y="282"/>
                  </a:lnTo>
                  <a:lnTo>
                    <a:pt x="418" y="282"/>
                  </a:lnTo>
                  <a:lnTo>
                    <a:pt x="427" y="282"/>
                  </a:lnTo>
                  <a:lnTo>
                    <a:pt x="433" y="282"/>
                  </a:lnTo>
                  <a:lnTo>
                    <a:pt x="497" y="282"/>
                  </a:lnTo>
                  <a:lnTo>
                    <a:pt x="521" y="304"/>
                  </a:lnTo>
                  <a:lnTo>
                    <a:pt x="527" y="282"/>
                  </a:lnTo>
                  <a:lnTo>
                    <a:pt x="630" y="282"/>
                  </a:lnTo>
                  <a:lnTo>
                    <a:pt x="645" y="298"/>
                  </a:lnTo>
                  <a:lnTo>
                    <a:pt x="648" y="282"/>
                  </a:lnTo>
                  <a:lnTo>
                    <a:pt x="692" y="289"/>
                  </a:lnTo>
                  <a:lnTo>
                    <a:pt x="707" y="301"/>
                  </a:lnTo>
                  <a:lnTo>
                    <a:pt x="710" y="291"/>
                  </a:lnTo>
                  <a:lnTo>
                    <a:pt x="716" y="291"/>
                  </a:lnTo>
                  <a:lnTo>
                    <a:pt x="730" y="293"/>
                  </a:lnTo>
                  <a:lnTo>
                    <a:pt x="742" y="295"/>
                  </a:lnTo>
                  <a:lnTo>
                    <a:pt x="754" y="298"/>
                  </a:lnTo>
                  <a:lnTo>
                    <a:pt x="780" y="303"/>
                  </a:lnTo>
                  <a:lnTo>
                    <a:pt x="996" y="304"/>
                  </a:lnTo>
                  <a:lnTo>
                    <a:pt x="1026" y="342"/>
                  </a:lnTo>
                  <a:lnTo>
                    <a:pt x="1224" y="304"/>
                  </a:lnTo>
                  <a:lnTo>
                    <a:pt x="1227" y="294"/>
                  </a:lnTo>
                  <a:lnTo>
                    <a:pt x="1244" y="294"/>
                  </a:lnTo>
                  <a:lnTo>
                    <a:pt x="1258" y="293"/>
                  </a:lnTo>
                  <a:lnTo>
                    <a:pt x="1271" y="291"/>
                  </a:lnTo>
                  <a:lnTo>
                    <a:pt x="1286" y="289"/>
                  </a:lnTo>
                  <a:lnTo>
                    <a:pt x="1301" y="286"/>
                  </a:lnTo>
                  <a:lnTo>
                    <a:pt x="1312" y="283"/>
                  </a:lnTo>
                  <a:lnTo>
                    <a:pt x="1320" y="281"/>
                  </a:lnTo>
                  <a:lnTo>
                    <a:pt x="1330" y="278"/>
                  </a:lnTo>
                  <a:lnTo>
                    <a:pt x="1347" y="278"/>
                  </a:lnTo>
                  <a:lnTo>
                    <a:pt x="1347" y="245"/>
                  </a:lnTo>
                  <a:lnTo>
                    <a:pt x="1354" y="244"/>
                  </a:lnTo>
                  <a:lnTo>
                    <a:pt x="1363" y="244"/>
                  </a:lnTo>
                  <a:lnTo>
                    <a:pt x="1374" y="242"/>
                  </a:lnTo>
                  <a:lnTo>
                    <a:pt x="1378" y="240"/>
                  </a:lnTo>
                  <a:lnTo>
                    <a:pt x="1372" y="238"/>
                  </a:lnTo>
                  <a:lnTo>
                    <a:pt x="1357" y="236"/>
                  </a:lnTo>
                  <a:lnTo>
                    <a:pt x="1346" y="236"/>
                  </a:lnTo>
                  <a:lnTo>
                    <a:pt x="1346" y="209"/>
                  </a:lnTo>
                  <a:lnTo>
                    <a:pt x="1330" y="209"/>
                  </a:lnTo>
                  <a:lnTo>
                    <a:pt x="1328" y="207"/>
                  </a:lnTo>
                  <a:lnTo>
                    <a:pt x="1321" y="205"/>
                  </a:lnTo>
                  <a:lnTo>
                    <a:pt x="1316" y="203"/>
                  </a:lnTo>
                  <a:lnTo>
                    <a:pt x="1307" y="201"/>
                  </a:lnTo>
                  <a:lnTo>
                    <a:pt x="1298" y="198"/>
                  </a:lnTo>
                  <a:lnTo>
                    <a:pt x="1288" y="196"/>
                  </a:lnTo>
                  <a:lnTo>
                    <a:pt x="1334" y="196"/>
                  </a:lnTo>
                  <a:lnTo>
                    <a:pt x="1380" y="19"/>
                  </a:lnTo>
                  <a:lnTo>
                    <a:pt x="1383" y="19"/>
                  </a:lnTo>
                  <a:lnTo>
                    <a:pt x="1386" y="19"/>
                  </a:lnTo>
                  <a:lnTo>
                    <a:pt x="1388" y="15"/>
                  </a:lnTo>
                  <a:lnTo>
                    <a:pt x="1389" y="11"/>
                  </a:lnTo>
                  <a:lnTo>
                    <a:pt x="1389" y="6"/>
                  </a:lnTo>
                  <a:lnTo>
                    <a:pt x="1387" y="1"/>
                  </a:lnTo>
                  <a:lnTo>
                    <a:pt x="1384" y="0"/>
                  </a:lnTo>
                  <a:lnTo>
                    <a:pt x="1376" y="0"/>
                  </a:lnTo>
                  <a:lnTo>
                    <a:pt x="1321" y="0"/>
                  </a:lnTo>
                  <a:lnTo>
                    <a:pt x="1312" y="0"/>
                  </a:lnTo>
                  <a:lnTo>
                    <a:pt x="1306" y="1"/>
                  </a:lnTo>
                  <a:lnTo>
                    <a:pt x="1300" y="3"/>
                  </a:lnTo>
                  <a:lnTo>
                    <a:pt x="1295" y="9"/>
                  </a:lnTo>
                  <a:lnTo>
                    <a:pt x="1109" y="177"/>
                  </a:lnTo>
                  <a:lnTo>
                    <a:pt x="1062" y="177"/>
                  </a:lnTo>
                  <a:lnTo>
                    <a:pt x="1038" y="183"/>
                  </a:lnTo>
                  <a:lnTo>
                    <a:pt x="914" y="174"/>
                  </a:lnTo>
                  <a:lnTo>
                    <a:pt x="899" y="174"/>
                  </a:lnTo>
                  <a:lnTo>
                    <a:pt x="852" y="165"/>
                  </a:lnTo>
                  <a:lnTo>
                    <a:pt x="796" y="169"/>
                  </a:lnTo>
                  <a:lnTo>
                    <a:pt x="796" y="158"/>
                  </a:lnTo>
                  <a:lnTo>
                    <a:pt x="787" y="158"/>
                  </a:lnTo>
                  <a:lnTo>
                    <a:pt x="787" y="171"/>
                  </a:lnTo>
                  <a:lnTo>
                    <a:pt x="769" y="171"/>
                  </a:lnTo>
                  <a:lnTo>
                    <a:pt x="751" y="168"/>
                  </a:lnTo>
                  <a:lnTo>
                    <a:pt x="739" y="166"/>
                  </a:lnTo>
                  <a:lnTo>
                    <a:pt x="728" y="164"/>
                  </a:lnTo>
                  <a:lnTo>
                    <a:pt x="713" y="161"/>
                  </a:lnTo>
                  <a:lnTo>
                    <a:pt x="695" y="158"/>
                  </a:lnTo>
                  <a:lnTo>
                    <a:pt x="672" y="153"/>
                  </a:lnTo>
                  <a:lnTo>
                    <a:pt x="654" y="150"/>
                  </a:lnTo>
                  <a:lnTo>
                    <a:pt x="645" y="148"/>
                  </a:lnTo>
                  <a:lnTo>
                    <a:pt x="637" y="147"/>
                  </a:lnTo>
                  <a:lnTo>
                    <a:pt x="628" y="145"/>
                  </a:lnTo>
                  <a:lnTo>
                    <a:pt x="622" y="143"/>
                  </a:lnTo>
                  <a:lnTo>
                    <a:pt x="622" y="129"/>
                  </a:lnTo>
                  <a:lnTo>
                    <a:pt x="611" y="129"/>
                  </a:lnTo>
                  <a:lnTo>
                    <a:pt x="611" y="141"/>
                  </a:lnTo>
                  <a:lnTo>
                    <a:pt x="598" y="137"/>
                  </a:lnTo>
                  <a:lnTo>
                    <a:pt x="581" y="134"/>
                  </a:lnTo>
                  <a:lnTo>
                    <a:pt x="568" y="131"/>
                  </a:lnTo>
                  <a:lnTo>
                    <a:pt x="556" y="130"/>
                  </a:lnTo>
                  <a:lnTo>
                    <a:pt x="533" y="126"/>
                  </a:lnTo>
                  <a:lnTo>
                    <a:pt x="524" y="143"/>
                  </a:lnTo>
                  <a:lnTo>
                    <a:pt x="515" y="143"/>
                  </a:lnTo>
                  <a:lnTo>
                    <a:pt x="500" y="143"/>
                  </a:lnTo>
                  <a:lnTo>
                    <a:pt x="474" y="143"/>
                  </a:lnTo>
                  <a:lnTo>
                    <a:pt x="412" y="145"/>
                  </a:lnTo>
                  <a:lnTo>
                    <a:pt x="416" y="109"/>
                  </a:lnTo>
                  <a:lnTo>
                    <a:pt x="409" y="109"/>
                  </a:lnTo>
                  <a:lnTo>
                    <a:pt x="403" y="145"/>
                  </a:lnTo>
                  <a:lnTo>
                    <a:pt x="306" y="161"/>
                  </a:lnTo>
                  <a:lnTo>
                    <a:pt x="299" y="131"/>
                  </a:lnTo>
                  <a:lnTo>
                    <a:pt x="285" y="137"/>
                  </a:lnTo>
                  <a:lnTo>
                    <a:pt x="292" y="164"/>
                  </a:lnTo>
                  <a:lnTo>
                    <a:pt x="235" y="171"/>
                  </a:lnTo>
                  <a:lnTo>
                    <a:pt x="233" y="161"/>
                  </a:lnTo>
                  <a:lnTo>
                    <a:pt x="232" y="162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270000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Line 364"/>
            <p:cNvSpPr>
              <a:spLocks noChangeShapeType="1"/>
            </p:cNvSpPr>
            <p:nvPr/>
          </p:nvSpPr>
          <p:spPr bwMode="auto">
            <a:xfrm flipH="1">
              <a:off x="5480" y="1878"/>
              <a:ext cx="10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Freeform 365"/>
            <p:cNvSpPr>
              <a:spLocks/>
            </p:cNvSpPr>
            <p:nvPr/>
          </p:nvSpPr>
          <p:spPr bwMode="auto">
            <a:xfrm>
              <a:off x="5463" y="1890"/>
              <a:ext cx="115" cy="164"/>
            </a:xfrm>
            <a:custGeom>
              <a:avLst/>
              <a:gdLst>
                <a:gd name="T0" fmla="*/ 114 w 115"/>
                <a:gd name="T1" fmla="*/ 0 h 164"/>
                <a:gd name="T2" fmla="*/ 79 w 115"/>
                <a:gd name="T3" fmla="*/ 0 h 164"/>
                <a:gd name="T4" fmla="*/ 0 w 115"/>
                <a:gd name="T5" fmla="*/ 158 h 164"/>
                <a:gd name="T6" fmla="*/ 0 w 115"/>
                <a:gd name="T7" fmla="*/ 163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5" h="164">
                  <a:moveTo>
                    <a:pt x="114" y="0"/>
                  </a:moveTo>
                  <a:lnTo>
                    <a:pt x="79" y="0"/>
                  </a:lnTo>
                  <a:lnTo>
                    <a:pt x="0" y="158"/>
                  </a:lnTo>
                  <a:lnTo>
                    <a:pt x="0" y="1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Line 366"/>
            <p:cNvSpPr>
              <a:spLocks noChangeShapeType="1"/>
            </p:cNvSpPr>
            <p:nvPr/>
          </p:nvSpPr>
          <p:spPr bwMode="auto">
            <a:xfrm flipH="1">
              <a:off x="5349" y="1882"/>
              <a:ext cx="168" cy="15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Freeform 367"/>
            <p:cNvSpPr>
              <a:spLocks/>
            </p:cNvSpPr>
            <p:nvPr/>
          </p:nvSpPr>
          <p:spPr bwMode="auto">
            <a:xfrm>
              <a:off x="5309" y="2036"/>
              <a:ext cx="154" cy="14"/>
            </a:xfrm>
            <a:custGeom>
              <a:avLst/>
              <a:gdLst>
                <a:gd name="T0" fmla="*/ 0 w 154"/>
                <a:gd name="T1" fmla="*/ 0 h 14"/>
                <a:gd name="T2" fmla="*/ 44 w 154"/>
                <a:gd name="T3" fmla="*/ 0 h 14"/>
                <a:gd name="T4" fmla="*/ 153 w 154"/>
                <a:gd name="T5" fmla="*/ 13 h 1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4" h="14">
                  <a:moveTo>
                    <a:pt x="0" y="0"/>
                  </a:moveTo>
                  <a:lnTo>
                    <a:pt x="44" y="0"/>
                  </a:lnTo>
                  <a:lnTo>
                    <a:pt x="153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368"/>
            <p:cNvSpPr>
              <a:spLocks/>
            </p:cNvSpPr>
            <p:nvPr/>
          </p:nvSpPr>
          <p:spPr bwMode="auto">
            <a:xfrm>
              <a:off x="5196" y="2153"/>
              <a:ext cx="232" cy="11"/>
            </a:xfrm>
            <a:custGeom>
              <a:avLst/>
              <a:gdLst>
                <a:gd name="T0" fmla="*/ 0 w 232"/>
                <a:gd name="T1" fmla="*/ 10 h 11"/>
                <a:gd name="T2" fmla="*/ 12 w 232"/>
                <a:gd name="T3" fmla="*/ 10 h 11"/>
                <a:gd name="T4" fmla="*/ 30 w 232"/>
                <a:gd name="T5" fmla="*/ 10 h 11"/>
                <a:gd name="T6" fmla="*/ 45 w 232"/>
                <a:gd name="T7" fmla="*/ 10 h 11"/>
                <a:gd name="T8" fmla="*/ 56 w 232"/>
                <a:gd name="T9" fmla="*/ 10 h 11"/>
                <a:gd name="T10" fmla="*/ 71 w 232"/>
                <a:gd name="T11" fmla="*/ 10 h 11"/>
                <a:gd name="T12" fmla="*/ 92 w 232"/>
                <a:gd name="T13" fmla="*/ 10 h 11"/>
                <a:gd name="T14" fmla="*/ 104 w 232"/>
                <a:gd name="T15" fmla="*/ 10 h 11"/>
                <a:gd name="T16" fmla="*/ 123 w 232"/>
                <a:gd name="T17" fmla="*/ 8 h 11"/>
                <a:gd name="T18" fmla="*/ 134 w 232"/>
                <a:gd name="T19" fmla="*/ 7 h 11"/>
                <a:gd name="T20" fmla="*/ 145 w 232"/>
                <a:gd name="T21" fmla="*/ 7 h 11"/>
                <a:gd name="T22" fmla="*/ 159 w 232"/>
                <a:gd name="T23" fmla="*/ 7 h 11"/>
                <a:gd name="T24" fmla="*/ 178 w 232"/>
                <a:gd name="T25" fmla="*/ 5 h 11"/>
                <a:gd name="T26" fmla="*/ 187 w 232"/>
                <a:gd name="T27" fmla="*/ 4 h 11"/>
                <a:gd name="T28" fmla="*/ 200 w 232"/>
                <a:gd name="T29" fmla="*/ 2 h 11"/>
                <a:gd name="T30" fmla="*/ 213 w 232"/>
                <a:gd name="T31" fmla="*/ 1 h 11"/>
                <a:gd name="T32" fmla="*/ 223 w 232"/>
                <a:gd name="T33" fmla="*/ 1 h 11"/>
                <a:gd name="T34" fmla="*/ 231 w 232"/>
                <a:gd name="T35" fmla="*/ 0 h 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32" h="11">
                  <a:moveTo>
                    <a:pt x="0" y="10"/>
                  </a:moveTo>
                  <a:lnTo>
                    <a:pt x="12" y="10"/>
                  </a:lnTo>
                  <a:lnTo>
                    <a:pt x="30" y="10"/>
                  </a:lnTo>
                  <a:lnTo>
                    <a:pt x="45" y="10"/>
                  </a:lnTo>
                  <a:lnTo>
                    <a:pt x="56" y="10"/>
                  </a:lnTo>
                  <a:lnTo>
                    <a:pt x="71" y="10"/>
                  </a:lnTo>
                  <a:lnTo>
                    <a:pt x="92" y="10"/>
                  </a:lnTo>
                  <a:lnTo>
                    <a:pt x="104" y="10"/>
                  </a:lnTo>
                  <a:lnTo>
                    <a:pt x="123" y="8"/>
                  </a:lnTo>
                  <a:lnTo>
                    <a:pt x="134" y="7"/>
                  </a:lnTo>
                  <a:lnTo>
                    <a:pt x="145" y="7"/>
                  </a:lnTo>
                  <a:lnTo>
                    <a:pt x="159" y="7"/>
                  </a:lnTo>
                  <a:lnTo>
                    <a:pt x="178" y="5"/>
                  </a:lnTo>
                  <a:lnTo>
                    <a:pt x="187" y="4"/>
                  </a:lnTo>
                  <a:lnTo>
                    <a:pt x="200" y="2"/>
                  </a:lnTo>
                  <a:lnTo>
                    <a:pt x="213" y="1"/>
                  </a:lnTo>
                  <a:lnTo>
                    <a:pt x="223" y="1"/>
                  </a:lnTo>
                  <a:lnTo>
                    <a:pt x="23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369"/>
            <p:cNvSpPr>
              <a:spLocks/>
            </p:cNvSpPr>
            <p:nvPr/>
          </p:nvSpPr>
          <p:spPr bwMode="auto">
            <a:xfrm>
              <a:off x="5298" y="2161"/>
              <a:ext cx="33" cy="14"/>
            </a:xfrm>
            <a:custGeom>
              <a:avLst/>
              <a:gdLst>
                <a:gd name="T0" fmla="*/ 32 w 33"/>
                <a:gd name="T1" fmla="*/ 13 h 14"/>
                <a:gd name="T2" fmla="*/ 0 w 33"/>
                <a:gd name="T3" fmla="*/ 6 h 14"/>
                <a:gd name="T4" fmla="*/ 32 w 33"/>
                <a:gd name="T5" fmla="*/ 0 h 14"/>
                <a:gd name="T6" fmla="*/ 32 w 33"/>
                <a:gd name="T7" fmla="*/ 13 h 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3" h="14">
                  <a:moveTo>
                    <a:pt x="32" y="13"/>
                  </a:moveTo>
                  <a:lnTo>
                    <a:pt x="0" y="6"/>
                  </a:lnTo>
                  <a:lnTo>
                    <a:pt x="32" y="0"/>
                  </a:lnTo>
                  <a:lnTo>
                    <a:pt x="32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370"/>
            <p:cNvSpPr>
              <a:spLocks/>
            </p:cNvSpPr>
            <p:nvPr/>
          </p:nvSpPr>
          <p:spPr bwMode="auto">
            <a:xfrm>
              <a:off x="5239" y="2042"/>
              <a:ext cx="225" cy="13"/>
            </a:xfrm>
            <a:custGeom>
              <a:avLst/>
              <a:gdLst>
                <a:gd name="T0" fmla="*/ 224 w 225"/>
                <a:gd name="T1" fmla="*/ 12 h 13"/>
                <a:gd name="T2" fmla="*/ 97 w 225"/>
                <a:gd name="T3" fmla="*/ 6 h 13"/>
                <a:gd name="T4" fmla="*/ 0 w 225"/>
                <a:gd name="T5" fmla="*/ 0 h 1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25" h="13">
                  <a:moveTo>
                    <a:pt x="224" y="12"/>
                  </a:moveTo>
                  <a:lnTo>
                    <a:pt x="97" y="6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371"/>
            <p:cNvSpPr>
              <a:spLocks/>
            </p:cNvSpPr>
            <p:nvPr/>
          </p:nvSpPr>
          <p:spPr bwMode="auto">
            <a:xfrm>
              <a:off x="4979" y="2099"/>
              <a:ext cx="537" cy="24"/>
            </a:xfrm>
            <a:custGeom>
              <a:avLst/>
              <a:gdLst>
                <a:gd name="T0" fmla="*/ 0 w 537"/>
                <a:gd name="T1" fmla="*/ 0 h 24"/>
                <a:gd name="T2" fmla="*/ 49 w 537"/>
                <a:gd name="T3" fmla="*/ 4 h 24"/>
                <a:gd name="T4" fmla="*/ 79 w 537"/>
                <a:gd name="T5" fmla="*/ 7 h 24"/>
                <a:gd name="T6" fmla="*/ 132 w 537"/>
                <a:gd name="T7" fmla="*/ 10 h 24"/>
                <a:gd name="T8" fmla="*/ 197 w 537"/>
                <a:gd name="T9" fmla="*/ 13 h 24"/>
                <a:gd name="T10" fmla="*/ 507 w 537"/>
                <a:gd name="T11" fmla="*/ 23 h 24"/>
                <a:gd name="T12" fmla="*/ 513 w 537"/>
                <a:gd name="T13" fmla="*/ 23 h 24"/>
                <a:gd name="T14" fmla="*/ 519 w 537"/>
                <a:gd name="T15" fmla="*/ 22 h 24"/>
                <a:gd name="T16" fmla="*/ 525 w 537"/>
                <a:gd name="T17" fmla="*/ 19 h 24"/>
                <a:gd name="T18" fmla="*/ 529 w 537"/>
                <a:gd name="T19" fmla="*/ 17 h 24"/>
                <a:gd name="T20" fmla="*/ 533 w 537"/>
                <a:gd name="T21" fmla="*/ 13 h 24"/>
                <a:gd name="T22" fmla="*/ 536 w 537"/>
                <a:gd name="T23" fmla="*/ 10 h 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37" h="24">
                  <a:moveTo>
                    <a:pt x="0" y="0"/>
                  </a:moveTo>
                  <a:lnTo>
                    <a:pt x="49" y="4"/>
                  </a:lnTo>
                  <a:lnTo>
                    <a:pt x="79" y="7"/>
                  </a:lnTo>
                  <a:lnTo>
                    <a:pt x="132" y="10"/>
                  </a:lnTo>
                  <a:lnTo>
                    <a:pt x="197" y="13"/>
                  </a:lnTo>
                  <a:lnTo>
                    <a:pt x="507" y="23"/>
                  </a:lnTo>
                  <a:lnTo>
                    <a:pt x="513" y="23"/>
                  </a:lnTo>
                  <a:lnTo>
                    <a:pt x="519" y="22"/>
                  </a:lnTo>
                  <a:lnTo>
                    <a:pt x="525" y="19"/>
                  </a:lnTo>
                  <a:lnTo>
                    <a:pt x="529" y="17"/>
                  </a:lnTo>
                  <a:lnTo>
                    <a:pt x="533" y="13"/>
                  </a:lnTo>
                  <a:lnTo>
                    <a:pt x="536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Line 372"/>
            <p:cNvSpPr>
              <a:spLocks noChangeShapeType="1"/>
            </p:cNvSpPr>
            <p:nvPr/>
          </p:nvSpPr>
          <p:spPr bwMode="auto">
            <a:xfrm>
              <a:off x="5353" y="2040"/>
              <a:ext cx="0" cy="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Line 373"/>
            <p:cNvSpPr>
              <a:spLocks noChangeShapeType="1"/>
            </p:cNvSpPr>
            <p:nvPr/>
          </p:nvSpPr>
          <p:spPr bwMode="auto">
            <a:xfrm>
              <a:off x="5418" y="2048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" name="Freeform 374"/>
            <p:cNvSpPr>
              <a:spLocks/>
            </p:cNvSpPr>
            <p:nvPr/>
          </p:nvSpPr>
          <p:spPr bwMode="auto">
            <a:xfrm>
              <a:off x="5336" y="2068"/>
              <a:ext cx="181" cy="24"/>
            </a:xfrm>
            <a:custGeom>
              <a:avLst/>
              <a:gdLst>
                <a:gd name="T0" fmla="*/ 180 w 181"/>
                <a:gd name="T1" fmla="*/ 23 h 24"/>
                <a:gd name="T2" fmla="*/ 178 w 181"/>
                <a:gd name="T3" fmla="*/ 17 h 24"/>
                <a:gd name="T4" fmla="*/ 173 w 181"/>
                <a:gd name="T5" fmla="*/ 11 h 24"/>
                <a:gd name="T6" fmla="*/ 169 w 181"/>
                <a:gd name="T7" fmla="*/ 7 h 24"/>
                <a:gd name="T8" fmla="*/ 159 w 181"/>
                <a:gd name="T9" fmla="*/ 2 h 24"/>
                <a:gd name="T10" fmla="*/ 155 w 181"/>
                <a:gd name="T11" fmla="*/ 2 h 24"/>
                <a:gd name="T12" fmla="*/ 147 w 181"/>
                <a:gd name="T13" fmla="*/ 0 h 24"/>
                <a:gd name="T14" fmla="*/ 138 w 181"/>
                <a:gd name="T15" fmla="*/ 0 h 24"/>
                <a:gd name="T16" fmla="*/ 129 w 181"/>
                <a:gd name="T17" fmla="*/ 0 h 24"/>
                <a:gd name="T18" fmla="*/ 0 w 181"/>
                <a:gd name="T19" fmla="*/ 0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1" h="24">
                  <a:moveTo>
                    <a:pt x="180" y="23"/>
                  </a:moveTo>
                  <a:lnTo>
                    <a:pt x="178" y="17"/>
                  </a:lnTo>
                  <a:lnTo>
                    <a:pt x="173" y="11"/>
                  </a:lnTo>
                  <a:lnTo>
                    <a:pt x="169" y="7"/>
                  </a:lnTo>
                  <a:lnTo>
                    <a:pt x="159" y="2"/>
                  </a:lnTo>
                  <a:lnTo>
                    <a:pt x="155" y="2"/>
                  </a:lnTo>
                  <a:lnTo>
                    <a:pt x="147" y="0"/>
                  </a:lnTo>
                  <a:lnTo>
                    <a:pt x="138" y="0"/>
                  </a:lnTo>
                  <a:lnTo>
                    <a:pt x="129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Line 375"/>
            <p:cNvSpPr>
              <a:spLocks noChangeShapeType="1"/>
            </p:cNvSpPr>
            <p:nvPr/>
          </p:nvSpPr>
          <p:spPr bwMode="auto">
            <a:xfrm>
              <a:off x="5336" y="2052"/>
              <a:ext cx="0" cy="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Line 376"/>
            <p:cNvSpPr>
              <a:spLocks noChangeShapeType="1"/>
            </p:cNvSpPr>
            <p:nvPr/>
          </p:nvSpPr>
          <p:spPr bwMode="auto">
            <a:xfrm>
              <a:off x="5336" y="2114"/>
              <a:ext cx="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Line 377"/>
            <p:cNvSpPr>
              <a:spLocks noChangeShapeType="1"/>
            </p:cNvSpPr>
            <p:nvPr/>
          </p:nvSpPr>
          <p:spPr bwMode="auto">
            <a:xfrm>
              <a:off x="5428" y="2056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Line 378"/>
            <p:cNvSpPr>
              <a:spLocks noChangeShapeType="1"/>
            </p:cNvSpPr>
            <p:nvPr/>
          </p:nvSpPr>
          <p:spPr bwMode="auto">
            <a:xfrm>
              <a:off x="5428" y="2114"/>
              <a:ext cx="0" cy="3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Line 379"/>
            <p:cNvSpPr>
              <a:spLocks noChangeShapeType="1"/>
            </p:cNvSpPr>
            <p:nvPr/>
          </p:nvSpPr>
          <p:spPr bwMode="auto">
            <a:xfrm>
              <a:off x="5463" y="2058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" name="Line 380"/>
            <p:cNvSpPr>
              <a:spLocks noChangeShapeType="1"/>
            </p:cNvSpPr>
            <p:nvPr/>
          </p:nvSpPr>
          <p:spPr bwMode="auto">
            <a:xfrm>
              <a:off x="5462" y="2114"/>
              <a:ext cx="0" cy="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" name="Line 381"/>
            <p:cNvSpPr>
              <a:spLocks noChangeShapeType="1"/>
            </p:cNvSpPr>
            <p:nvPr/>
          </p:nvSpPr>
          <p:spPr bwMode="auto">
            <a:xfrm>
              <a:off x="5483" y="2059"/>
              <a:ext cx="0" cy="2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Line 382"/>
            <p:cNvSpPr>
              <a:spLocks noChangeShapeType="1"/>
            </p:cNvSpPr>
            <p:nvPr/>
          </p:nvSpPr>
          <p:spPr bwMode="auto">
            <a:xfrm>
              <a:off x="5483" y="2114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Freeform 383"/>
            <p:cNvSpPr>
              <a:spLocks/>
            </p:cNvSpPr>
            <p:nvPr/>
          </p:nvSpPr>
          <p:spPr bwMode="auto">
            <a:xfrm>
              <a:off x="5483" y="2062"/>
              <a:ext cx="64" cy="15"/>
            </a:xfrm>
            <a:custGeom>
              <a:avLst/>
              <a:gdLst>
                <a:gd name="T0" fmla="*/ 0 w 64"/>
                <a:gd name="T1" fmla="*/ 0 h 15"/>
                <a:gd name="T2" fmla="*/ 6 w 64"/>
                <a:gd name="T3" fmla="*/ 0 h 15"/>
                <a:gd name="T4" fmla="*/ 9 w 64"/>
                <a:gd name="T5" fmla="*/ 1 h 15"/>
                <a:gd name="T6" fmla="*/ 15 w 64"/>
                <a:gd name="T7" fmla="*/ 2 h 15"/>
                <a:gd name="T8" fmla="*/ 20 w 64"/>
                <a:gd name="T9" fmla="*/ 4 h 15"/>
                <a:gd name="T10" fmla="*/ 28 w 64"/>
                <a:gd name="T11" fmla="*/ 5 h 15"/>
                <a:gd name="T12" fmla="*/ 32 w 64"/>
                <a:gd name="T13" fmla="*/ 6 h 15"/>
                <a:gd name="T14" fmla="*/ 36 w 64"/>
                <a:gd name="T15" fmla="*/ 8 h 15"/>
                <a:gd name="T16" fmla="*/ 41 w 64"/>
                <a:gd name="T17" fmla="*/ 10 h 15"/>
                <a:gd name="T18" fmla="*/ 45 w 64"/>
                <a:gd name="T19" fmla="*/ 11 h 15"/>
                <a:gd name="T20" fmla="*/ 48 w 64"/>
                <a:gd name="T21" fmla="*/ 13 h 15"/>
                <a:gd name="T22" fmla="*/ 50 w 64"/>
                <a:gd name="T23" fmla="*/ 14 h 15"/>
                <a:gd name="T24" fmla="*/ 56 w 64"/>
                <a:gd name="T25" fmla="*/ 14 h 15"/>
                <a:gd name="T26" fmla="*/ 63 w 64"/>
                <a:gd name="T27" fmla="*/ 14 h 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4" h="15">
                  <a:moveTo>
                    <a:pt x="0" y="0"/>
                  </a:moveTo>
                  <a:lnTo>
                    <a:pt x="6" y="0"/>
                  </a:lnTo>
                  <a:lnTo>
                    <a:pt x="9" y="1"/>
                  </a:lnTo>
                  <a:lnTo>
                    <a:pt x="15" y="2"/>
                  </a:lnTo>
                  <a:lnTo>
                    <a:pt x="20" y="4"/>
                  </a:lnTo>
                  <a:lnTo>
                    <a:pt x="28" y="5"/>
                  </a:lnTo>
                  <a:lnTo>
                    <a:pt x="32" y="6"/>
                  </a:lnTo>
                  <a:lnTo>
                    <a:pt x="36" y="8"/>
                  </a:lnTo>
                  <a:lnTo>
                    <a:pt x="41" y="10"/>
                  </a:lnTo>
                  <a:lnTo>
                    <a:pt x="45" y="11"/>
                  </a:lnTo>
                  <a:lnTo>
                    <a:pt x="48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63" y="1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384"/>
            <p:cNvSpPr>
              <a:spLocks/>
            </p:cNvSpPr>
            <p:nvPr/>
          </p:nvSpPr>
          <p:spPr bwMode="auto">
            <a:xfrm>
              <a:off x="5483" y="2127"/>
              <a:ext cx="65" cy="12"/>
            </a:xfrm>
            <a:custGeom>
              <a:avLst/>
              <a:gdLst>
                <a:gd name="T0" fmla="*/ 0 w 65"/>
                <a:gd name="T1" fmla="*/ 11 h 12"/>
                <a:gd name="T2" fmla="*/ 11 w 65"/>
                <a:gd name="T3" fmla="*/ 10 h 12"/>
                <a:gd name="T4" fmla="*/ 22 w 65"/>
                <a:gd name="T5" fmla="*/ 8 h 12"/>
                <a:gd name="T6" fmla="*/ 39 w 65"/>
                <a:gd name="T7" fmla="*/ 3 h 12"/>
                <a:gd name="T8" fmla="*/ 49 w 65"/>
                <a:gd name="T9" fmla="*/ 0 h 12"/>
                <a:gd name="T10" fmla="*/ 64 w 65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2">
                  <a:moveTo>
                    <a:pt x="0" y="11"/>
                  </a:moveTo>
                  <a:lnTo>
                    <a:pt x="11" y="10"/>
                  </a:lnTo>
                  <a:lnTo>
                    <a:pt x="22" y="8"/>
                  </a:lnTo>
                  <a:lnTo>
                    <a:pt x="39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385"/>
            <p:cNvSpPr>
              <a:spLocks/>
            </p:cNvSpPr>
            <p:nvPr/>
          </p:nvSpPr>
          <p:spPr bwMode="auto">
            <a:xfrm>
              <a:off x="5483" y="2118"/>
              <a:ext cx="65" cy="13"/>
            </a:xfrm>
            <a:custGeom>
              <a:avLst/>
              <a:gdLst>
                <a:gd name="T0" fmla="*/ 0 w 65"/>
                <a:gd name="T1" fmla="*/ 12 h 13"/>
                <a:gd name="T2" fmla="*/ 4 w 65"/>
                <a:gd name="T3" fmla="*/ 12 h 13"/>
                <a:gd name="T4" fmla="*/ 16 w 65"/>
                <a:gd name="T5" fmla="*/ 10 h 13"/>
                <a:gd name="T6" fmla="*/ 24 w 65"/>
                <a:gd name="T7" fmla="*/ 8 h 13"/>
                <a:gd name="T8" fmla="*/ 34 w 65"/>
                <a:gd name="T9" fmla="*/ 6 h 13"/>
                <a:gd name="T10" fmla="*/ 40 w 65"/>
                <a:gd name="T11" fmla="*/ 3 h 13"/>
                <a:gd name="T12" fmla="*/ 49 w 65"/>
                <a:gd name="T13" fmla="*/ 0 h 13"/>
                <a:gd name="T14" fmla="*/ 64 w 65"/>
                <a:gd name="T15" fmla="*/ 0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5" h="13">
                  <a:moveTo>
                    <a:pt x="0" y="12"/>
                  </a:moveTo>
                  <a:lnTo>
                    <a:pt x="4" y="12"/>
                  </a:lnTo>
                  <a:lnTo>
                    <a:pt x="16" y="10"/>
                  </a:lnTo>
                  <a:lnTo>
                    <a:pt x="24" y="8"/>
                  </a:lnTo>
                  <a:lnTo>
                    <a:pt x="34" y="6"/>
                  </a:lnTo>
                  <a:lnTo>
                    <a:pt x="40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386"/>
            <p:cNvSpPr>
              <a:spLocks/>
            </p:cNvSpPr>
            <p:nvPr/>
          </p:nvSpPr>
          <p:spPr bwMode="auto">
            <a:xfrm>
              <a:off x="5260" y="2090"/>
              <a:ext cx="288" cy="21"/>
            </a:xfrm>
            <a:custGeom>
              <a:avLst/>
              <a:gdLst>
                <a:gd name="T0" fmla="*/ 286 w 288"/>
                <a:gd name="T1" fmla="*/ 5 h 21"/>
                <a:gd name="T2" fmla="*/ 270 w 288"/>
                <a:gd name="T3" fmla="*/ 2 h 21"/>
                <a:gd name="T4" fmla="*/ 244 w 288"/>
                <a:gd name="T5" fmla="*/ 1 h 21"/>
                <a:gd name="T6" fmla="*/ 225 w 288"/>
                <a:gd name="T7" fmla="*/ 0 h 21"/>
                <a:gd name="T8" fmla="*/ 56 w 288"/>
                <a:gd name="T9" fmla="*/ 0 h 21"/>
                <a:gd name="T10" fmla="*/ 48 w 288"/>
                <a:gd name="T11" fmla="*/ 0 h 21"/>
                <a:gd name="T12" fmla="*/ 34 w 288"/>
                <a:gd name="T13" fmla="*/ 1 h 21"/>
                <a:gd name="T14" fmla="*/ 22 w 288"/>
                <a:gd name="T15" fmla="*/ 3 h 21"/>
                <a:gd name="T16" fmla="*/ 16 w 288"/>
                <a:gd name="T17" fmla="*/ 4 h 21"/>
                <a:gd name="T18" fmla="*/ 0 w 288"/>
                <a:gd name="T19" fmla="*/ 9 h 21"/>
                <a:gd name="T20" fmla="*/ 13 w 288"/>
                <a:gd name="T21" fmla="*/ 15 h 21"/>
                <a:gd name="T22" fmla="*/ 27 w 288"/>
                <a:gd name="T23" fmla="*/ 18 h 21"/>
                <a:gd name="T24" fmla="*/ 62 w 288"/>
                <a:gd name="T25" fmla="*/ 20 h 21"/>
                <a:gd name="T26" fmla="*/ 230 w 288"/>
                <a:gd name="T27" fmla="*/ 20 h 21"/>
                <a:gd name="T28" fmla="*/ 244 w 288"/>
                <a:gd name="T29" fmla="*/ 19 h 21"/>
                <a:gd name="T30" fmla="*/ 254 w 288"/>
                <a:gd name="T31" fmla="*/ 18 h 21"/>
                <a:gd name="T32" fmla="*/ 263 w 288"/>
                <a:gd name="T33" fmla="*/ 17 h 21"/>
                <a:gd name="T34" fmla="*/ 287 w 288"/>
                <a:gd name="T35" fmla="*/ 13 h 2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88" h="21">
                  <a:moveTo>
                    <a:pt x="286" y="5"/>
                  </a:moveTo>
                  <a:lnTo>
                    <a:pt x="270" y="2"/>
                  </a:lnTo>
                  <a:lnTo>
                    <a:pt x="244" y="1"/>
                  </a:lnTo>
                  <a:lnTo>
                    <a:pt x="225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34" y="1"/>
                  </a:lnTo>
                  <a:lnTo>
                    <a:pt x="22" y="3"/>
                  </a:lnTo>
                  <a:lnTo>
                    <a:pt x="16" y="4"/>
                  </a:lnTo>
                  <a:lnTo>
                    <a:pt x="0" y="9"/>
                  </a:lnTo>
                  <a:lnTo>
                    <a:pt x="13" y="15"/>
                  </a:lnTo>
                  <a:lnTo>
                    <a:pt x="27" y="18"/>
                  </a:lnTo>
                  <a:lnTo>
                    <a:pt x="62" y="20"/>
                  </a:lnTo>
                  <a:lnTo>
                    <a:pt x="230" y="20"/>
                  </a:lnTo>
                  <a:lnTo>
                    <a:pt x="244" y="19"/>
                  </a:lnTo>
                  <a:lnTo>
                    <a:pt x="254" y="18"/>
                  </a:lnTo>
                  <a:lnTo>
                    <a:pt x="263" y="17"/>
                  </a:lnTo>
                  <a:lnTo>
                    <a:pt x="287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Freeform 387"/>
            <p:cNvSpPr>
              <a:spLocks/>
            </p:cNvSpPr>
            <p:nvPr/>
          </p:nvSpPr>
          <p:spPr bwMode="auto">
            <a:xfrm>
              <a:off x="5511" y="2092"/>
              <a:ext cx="2" cy="1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388"/>
            <p:cNvSpPr>
              <a:spLocks/>
            </p:cNvSpPr>
            <p:nvPr/>
          </p:nvSpPr>
          <p:spPr bwMode="auto">
            <a:xfrm>
              <a:off x="5504" y="2092"/>
              <a:ext cx="8" cy="4"/>
            </a:xfrm>
            <a:custGeom>
              <a:avLst/>
              <a:gdLst>
                <a:gd name="T0" fmla="*/ 7 w 8"/>
                <a:gd name="T1" fmla="*/ 0 h 4"/>
                <a:gd name="T2" fmla="*/ 6 w 8"/>
                <a:gd name="T3" fmla="*/ 0 h 4"/>
                <a:gd name="T4" fmla="*/ 5 w 8"/>
                <a:gd name="T5" fmla="*/ 0 h 4"/>
                <a:gd name="T6" fmla="*/ 4 w 8"/>
                <a:gd name="T7" fmla="*/ 1 h 4"/>
                <a:gd name="T8" fmla="*/ 2 w 8"/>
                <a:gd name="T9" fmla="*/ 1 h 4"/>
                <a:gd name="T10" fmla="*/ 2 w 8"/>
                <a:gd name="T11" fmla="*/ 2 h 4"/>
                <a:gd name="T12" fmla="*/ 0 w 8"/>
                <a:gd name="T13" fmla="*/ 2 h 4"/>
                <a:gd name="T14" fmla="*/ 0 w 8"/>
                <a:gd name="T15" fmla="*/ 3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4">
                  <a:moveTo>
                    <a:pt x="7" y="0"/>
                  </a:moveTo>
                  <a:lnTo>
                    <a:pt x="6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389"/>
            <p:cNvSpPr>
              <a:spLocks/>
            </p:cNvSpPr>
            <p:nvPr/>
          </p:nvSpPr>
          <p:spPr bwMode="auto">
            <a:xfrm>
              <a:off x="5501" y="2095"/>
              <a:ext cx="4" cy="6"/>
            </a:xfrm>
            <a:custGeom>
              <a:avLst/>
              <a:gdLst>
                <a:gd name="T0" fmla="*/ 3 w 4"/>
                <a:gd name="T1" fmla="*/ 0 h 6"/>
                <a:gd name="T2" fmla="*/ 2 w 4"/>
                <a:gd name="T3" fmla="*/ 0 h 6"/>
                <a:gd name="T4" fmla="*/ 1 w 4"/>
                <a:gd name="T5" fmla="*/ 1 h 6"/>
                <a:gd name="T6" fmla="*/ 1 w 4"/>
                <a:gd name="T7" fmla="*/ 2 h 6"/>
                <a:gd name="T8" fmla="*/ 1 w 4"/>
                <a:gd name="T9" fmla="*/ 3 h 6"/>
                <a:gd name="T10" fmla="*/ 0 w 4"/>
                <a:gd name="T11" fmla="*/ 3 h 6"/>
                <a:gd name="T12" fmla="*/ 0 w 4"/>
                <a:gd name="T13" fmla="*/ 4 h 6"/>
                <a:gd name="T14" fmla="*/ 0 w 4"/>
                <a:gd name="T15" fmla="*/ 5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" h="6">
                  <a:moveTo>
                    <a:pt x="3" y="0"/>
                  </a:moveTo>
                  <a:lnTo>
                    <a:pt x="2" y="0"/>
                  </a:lnTo>
                  <a:lnTo>
                    <a:pt x="1" y="1"/>
                  </a:lnTo>
                  <a:lnTo>
                    <a:pt x="1" y="2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90"/>
            <p:cNvSpPr>
              <a:spLocks/>
            </p:cNvSpPr>
            <p:nvPr/>
          </p:nvSpPr>
          <p:spPr bwMode="auto">
            <a:xfrm>
              <a:off x="5501" y="2100"/>
              <a:ext cx="4" cy="5"/>
            </a:xfrm>
            <a:custGeom>
              <a:avLst/>
              <a:gdLst>
                <a:gd name="T0" fmla="*/ 0 w 4"/>
                <a:gd name="T1" fmla="*/ 0 h 5"/>
                <a:gd name="T2" fmla="*/ 0 w 4"/>
                <a:gd name="T3" fmla="*/ 1 h 5"/>
                <a:gd name="T4" fmla="*/ 1 w 4"/>
                <a:gd name="T5" fmla="*/ 2 h 5"/>
                <a:gd name="T6" fmla="*/ 2 w 4"/>
                <a:gd name="T7" fmla="*/ 3 h 5"/>
                <a:gd name="T8" fmla="*/ 3 w 4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5">
                  <a:moveTo>
                    <a:pt x="0" y="0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2" y="3"/>
                  </a:lnTo>
                  <a:lnTo>
                    <a:pt x="3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91"/>
            <p:cNvSpPr>
              <a:spLocks/>
            </p:cNvSpPr>
            <p:nvPr/>
          </p:nvSpPr>
          <p:spPr bwMode="auto">
            <a:xfrm>
              <a:off x="5504" y="2104"/>
              <a:ext cx="8" cy="5"/>
            </a:xfrm>
            <a:custGeom>
              <a:avLst/>
              <a:gdLst>
                <a:gd name="T0" fmla="*/ 0 w 8"/>
                <a:gd name="T1" fmla="*/ 0 h 5"/>
                <a:gd name="T2" fmla="*/ 2 w 8"/>
                <a:gd name="T3" fmla="*/ 0 h 5"/>
                <a:gd name="T4" fmla="*/ 2 w 8"/>
                <a:gd name="T5" fmla="*/ 1 h 5"/>
                <a:gd name="T6" fmla="*/ 4 w 8"/>
                <a:gd name="T7" fmla="*/ 2 h 5"/>
                <a:gd name="T8" fmla="*/ 5 w 8"/>
                <a:gd name="T9" fmla="*/ 2 h 5"/>
                <a:gd name="T10" fmla="*/ 6 w 8"/>
                <a:gd name="T11" fmla="*/ 3 h 5"/>
                <a:gd name="T12" fmla="*/ 7 w 8"/>
                <a:gd name="T13" fmla="*/ 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lnTo>
                    <a:pt x="2" y="0"/>
                  </a:lnTo>
                  <a:lnTo>
                    <a:pt x="2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6" y="3"/>
                  </a:lnTo>
                  <a:lnTo>
                    <a:pt x="7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392"/>
            <p:cNvSpPr>
              <a:spLocks/>
            </p:cNvSpPr>
            <p:nvPr/>
          </p:nvSpPr>
          <p:spPr bwMode="auto">
            <a:xfrm>
              <a:off x="5511" y="2108"/>
              <a:ext cx="2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lnTo>
                    <a:pt x="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Line 393"/>
            <p:cNvSpPr>
              <a:spLocks noChangeShapeType="1"/>
            </p:cNvSpPr>
            <p:nvPr/>
          </p:nvSpPr>
          <p:spPr bwMode="auto">
            <a:xfrm flipH="1">
              <a:off x="5257" y="2099"/>
              <a:ext cx="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" name="Line 394"/>
            <p:cNvSpPr>
              <a:spLocks noChangeShapeType="1"/>
            </p:cNvSpPr>
            <p:nvPr/>
          </p:nvSpPr>
          <p:spPr bwMode="auto">
            <a:xfrm>
              <a:off x="5532" y="2072"/>
              <a:ext cx="0" cy="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" name="Line 395"/>
            <p:cNvSpPr>
              <a:spLocks noChangeShapeType="1"/>
            </p:cNvSpPr>
            <p:nvPr/>
          </p:nvSpPr>
          <p:spPr bwMode="auto">
            <a:xfrm>
              <a:off x="5532" y="2110"/>
              <a:ext cx="0" cy="2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9" name="Freeform 396"/>
            <p:cNvSpPr>
              <a:spLocks/>
            </p:cNvSpPr>
            <p:nvPr/>
          </p:nvSpPr>
          <p:spPr bwMode="auto">
            <a:xfrm>
              <a:off x="5509" y="2079"/>
              <a:ext cx="38" cy="10"/>
            </a:xfrm>
            <a:custGeom>
              <a:avLst/>
              <a:gdLst>
                <a:gd name="T0" fmla="*/ 0 w 38"/>
                <a:gd name="T1" fmla="*/ 0 h 10"/>
                <a:gd name="T2" fmla="*/ 14 w 38"/>
                <a:gd name="T3" fmla="*/ 4 h 10"/>
                <a:gd name="T4" fmla="*/ 23 w 38"/>
                <a:gd name="T5" fmla="*/ 9 h 10"/>
                <a:gd name="T6" fmla="*/ 37 w 38"/>
                <a:gd name="T7" fmla="*/ 9 h 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8" h="10">
                  <a:moveTo>
                    <a:pt x="0" y="0"/>
                  </a:moveTo>
                  <a:lnTo>
                    <a:pt x="14" y="4"/>
                  </a:lnTo>
                  <a:lnTo>
                    <a:pt x="23" y="9"/>
                  </a:lnTo>
                  <a:lnTo>
                    <a:pt x="37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Line 397"/>
            <p:cNvSpPr>
              <a:spLocks noChangeShapeType="1"/>
            </p:cNvSpPr>
            <p:nvPr/>
          </p:nvSpPr>
          <p:spPr bwMode="auto">
            <a:xfrm>
              <a:off x="5467" y="2054"/>
              <a:ext cx="18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1" name="Group 398"/>
            <p:cNvGrpSpPr>
              <a:grpSpLocks/>
            </p:cNvGrpSpPr>
            <p:nvPr/>
          </p:nvGrpSpPr>
          <p:grpSpPr bwMode="auto">
            <a:xfrm>
              <a:off x="4293" y="1968"/>
              <a:ext cx="1014" cy="215"/>
              <a:chOff x="4293" y="1968"/>
              <a:chExt cx="1014" cy="215"/>
            </a:xfrm>
          </p:grpSpPr>
          <p:sp>
            <p:nvSpPr>
              <p:cNvPr id="52" name="Freeform 399"/>
              <p:cNvSpPr>
                <a:spLocks/>
              </p:cNvSpPr>
              <p:nvPr/>
            </p:nvSpPr>
            <p:spPr bwMode="auto">
              <a:xfrm>
                <a:off x="4403" y="2010"/>
                <a:ext cx="572" cy="27"/>
              </a:xfrm>
              <a:custGeom>
                <a:avLst/>
                <a:gdLst>
                  <a:gd name="T0" fmla="*/ 0 w 572"/>
                  <a:gd name="T1" fmla="*/ 26 h 27"/>
                  <a:gd name="T2" fmla="*/ 20 w 572"/>
                  <a:gd name="T3" fmla="*/ 25 h 27"/>
                  <a:gd name="T4" fmla="*/ 31 w 572"/>
                  <a:gd name="T5" fmla="*/ 25 h 27"/>
                  <a:gd name="T6" fmla="*/ 71 w 572"/>
                  <a:gd name="T7" fmla="*/ 24 h 27"/>
                  <a:gd name="T8" fmla="*/ 94 w 572"/>
                  <a:gd name="T9" fmla="*/ 20 h 27"/>
                  <a:gd name="T10" fmla="*/ 101 w 572"/>
                  <a:gd name="T11" fmla="*/ 19 h 27"/>
                  <a:gd name="T12" fmla="*/ 172 w 572"/>
                  <a:gd name="T13" fmla="*/ 8 h 27"/>
                  <a:gd name="T14" fmla="*/ 212 w 572"/>
                  <a:gd name="T15" fmla="*/ 2 h 27"/>
                  <a:gd name="T16" fmla="*/ 228 w 572"/>
                  <a:gd name="T17" fmla="*/ 1 h 27"/>
                  <a:gd name="T18" fmla="*/ 321 w 572"/>
                  <a:gd name="T19" fmla="*/ 0 h 27"/>
                  <a:gd name="T20" fmla="*/ 339 w 572"/>
                  <a:gd name="T21" fmla="*/ 6 h 27"/>
                  <a:gd name="T22" fmla="*/ 348 w 572"/>
                  <a:gd name="T23" fmla="*/ 8 h 27"/>
                  <a:gd name="T24" fmla="*/ 360 w 572"/>
                  <a:gd name="T25" fmla="*/ 8 h 27"/>
                  <a:gd name="T26" fmla="*/ 372 w 572"/>
                  <a:gd name="T27" fmla="*/ 9 h 27"/>
                  <a:gd name="T28" fmla="*/ 381 w 572"/>
                  <a:gd name="T29" fmla="*/ 9 h 27"/>
                  <a:gd name="T30" fmla="*/ 499 w 572"/>
                  <a:gd name="T31" fmla="*/ 17 h 27"/>
                  <a:gd name="T32" fmla="*/ 503 w 572"/>
                  <a:gd name="T33" fmla="*/ 17 h 27"/>
                  <a:gd name="T34" fmla="*/ 571 w 572"/>
                  <a:gd name="T35" fmla="*/ 20 h 2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572" h="27">
                    <a:moveTo>
                      <a:pt x="0" y="26"/>
                    </a:moveTo>
                    <a:lnTo>
                      <a:pt x="20" y="25"/>
                    </a:lnTo>
                    <a:lnTo>
                      <a:pt x="31" y="25"/>
                    </a:lnTo>
                    <a:lnTo>
                      <a:pt x="71" y="24"/>
                    </a:lnTo>
                    <a:lnTo>
                      <a:pt x="94" y="20"/>
                    </a:lnTo>
                    <a:lnTo>
                      <a:pt x="101" y="19"/>
                    </a:lnTo>
                    <a:lnTo>
                      <a:pt x="172" y="8"/>
                    </a:lnTo>
                    <a:lnTo>
                      <a:pt x="212" y="2"/>
                    </a:lnTo>
                    <a:lnTo>
                      <a:pt x="228" y="1"/>
                    </a:lnTo>
                    <a:lnTo>
                      <a:pt x="321" y="0"/>
                    </a:lnTo>
                    <a:lnTo>
                      <a:pt x="339" y="6"/>
                    </a:lnTo>
                    <a:lnTo>
                      <a:pt x="348" y="8"/>
                    </a:lnTo>
                    <a:lnTo>
                      <a:pt x="360" y="8"/>
                    </a:lnTo>
                    <a:lnTo>
                      <a:pt x="372" y="9"/>
                    </a:lnTo>
                    <a:lnTo>
                      <a:pt x="381" y="9"/>
                    </a:lnTo>
                    <a:lnTo>
                      <a:pt x="499" y="17"/>
                    </a:lnTo>
                    <a:lnTo>
                      <a:pt x="503" y="17"/>
                    </a:lnTo>
                    <a:lnTo>
                      <a:pt x="571" y="2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" name="Line 400"/>
              <p:cNvSpPr>
                <a:spLocks noChangeShapeType="1"/>
              </p:cNvSpPr>
              <p:nvPr/>
            </p:nvSpPr>
            <p:spPr bwMode="auto">
              <a:xfrm>
                <a:off x="4828" y="2008"/>
                <a:ext cx="0" cy="2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" name="Line 401"/>
              <p:cNvSpPr>
                <a:spLocks noChangeShapeType="1"/>
              </p:cNvSpPr>
              <p:nvPr/>
            </p:nvSpPr>
            <p:spPr bwMode="auto">
              <a:xfrm>
                <a:off x="4875" y="2018"/>
                <a:ext cx="0" cy="1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Line 402"/>
              <p:cNvSpPr>
                <a:spLocks noChangeShapeType="1"/>
              </p:cNvSpPr>
              <p:nvPr/>
            </p:nvSpPr>
            <p:spPr bwMode="auto">
              <a:xfrm>
                <a:off x="4602" y="2132"/>
                <a:ext cx="22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" name="Freeform 403"/>
              <p:cNvSpPr>
                <a:spLocks/>
              </p:cNvSpPr>
              <p:nvPr/>
            </p:nvSpPr>
            <p:spPr bwMode="auto">
              <a:xfrm>
                <a:off x="4650" y="2030"/>
                <a:ext cx="338" cy="112"/>
              </a:xfrm>
              <a:custGeom>
                <a:avLst/>
                <a:gdLst>
                  <a:gd name="T0" fmla="*/ 337 w 338"/>
                  <a:gd name="T1" fmla="*/ 0 h 112"/>
                  <a:gd name="T2" fmla="*/ 136 w 338"/>
                  <a:gd name="T3" fmla="*/ 6 h 112"/>
                  <a:gd name="T4" fmla="*/ 106 w 338"/>
                  <a:gd name="T5" fmla="*/ 8 h 112"/>
                  <a:gd name="T6" fmla="*/ 89 w 338"/>
                  <a:gd name="T7" fmla="*/ 10 h 112"/>
                  <a:gd name="T8" fmla="*/ 74 w 338"/>
                  <a:gd name="T9" fmla="*/ 10 h 112"/>
                  <a:gd name="T10" fmla="*/ 47 w 338"/>
                  <a:gd name="T11" fmla="*/ 12 h 112"/>
                  <a:gd name="T12" fmla="*/ 33 w 338"/>
                  <a:gd name="T13" fmla="*/ 16 h 112"/>
                  <a:gd name="T14" fmla="*/ 12 w 338"/>
                  <a:gd name="T15" fmla="*/ 19 h 112"/>
                  <a:gd name="T16" fmla="*/ 0 w 338"/>
                  <a:gd name="T17" fmla="*/ 22 h 112"/>
                  <a:gd name="T18" fmla="*/ 0 w 338"/>
                  <a:gd name="T19" fmla="*/ 25 h 112"/>
                  <a:gd name="T20" fmla="*/ 0 w 338"/>
                  <a:gd name="T21" fmla="*/ 28 h 112"/>
                  <a:gd name="T22" fmla="*/ 3 w 338"/>
                  <a:gd name="T23" fmla="*/ 31 h 112"/>
                  <a:gd name="T24" fmla="*/ 10 w 338"/>
                  <a:gd name="T25" fmla="*/ 34 h 112"/>
                  <a:gd name="T26" fmla="*/ 22 w 338"/>
                  <a:gd name="T27" fmla="*/ 35 h 112"/>
                  <a:gd name="T28" fmla="*/ 33 w 338"/>
                  <a:gd name="T29" fmla="*/ 36 h 112"/>
                  <a:gd name="T30" fmla="*/ 45 w 338"/>
                  <a:gd name="T31" fmla="*/ 38 h 112"/>
                  <a:gd name="T32" fmla="*/ 164 w 338"/>
                  <a:gd name="T33" fmla="*/ 82 h 112"/>
                  <a:gd name="T34" fmla="*/ 168 w 338"/>
                  <a:gd name="T35" fmla="*/ 84 h 112"/>
                  <a:gd name="T36" fmla="*/ 173 w 338"/>
                  <a:gd name="T37" fmla="*/ 86 h 112"/>
                  <a:gd name="T38" fmla="*/ 176 w 338"/>
                  <a:gd name="T39" fmla="*/ 89 h 112"/>
                  <a:gd name="T40" fmla="*/ 178 w 338"/>
                  <a:gd name="T41" fmla="*/ 94 h 112"/>
                  <a:gd name="T42" fmla="*/ 179 w 338"/>
                  <a:gd name="T43" fmla="*/ 101 h 112"/>
                  <a:gd name="T44" fmla="*/ 179 w 338"/>
                  <a:gd name="T45" fmla="*/ 111 h 11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338" h="112">
                    <a:moveTo>
                      <a:pt x="337" y="0"/>
                    </a:moveTo>
                    <a:lnTo>
                      <a:pt x="136" y="6"/>
                    </a:lnTo>
                    <a:lnTo>
                      <a:pt x="106" y="8"/>
                    </a:lnTo>
                    <a:lnTo>
                      <a:pt x="89" y="10"/>
                    </a:lnTo>
                    <a:lnTo>
                      <a:pt x="74" y="10"/>
                    </a:lnTo>
                    <a:lnTo>
                      <a:pt x="47" y="12"/>
                    </a:lnTo>
                    <a:lnTo>
                      <a:pt x="33" y="16"/>
                    </a:lnTo>
                    <a:lnTo>
                      <a:pt x="12" y="19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1"/>
                    </a:lnTo>
                    <a:lnTo>
                      <a:pt x="10" y="34"/>
                    </a:lnTo>
                    <a:lnTo>
                      <a:pt x="22" y="35"/>
                    </a:lnTo>
                    <a:lnTo>
                      <a:pt x="33" y="36"/>
                    </a:lnTo>
                    <a:lnTo>
                      <a:pt x="45" y="38"/>
                    </a:lnTo>
                    <a:lnTo>
                      <a:pt x="164" y="82"/>
                    </a:lnTo>
                    <a:lnTo>
                      <a:pt x="168" y="84"/>
                    </a:lnTo>
                    <a:lnTo>
                      <a:pt x="173" y="86"/>
                    </a:lnTo>
                    <a:lnTo>
                      <a:pt x="176" y="89"/>
                    </a:lnTo>
                    <a:lnTo>
                      <a:pt x="178" y="94"/>
                    </a:lnTo>
                    <a:lnTo>
                      <a:pt x="179" y="101"/>
                    </a:lnTo>
                    <a:lnTo>
                      <a:pt x="179" y="11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" name="Freeform 404"/>
              <p:cNvSpPr>
                <a:spLocks/>
              </p:cNvSpPr>
              <p:nvPr/>
            </p:nvSpPr>
            <p:spPr bwMode="auto">
              <a:xfrm>
                <a:off x="4653" y="2052"/>
                <a:ext cx="187" cy="90"/>
              </a:xfrm>
              <a:custGeom>
                <a:avLst/>
                <a:gdLst>
                  <a:gd name="T0" fmla="*/ 0 w 187"/>
                  <a:gd name="T1" fmla="*/ 0 h 90"/>
                  <a:gd name="T2" fmla="*/ 40 w 187"/>
                  <a:gd name="T3" fmla="*/ 6 h 90"/>
                  <a:gd name="T4" fmla="*/ 169 w 187"/>
                  <a:gd name="T5" fmla="*/ 54 h 90"/>
                  <a:gd name="T6" fmla="*/ 174 w 187"/>
                  <a:gd name="T7" fmla="*/ 57 h 90"/>
                  <a:gd name="T8" fmla="*/ 180 w 187"/>
                  <a:gd name="T9" fmla="*/ 60 h 90"/>
                  <a:gd name="T10" fmla="*/ 183 w 187"/>
                  <a:gd name="T11" fmla="*/ 62 h 90"/>
                  <a:gd name="T12" fmla="*/ 185 w 187"/>
                  <a:gd name="T13" fmla="*/ 70 h 90"/>
                  <a:gd name="T14" fmla="*/ 186 w 187"/>
                  <a:gd name="T15" fmla="*/ 76 h 90"/>
                  <a:gd name="T16" fmla="*/ 186 w 187"/>
                  <a:gd name="T17" fmla="*/ 89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7" h="90">
                    <a:moveTo>
                      <a:pt x="0" y="0"/>
                    </a:moveTo>
                    <a:lnTo>
                      <a:pt x="40" y="6"/>
                    </a:lnTo>
                    <a:lnTo>
                      <a:pt x="169" y="54"/>
                    </a:lnTo>
                    <a:lnTo>
                      <a:pt x="174" y="57"/>
                    </a:lnTo>
                    <a:lnTo>
                      <a:pt x="180" y="60"/>
                    </a:lnTo>
                    <a:lnTo>
                      <a:pt x="183" y="62"/>
                    </a:lnTo>
                    <a:lnTo>
                      <a:pt x="185" y="70"/>
                    </a:lnTo>
                    <a:lnTo>
                      <a:pt x="186" y="76"/>
                    </a:lnTo>
                    <a:lnTo>
                      <a:pt x="186" y="8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" name="Line 405"/>
              <p:cNvSpPr>
                <a:spLocks noChangeShapeType="1"/>
              </p:cNvSpPr>
              <p:nvPr/>
            </p:nvSpPr>
            <p:spPr bwMode="auto">
              <a:xfrm>
                <a:off x="4697" y="2062"/>
                <a:ext cx="194" cy="2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9" name="Freeform 406"/>
              <p:cNvSpPr>
                <a:spLocks/>
              </p:cNvSpPr>
              <p:nvPr/>
            </p:nvSpPr>
            <p:spPr bwMode="auto">
              <a:xfrm>
                <a:off x="5205" y="2163"/>
                <a:ext cx="66" cy="20"/>
              </a:xfrm>
              <a:custGeom>
                <a:avLst/>
                <a:gdLst>
                  <a:gd name="T0" fmla="*/ 0 w 66"/>
                  <a:gd name="T1" fmla="*/ 0 h 20"/>
                  <a:gd name="T2" fmla="*/ 24 w 66"/>
                  <a:gd name="T3" fmla="*/ 19 h 20"/>
                  <a:gd name="T4" fmla="*/ 65 w 66"/>
                  <a:gd name="T5" fmla="*/ 13 h 2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6" h="20">
                    <a:moveTo>
                      <a:pt x="0" y="0"/>
                    </a:moveTo>
                    <a:lnTo>
                      <a:pt x="24" y="19"/>
                    </a:lnTo>
                    <a:lnTo>
                      <a:pt x="65" y="1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0" name="Freeform 407"/>
              <p:cNvSpPr>
                <a:spLocks/>
              </p:cNvSpPr>
              <p:nvPr/>
            </p:nvSpPr>
            <p:spPr bwMode="auto">
              <a:xfrm>
                <a:off x="5040" y="2042"/>
                <a:ext cx="161" cy="29"/>
              </a:xfrm>
              <a:custGeom>
                <a:avLst/>
                <a:gdLst>
                  <a:gd name="T0" fmla="*/ 0 w 161"/>
                  <a:gd name="T1" fmla="*/ 27 h 29"/>
                  <a:gd name="T2" fmla="*/ 34 w 161"/>
                  <a:gd name="T3" fmla="*/ 28 h 29"/>
                  <a:gd name="T4" fmla="*/ 51 w 161"/>
                  <a:gd name="T5" fmla="*/ 27 h 29"/>
                  <a:gd name="T6" fmla="*/ 76 w 161"/>
                  <a:gd name="T7" fmla="*/ 22 h 29"/>
                  <a:gd name="T8" fmla="*/ 86 w 161"/>
                  <a:gd name="T9" fmla="*/ 20 h 29"/>
                  <a:gd name="T10" fmla="*/ 160 w 161"/>
                  <a:gd name="T11" fmla="*/ 0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1" h="29">
                    <a:moveTo>
                      <a:pt x="0" y="27"/>
                    </a:moveTo>
                    <a:lnTo>
                      <a:pt x="34" y="28"/>
                    </a:lnTo>
                    <a:lnTo>
                      <a:pt x="51" y="27"/>
                    </a:lnTo>
                    <a:lnTo>
                      <a:pt x="76" y="22"/>
                    </a:lnTo>
                    <a:lnTo>
                      <a:pt x="86" y="20"/>
                    </a:lnTo>
                    <a:lnTo>
                      <a:pt x="16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1" name="Freeform 408"/>
              <p:cNvSpPr>
                <a:spLocks/>
              </p:cNvSpPr>
              <p:nvPr/>
            </p:nvSpPr>
            <p:spPr bwMode="auto">
              <a:xfrm>
                <a:off x="4897" y="2032"/>
                <a:ext cx="144" cy="39"/>
              </a:xfrm>
              <a:custGeom>
                <a:avLst/>
                <a:gdLst>
                  <a:gd name="T0" fmla="*/ 134 w 144"/>
                  <a:gd name="T1" fmla="*/ 2 h 39"/>
                  <a:gd name="T2" fmla="*/ 112 w 144"/>
                  <a:gd name="T3" fmla="*/ 0 h 39"/>
                  <a:gd name="T4" fmla="*/ 95 w 144"/>
                  <a:gd name="T5" fmla="*/ 0 h 39"/>
                  <a:gd name="T6" fmla="*/ 84 w 144"/>
                  <a:gd name="T7" fmla="*/ 0 h 39"/>
                  <a:gd name="T8" fmla="*/ 69 w 144"/>
                  <a:gd name="T9" fmla="*/ 0 h 39"/>
                  <a:gd name="T10" fmla="*/ 49 w 144"/>
                  <a:gd name="T11" fmla="*/ 1 h 39"/>
                  <a:gd name="T12" fmla="*/ 28 w 144"/>
                  <a:gd name="T13" fmla="*/ 2 h 39"/>
                  <a:gd name="T14" fmla="*/ 13 w 144"/>
                  <a:gd name="T15" fmla="*/ 4 h 39"/>
                  <a:gd name="T16" fmla="*/ 6 w 144"/>
                  <a:gd name="T17" fmla="*/ 6 h 39"/>
                  <a:gd name="T18" fmla="*/ 2 w 144"/>
                  <a:gd name="T19" fmla="*/ 10 h 39"/>
                  <a:gd name="T20" fmla="*/ 0 w 144"/>
                  <a:gd name="T21" fmla="*/ 18 h 39"/>
                  <a:gd name="T22" fmla="*/ 1 w 144"/>
                  <a:gd name="T23" fmla="*/ 24 h 39"/>
                  <a:gd name="T24" fmla="*/ 7 w 144"/>
                  <a:gd name="T25" fmla="*/ 30 h 39"/>
                  <a:gd name="T26" fmla="*/ 16 w 144"/>
                  <a:gd name="T27" fmla="*/ 33 h 39"/>
                  <a:gd name="T28" fmla="*/ 38 w 144"/>
                  <a:gd name="T29" fmla="*/ 35 h 39"/>
                  <a:gd name="T30" fmla="*/ 53 w 144"/>
                  <a:gd name="T31" fmla="*/ 36 h 39"/>
                  <a:gd name="T32" fmla="*/ 67 w 144"/>
                  <a:gd name="T33" fmla="*/ 37 h 39"/>
                  <a:gd name="T34" fmla="*/ 80 w 144"/>
                  <a:gd name="T35" fmla="*/ 37 h 39"/>
                  <a:gd name="T36" fmla="*/ 94 w 144"/>
                  <a:gd name="T37" fmla="*/ 38 h 39"/>
                  <a:gd name="T38" fmla="*/ 114 w 144"/>
                  <a:gd name="T39" fmla="*/ 38 h 39"/>
                  <a:gd name="T40" fmla="*/ 143 w 144"/>
                  <a:gd name="T41" fmla="*/ 37 h 3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4" h="39">
                    <a:moveTo>
                      <a:pt x="134" y="2"/>
                    </a:moveTo>
                    <a:lnTo>
                      <a:pt x="112" y="0"/>
                    </a:lnTo>
                    <a:lnTo>
                      <a:pt x="95" y="0"/>
                    </a:lnTo>
                    <a:lnTo>
                      <a:pt x="84" y="0"/>
                    </a:lnTo>
                    <a:lnTo>
                      <a:pt x="69" y="0"/>
                    </a:lnTo>
                    <a:lnTo>
                      <a:pt x="49" y="1"/>
                    </a:lnTo>
                    <a:lnTo>
                      <a:pt x="28" y="2"/>
                    </a:lnTo>
                    <a:lnTo>
                      <a:pt x="13" y="4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8"/>
                    </a:lnTo>
                    <a:lnTo>
                      <a:pt x="1" y="24"/>
                    </a:lnTo>
                    <a:lnTo>
                      <a:pt x="7" y="30"/>
                    </a:lnTo>
                    <a:lnTo>
                      <a:pt x="16" y="33"/>
                    </a:lnTo>
                    <a:lnTo>
                      <a:pt x="38" y="35"/>
                    </a:lnTo>
                    <a:lnTo>
                      <a:pt x="53" y="36"/>
                    </a:lnTo>
                    <a:lnTo>
                      <a:pt x="67" y="37"/>
                    </a:lnTo>
                    <a:lnTo>
                      <a:pt x="80" y="37"/>
                    </a:lnTo>
                    <a:lnTo>
                      <a:pt x="94" y="38"/>
                    </a:lnTo>
                    <a:lnTo>
                      <a:pt x="114" y="38"/>
                    </a:lnTo>
                    <a:lnTo>
                      <a:pt x="143" y="3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" name="Freeform 409"/>
              <p:cNvSpPr>
                <a:spLocks/>
              </p:cNvSpPr>
              <p:nvPr/>
            </p:nvSpPr>
            <p:spPr bwMode="auto">
              <a:xfrm>
                <a:off x="5196" y="2042"/>
                <a:ext cx="3" cy="1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0 h 1"/>
                  <a:gd name="T4" fmla="*/ 0 w 3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3" name="Freeform 410"/>
              <p:cNvSpPr>
                <a:spLocks/>
              </p:cNvSpPr>
              <p:nvPr/>
            </p:nvSpPr>
            <p:spPr bwMode="auto">
              <a:xfrm>
                <a:off x="5172" y="2042"/>
                <a:ext cx="25" cy="1"/>
              </a:xfrm>
              <a:custGeom>
                <a:avLst/>
                <a:gdLst>
                  <a:gd name="T0" fmla="*/ 24 w 25"/>
                  <a:gd name="T1" fmla="*/ 0 h 1"/>
                  <a:gd name="T2" fmla="*/ 22 w 25"/>
                  <a:gd name="T3" fmla="*/ 0 h 1"/>
                  <a:gd name="T4" fmla="*/ 19 w 25"/>
                  <a:gd name="T5" fmla="*/ 0 h 1"/>
                  <a:gd name="T6" fmla="*/ 16 w 25"/>
                  <a:gd name="T7" fmla="*/ 0 h 1"/>
                  <a:gd name="T8" fmla="*/ 13 w 25"/>
                  <a:gd name="T9" fmla="*/ 0 h 1"/>
                  <a:gd name="T10" fmla="*/ 9 w 25"/>
                  <a:gd name="T11" fmla="*/ 0 h 1"/>
                  <a:gd name="T12" fmla="*/ 6 w 25"/>
                  <a:gd name="T13" fmla="*/ 0 h 1"/>
                  <a:gd name="T14" fmla="*/ 2 w 25"/>
                  <a:gd name="T15" fmla="*/ 0 h 1"/>
                  <a:gd name="T16" fmla="*/ 0 w 25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" h="1">
                    <a:moveTo>
                      <a:pt x="24" y="0"/>
                    </a:moveTo>
                    <a:lnTo>
                      <a:pt x="22" y="0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3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" name="Freeform 411"/>
              <p:cNvSpPr>
                <a:spLocks/>
              </p:cNvSpPr>
              <p:nvPr/>
            </p:nvSpPr>
            <p:spPr bwMode="auto">
              <a:xfrm>
                <a:off x="5152" y="2042"/>
                <a:ext cx="21" cy="1"/>
              </a:xfrm>
              <a:custGeom>
                <a:avLst/>
                <a:gdLst>
                  <a:gd name="T0" fmla="*/ 20 w 21"/>
                  <a:gd name="T1" fmla="*/ 0 h 1"/>
                  <a:gd name="T2" fmla="*/ 17 w 21"/>
                  <a:gd name="T3" fmla="*/ 0 h 1"/>
                  <a:gd name="T4" fmla="*/ 14 w 21"/>
                  <a:gd name="T5" fmla="*/ 0 h 1"/>
                  <a:gd name="T6" fmla="*/ 12 w 21"/>
                  <a:gd name="T7" fmla="*/ 0 h 1"/>
                  <a:gd name="T8" fmla="*/ 9 w 21"/>
                  <a:gd name="T9" fmla="*/ 0 h 1"/>
                  <a:gd name="T10" fmla="*/ 6 w 21"/>
                  <a:gd name="T11" fmla="*/ 0 h 1"/>
                  <a:gd name="T12" fmla="*/ 4 w 21"/>
                  <a:gd name="T13" fmla="*/ 0 h 1"/>
                  <a:gd name="T14" fmla="*/ 2 w 21"/>
                  <a:gd name="T15" fmla="*/ 0 h 1"/>
                  <a:gd name="T16" fmla="*/ 0 w 21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" h="1">
                    <a:moveTo>
                      <a:pt x="20" y="0"/>
                    </a:moveTo>
                    <a:lnTo>
                      <a:pt x="17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5" name="Freeform 412"/>
              <p:cNvSpPr>
                <a:spLocks/>
              </p:cNvSpPr>
              <p:nvPr/>
            </p:nvSpPr>
            <p:spPr bwMode="auto">
              <a:xfrm>
                <a:off x="5142" y="2042"/>
                <a:ext cx="11" cy="2"/>
              </a:xfrm>
              <a:custGeom>
                <a:avLst/>
                <a:gdLst>
                  <a:gd name="T0" fmla="*/ 10 w 11"/>
                  <a:gd name="T1" fmla="*/ 0 h 2"/>
                  <a:gd name="T2" fmla="*/ 8 w 11"/>
                  <a:gd name="T3" fmla="*/ 1 h 2"/>
                  <a:gd name="T4" fmla="*/ 7 w 11"/>
                  <a:gd name="T5" fmla="*/ 1 h 2"/>
                  <a:gd name="T6" fmla="*/ 6 w 11"/>
                  <a:gd name="T7" fmla="*/ 1 h 2"/>
                  <a:gd name="T8" fmla="*/ 4 w 11"/>
                  <a:gd name="T9" fmla="*/ 1 h 2"/>
                  <a:gd name="T10" fmla="*/ 3 w 11"/>
                  <a:gd name="T11" fmla="*/ 1 h 2"/>
                  <a:gd name="T12" fmla="*/ 2 w 11"/>
                  <a:gd name="T13" fmla="*/ 1 h 2"/>
                  <a:gd name="T14" fmla="*/ 1 w 11"/>
                  <a:gd name="T15" fmla="*/ 1 h 2"/>
                  <a:gd name="T16" fmla="*/ 0 w 11"/>
                  <a:gd name="T17" fmla="*/ 1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1" h="2">
                    <a:moveTo>
                      <a:pt x="10" y="0"/>
                    </a:moveTo>
                    <a:lnTo>
                      <a:pt x="8" y="1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6" name="Freeform 413"/>
              <p:cNvSpPr>
                <a:spLocks/>
              </p:cNvSpPr>
              <p:nvPr/>
            </p:nvSpPr>
            <p:spPr bwMode="auto">
              <a:xfrm>
                <a:off x="5134" y="2043"/>
                <a:ext cx="9" cy="3"/>
              </a:xfrm>
              <a:custGeom>
                <a:avLst/>
                <a:gdLst>
                  <a:gd name="T0" fmla="*/ 8 w 9"/>
                  <a:gd name="T1" fmla="*/ 0 h 3"/>
                  <a:gd name="T2" fmla="*/ 6 w 9"/>
                  <a:gd name="T3" fmla="*/ 0 h 3"/>
                  <a:gd name="T4" fmla="*/ 4 w 9"/>
                  <a:gd name="T5" fmla="*/ 1 h 3"/>
                  <a:gd name="T6" fmla="*/ 2 w 9"/>
                  <a:gd name="T7" fmla="*/ 1 h 3"/>
                  <a:gd name="T8" fmla="*/ 1 w 9"/>
                  <a:gd name="T9" fmla="*/ 1 h 3"/>
                  <a:gd name="T10" fmla="*/ 0 w 9"/>
                  <a:gd name="T11" fmla="*/ 2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" h="3">
                    <a:moveTo>
                      <a:pt x="8" y="0"/>
                    </a:moveTo>
                    <a:lnTo>
                      <a:pt x="6" y="0"/>
                    </a:lnTo>
                    <a:lnTo>
                      <a:pt x="4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7" name="Freeform 414"/>
              <p:cNvSpPr>
                <a:spLocks/>
              </p:cNvSpPr>
              <p:nvPr/>
            </p:nvSpPr>
            <p:spPr bwMode="auto">
              <a:xfrm>
                <a:off x="5128" y="2045"/>
                <a:ext cx="7" cy="3"/>
              </a:xfrm>
              <a:custGeom>
                <a:avLst/>
                <a:gdLst>
                  <a:gd name="T0" fmla="*/ 6 w 7"/>
                  <a:gd name="T1" fmla="*/ 0 h 3"/>
                  <a:gd name="T2" fmla="*/ 5 w 7"/>
                  <a:gd name="T3" fmla="*/ 0 h 3"/>
                  <a:gd name="T4" fmla="*/ 4 w 7"/>
                  <a:gd name="T5" fmla="*/ 0 h 3"/>
                  <a:gd name="T6" fmla="*/ 4 w 7"/>
                  <a:gd name="T7" fmla="*/ 1 h 3"/>
                  <a:gd name="T8" fmla="*/ 3 w 7"/>
                  <a:gd name="T9" fmla="*/ 1 h 3"/>
                  <a:gd name="T10" fmla="*/ 2 w 7"/>
                  <a:gd name="T11" fmla="*/ 1 h 3"/>
                  <a:gd name="T12" fmla="*/ 1 w 7"/>
                  <a:gd name="T13" fmla="*/ 1 h 3"/>
                  <a:gd name="T14" fmla="*/ 0 w 7"/>
                  <a:gd name="T15" fmla="*/ 2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3">
                    <a:moveTo>
                      <a:pt x="6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" name="Freeform 415"/>
              <p:cNvSpPr>
                <a:spLocks/>
              </p:cNvSpPr>
              <p:nvPr/>
            </p:nvSpPr>
            <p:spPr bwMode="auto">
              <a:xfrm>
                <a:off x="5124" y="2047"/>
                <a:ext cx="5" cy="4"/>
              </a:xfrm>
              <a:custGeom>
                <a:avLst/>
                <a:gdLst>
                  <a:gd name="T0" fmla="*/ 4 w 5"/>
                  <a:gd name="T1" fmla="*/ 0 h 4"/>
                  <a:gd name="T2" fmla="*/ 3 w 5"/>
                  <a:gd name="T3" fmla="*/ 1 h 4"/>
                  <a:gd name="T4" fmla="*/ 2 w 5"/>
                  <a:gd name="T5" fmla="*/ 1 h 4"/>
                  <a:gd name="T6" fmla="*/ 2 w 5"/>
                  <a:gd name="T7" fmla="*/ 2 h 4"/>
                  <a:gd name="T8" fmla="*/ 1 w 5"/>
                  <a:gd name="T9" fmla="*/ 3 h 4"/>
                  <a:gd name="T10" fmla="*/ 0 w 5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4">
                    <a:moveTo>
                      <a:pt x="4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9" name="Freeform 416"/>
              <p:cNvSpPr>
                <a:spLocks/>
              </p:cNvSpPr>
              <p:nvPr/>
            </p:nvSpPr>
            <p:spPr bwMode="auto">
              <a:xfrm>
                <a:off x="5124" y="2050"/>
                <a:ext cx="1" cy="2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1 h 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0" name="Freeform 417"/>
              <p:cNvSpPr>
                <a:spLocks/>
              </p:cNvSpPr>
              <p:nvPr/>
            </p:nvSpPr>
            <p:spPr bwMode="auto">
              <a:xfrm>
                <a:off x="5124" y="2051"/>
                <a:ext cx="6" cy="4"/>
              </a:xfrm>
              <a:custGeom>
                <a:avLst/>
                <a:gdLst>
                  <a:gd name="T0" fmla="*/ 0 w 6"/>
                  <a:gd name="T1" fmla="*/ 0 h 4"/>
                  <a:gd name="T2" fmla="*/ 1 w 6"/>
                  <a:gd name="T3" fmla="*/ 1 h 4"/>
                  <a:gd name="T4" fmla="*/ 2 w 6"/>
                  <a:gd name="T5" fmla="*/ 1 h 4"/>
                  <a:gd name="T6" fmla="*/ 3 w 6"/>
                  <a:gd name="T7" fmla="*/ 2 h 4"/>
                  <a:gd name="T8" fmla="*/ 4 w 6"/>
                  <a:gd name="T9" fmla="*/ 2 h 4"/>
                  <a:gd name="T10" fmla="*/ 5 w 6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" name="Freeform 418"/>
              <p:cNvSpPr>
                <a:spLocks/>
              </p:cNvSpPr>
              <p:nvPr/>
            </p:nvSpPr>
            <p:spPr bwMode="auto">
              <a:xfrm>
                <a:off x="5129" y="2054"/>
                <a:ext cx="9" cy="5"/>
              </a:xfrm>
              <a:custGeom>
                <a:avLst/>
                <a:gdLst>
                  <a:gd name="T0" fmla="*/ 0 w 9"/>
                  <a:gd name="T1" fmla="*/ 0 h 5"/>
                  <a:gd name="T2" fmla="*/ 1 w 9"/>
                  <a:gd name="T3" fmla="*/ 0 h 5"/>
                  <a:gd name="T4" fmla="*/ 2 w 9"/>
                  <a:gd name="T5" fmla="*/ 1 h 5"/>
                  <a:gd name="T6" fmla="*/ 3 w 9"/>
                  <a:gd name="T7" fmla="*/ 1 h 5"/>
                  <a:gd name="T8" fmla="*/ 4 w 9"/>
                  <a:gd name="T9" fmla="*/ 2 h 5"/>
                  <a:gd name="T10" fmla="*/ 5 w 9"/>
                  <a:gd name="T11" fmla="*/ 2 h 5"/>
                  <a:gd name="T12" fmla="*/ 6 w 9"/>
                  <a:gd name="T13" fmla="*/ 3 h 5"/>
                  <a:gd name="T14" fmla="*/ 7 w 9"/>
                  <a:gd name="T15" fmla="*/ 3 h 5"/>
                  <a:gd name="T16" fmla="*/ 8 w 9"/>
                  <a:gd name="T17" fmla="*/ 4 h 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6" y="3"/>
                    </a:lnTo>
                    <a:lnTo>
                      <a:pt x="7" y="3"/>
                    </a:lnTo>
                    <a:lnTo>
                      <a:pt x="8" y="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" name="Freeform 419"/>
              <p:cNvSpPr>
                <a:spLocks/>
              </p:cNvSpPr>
              <p:nvPr/>
            </p:nvSpPr>
            <p:spPr bwMode="auto">
              <a:xfrm>
                <a:off x="5137" y="2058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" name="Freeform 420"/>
              <p:cNvSpPr>
                <a:spLocks/>
              </p:cNvSpPr>
              <p:nvPr/>
            </p:nvSpPr>
            <p:spPr bwMode="auto">
              <a:xfrm>
                <a:off x="5116" y="2042"/>
                <a:ext cx="191" cy="27"/>
              </a:xfrm>
              <a:custGeom>
                <a:avLst/>
                <a:gdLst>
                  <a:gd name="T0" fmla="*/ 0 w 191"/>
                  <a:gd name="T1" fmla="*/ 22 h 27"/>
                  <a:gd name="T2" fmla="*/ 190 w 191"/>
                  <a:gd name="T3" fmla="*/ 26 h 27"/>
                  <a:gd name="T4" fmla="*/ 190 w 191"/>
                  <a:gd name="T5" fmla="*/ 16 h 27"/>
                  <a:gd name="T6" fmla="*/ 163 w 191"/>
                  <a:gd name="T7" fmla="*/ 13 h 27"/>
                  <a:gd name="T8" fmla="*/ 149 w 191"/>
                  <a:gd name="T9" fmla="*/ 11 h 27"/>
                  <a:gd name="T10" fmla="*/ 137 w 191"/>
                  <a:gd name="T11" fmla="*/ 9 h 27"/>
                  <a:gd name="T12" fmla="*/ 129 w 191"/>
                  <a:gd name="T13" fmla="*/ 8 h 27"/>
                  <a:gd name="T14" fmla="*/ 116 w 191"/>
                  <a:gd name="T15" fmla="*/ 5 h 27"/>
                  <a:gd name="T16" fmla="*/ 102 w 191"/>
                  <a:gd name="T17" fmla="*/ 2 h 27"/>
                  <a:gd name="T18" fmla="*/ 90 w 191"/>
                  <a:gd name="T19" fmla="*/ 0 h 27"/>
                  <a:gd name="T20" fmla="*/ 80 w 191"/>
                  <a:gd name="T21" fmla="*/ 0 h 2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1" h="27">
                    <a:moveTo>
                      <a:pt x="0" y="22"/>
                    </a:moveTo>
                    <a:lnTo>
                      <a:pt x="190" y="26"/>
                    </a:lnTo>
                    <a:lnTo>
                      <a:pt x="190" y="16"/>
                    </a:lnTo>
                    <a:lnTo>
                      <a:pt x="163" y="13"/>
                    </a:lnTo>
                    <a:lnTo>
                      <a:pt x="149" y="11"/>
                    </a:lnTo>
                    <a:lnTo>
                      <a:pt x="137" y="9"/>
                    </a:lnTo>
                    <a:lnTo>
                      <a:pt x="129" y="8"/>
                    </a:lnTo>
                    <a:lnTo>
                      <a:pt x="116" y="5"/>
                    </a:lnTo>
                    <a:lnTo>
                      <a:pt x="102" y="2"/>
                    </a:lnTo>
                    <a:lnTo>
                      <a:pt x="90" y="0"/>
                    </a:lnTo>
                    <a:lnTo>
                      <a:pt x="8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" name="Freeform 421"/>
              <p:cNvSpPr>
                <a:spLocks/>
              </p:cNvSpPr>
              <p:nvPr/>
            </p:nvSpPr>
            <p:spPr bwMode="auto">
              <a:xfrm>
                <a:off x="5206" y="2042"/>
                <a:ext cx="24" cy="25"/>
              </a:xfrm>
              <a:custGeom>
                <a:avLst/>
                <a:gdLst>
                  <a:gd name="T0" fmla="*/ 0 w 24"/>
                  <a:gd name="T1" fmla="*/ 0 h 25"/>
                  <a:gd name="T2" fmla="*/ 23 w 24"/>
                  <a:gd name="T3" fmla="*/ 16 h 25"/>
                  <a:gd name="T4" fmla="*/ 7 w 24"/>
                  <a:gd name="T5" fmla="*/ 24 h 2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" h="25">
                    <a:moveTo>
                      <a:pt x="0" y="0"/>
                    </a:moveTo>
                    <a:lnTo>
                      <a:pt x="23" y="16"/>
                    </a:lnTo>
                    <a:lnTo>
                      <a:pt x="7" y="2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" name="Line 422"/>
              <p:cNvSpPr>
                <a:spLocks noChangeShapeType="1"/>
              </p:cNvSpPr>
              <p:nvPr/>
            </p:nvSpPr>
            <p:spPr bwMode="auto">
              <a:xfrm flipH="1">
                <a:off x="4889" y="2050"/>
                <a:ext cx="239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6" name="Line 423"/>
              <p:cNvSpPr>
                <a:spLocks noChangeShapeType="1"/>
              </p:cNvSpPr>
              <p:nvPr/>
            </p:nvSpPr>
            <p:spPr bwMode="auto">
              <a:xfrm>
                <a:off x="5256" y="2072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7" name="Line 424"/>
              <p:cNvSpPr>
                <a:spLocks noChangeShapeType="1"/>
              </p:cNvSpPr>
              <p:nvPr/>
            </p:nvSpPr>
            <p:spPr bwMode="auto">
              <a:xfrm>
                <a:off x="5172" y="2070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" name="Line 425"/>
              <p:cNvSpPr>
                <a:spLocks noChangeShapeType="1"/>
              </p:cNvSpPr>
              <p:nvPr/>
            </p:nvSpPr>
            <p:spPr bwMode="auto">
              <a:xfrm>
                <a:off x="4979" y="2073"/>
                <a:ext cx="0" cy="8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9" name="Freeform 426"/>
              <p:cNvSpPr>
                <a:spLocks/>
              </p:cNvSpPr>
              <p:nvPr/>
            </p:nvSpPr>
            <p:spPr bwMode="auto">
              <a:xfrm>
                <a:off x="4892" y="2061"/>
                <a:ext cx="88" cy="62"/>
              </a:xfrm>
              <a:custGeom>
                <a:avLst/>
                <a:gdLst>
                  <a:gd name="T0" fmla="*/ 87 w 88"/>
                  <a:gd name="T1" fmla="*/ 52 h 62"/>
                  <a:gd name="T2" fmla="*/ 0 w 88"/>
                  <a:gd name="T3" fmla="*/ 61 h 62"/>
                  <a:gd name="T4" fmla="*/ 0 w 88"/>
                  <a:gd name="T5" fmla="*/ 35 h 62"/>
                  <a:gd name="T6" fmla="*/ 12 w 88"/>
                  <a:gd name="T7" fmla="*/ 0 h 6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8" h="62">
                    <a:moveTo>
                      <a:pt x="87" y="52"/>
                    </a:moveTo>
                    <a:lnTo>
                      <a:pt x="0" y="61"/>
                    </a:lnTo>
                    <a:lnTo>
                      <a:pt x="0" y="35"/>
                    </a:lnTo>
                    <a:lnTo>
                      <a:pt x="1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0" name="Freeform 427"/>
              <p:cNvSpPr>
                <a:spLocks/>
              </p:cNvSpPr>
              <p:nvPr/>
            </p:nvSpPr>
            <p:spPr bwMode="auto">
              <a:xfrm>
                <a:off x="4889" y="2147"/>
                <a:ext cx="23" cy="4"/>
              </a:xfrm>
              <a:custGeom>
                <a:avLst/>
                <a:gdLst>
                  <a:gd name="T0" fmla="*/ 22 w 23"/>
                  <a:gd name="T1" fmla="*/ 3 h 4"/>
                  <a:gd name="T2" fmla="*/ 15 w 23"/>
                  <a:gd name="T3" fmla="*/ 2 h 4"/>
                  <a:gd name="T4" fmla="*/ 9 w 23"/>
                  <a:gd name="T5" fmla="*/ 1 h 4"/>
                  <a:gd name="T6" fmla="*/ 0 w 23"/>
                  <a:gd name="T7" fmla="*/ 0 h 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3" h="4">
                    <a:moveTo>
                      <a:pt x="22" y="3"/>
                    </a:moveTo>
                    <a:lnTo>
                      <a:pt x="15" y="2"/>
                    </a:lnTo>
                    <a:lnTo>
                      <a:pt x="9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" name="Freeform 428"/>
              <p:cNvSpPr>
                <a:spLocks/>
              </p:cNvSpPr>
              <p:nvPr/>
            </p:nvSpPr>
            <p:spPr bwMode="auto">
              <a:xfrm>
                <a:off x="4829" y="2141"/>
                <a:ext cx="20" cy="1"/>
              </a:xfrm>
              <a:custGeom>
                <a:avLst/>
                <a:gdLst>
                  <a:gd name="T0" fmla="*/ 19 w 20"/>
                  <a:gd name="T1" fmla="*/ 0 h 1"/>
                  <a:gd name="T2" fmla="*/ 13 w 20"/>
                  <a:gd name="T3" fmla="*/ 0 h 1"/>
                  <a:gd name="T4" fmla="*/ 0 w 20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" h="1">
                    <a:moveTo>
                      <a:pt x="19" y="0"/>
                    </a:moveTo>
                    <a:lnTo>
                      <a:pt x="13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" name="Line 429"/>
              <p:cNvSpPr>
                <a:spLocks noChangeShapeType="1"/>
              </p:cNvSpPr>
              <p:nvPr/>
            </p:nvSpPr>
            <p:spPr bwMode="auto">
              <a:xfrm>
                <a:off x="4904" y="2125"/>
                <a:ext cx="0" cy="1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3" name="Line 430"/>
              <p:cNvSpPr>
                <a:spLocks noChangeShapeType="1"/>
              </p:cNvSpPr>
              <p:nvPr/>
            </p:nvSpPr>
            <p:spPr bwMode="auto">
              <a:xfrm>
                <a:off x="4974" y="2073"/>
                <a:ext cx="1" cy="3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4" name="Freeform 431"/>
              <p:cNvSpPr>
                <a:spLocks/>
              </p:cNvSpPr>
              <p:nvPr/>
            </p:nvSpPr>
            <p:spPr bwMode="auto">
              <a:xfrm>
                <a:off x="5147" y="2111"/>
                <a:ext cx="51" cy="39"/>
              </a:xfrm>
              <a:custGeom>
                <a:avLst/>
                <a:gdLst>
                  <a:gd name="T0" fmla="*/ 50 w 51"/>
                  <a:gd name="T1" fmla="*/ 2 h 39"/>
                  <a:gd name="T2" fmla="*/ 50 w 51"/>
                  <a:gd name="T3" fmla="*/ 38 h 39"/>
                  <a:gd name="T4" fmla="*/ 0 w 51"/>
                  <a:gd name="T5" fmla="*/ 38 h 39"/>
                  <a:gd name="T6" fmla="*/ 0 w 51"/>
                  <a:gd name="T7" fmla="*/ 0 h 3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1" h="39">
                    <a:moveTo>
                      <a:pt x="50" y="2"/>
                    </a:moveTo>
                    <a:lnTo>
                      <a:pt x="50" y="38"/>
                    </a:lnTo>
                    <a:lnTo>
                      <a:pt x="0" y="3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5" name="Line 432"/>
              <p:cNvSpPr>
                <a:spLocks noChangeShapeType="1"/>
              </p:cNvSpPr>
              <p:nvPr/>
            </p:nvSpPr>
            <p:spPr bwMode="auto">
              <a:xfrm>
                <a:off x="4815" y="2000"/>
                <a:ext cx="3" cy="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6" name="Freeform 433"/>
              <p:cNvSpPr>
                <a:spLocks/>
              </p:cNvSpPr>
              <p:nvPr/>
            </p:nvSpPr>
            <p:spPr bwMode="auto">
              <a:xfrm>
                <a:off x="4756" y="2048"/>
                <a:ext cx="138" cy="11"/>
              </a:xfrm>
              <a:custGeom>
                <a:avLst/>
                <a:gdLst>
                  <a:gd name="T0" fmla="*/ 137 w 138"/>
                  <a:gd name="T1" fmla="*/ 2 h 11"/>
                  <a:gd name="T2" fmla="*/ 85 w 138"/>
                  <a:gd name="T3" fmla="*/ 2 h 11"/>
                  <a:gd name="T4" fmla="*/ 84 w 138"/>
                  <a:gd name="T5" fmla="*/ 2 h 11"/>
                  <a:gd name="T6" fmla="*/ 83 w 138"/>
                  <a:gd name="T7" fmla="*/ 1 h 11"/>
                  <a:gd name="T8" fmla="*/ 82 w 138"/>
                  <a:gd name="T9" fmla="*/ 1 h 11"/>
                  <a:gd name="T10" fmla="*/ 82 w 138"/>
                  <a:gd name="T11" fmla="*/ 0 h 11"/>
                  <a:gd name="T12" fmla="*/ 81 w 138"/>
                  <a:gd name="T13" fmla="*/ 0 h 11"/>
                  <a:gd name="T14" fmla="*/ 80 w 138"/>
                  <a:gd name="T15" fmla="*/ 0 h 11"/>
                  <a:gd name="T16" fmla="*/ 80 w 138"/>
                  <a:gd name="T17" fmla="*/ 1 h 11"/>
                  <a:gd name="T18" fmla="*/ 79 w 138"/>
                  <a:gd name="T19" fmla="*/ 1 h 11"/>
                  <a:gd name="T20" fmla="*/ 79 w 138"/>
                  <a:gd name="T21" fmla="*/ 2 h 11"/>
                  <a:gd name="T22" fmla="*/ 78 w 138"/>
                  <a:gd name="T23" fmla="*/ 2 h 11"/>
                  <a:gd name="T24" fmla="*/ 78 w 138"/>
                  <a:gd name="T25" fmla="*/ 3 h 11"/>
                  <a:gd name="T26" fmla="*/ 77 w 138"/>
                  <a:gd name="T27" fmla="*/ 3 h 11"/>
                  <a:gd name="T28" fmla="*/ 77 w 138"/>
                  <a:gd name="T29" fmla="*/ 4 h 11"/>
                  <a:gd name="T30" fmla="*/ 0 w 138"/>
                  <a:gd name="T31" fmla="*/ 5 h 11"/>
                  <a:gd name="T32" fmla="*/ 77 w 138"/>
                  <a:gd name="T33" fmla="*/ 6 h 11"/>
                  <a:gd name="T34" fmla="*/ 77 w 138"/>
                  <a:gd name="T35" fmla="*/ 7 h 11"/>
                  <a:gd name="T36" fmla="*/ 78 w 138"/>
                  <a:gd name="T37" fmla="*/ 7 h 11"/>
                  <a:gd name="T38" fmla="*/ 78 w 138"/>
                  <a:gd name="T39" fmla="*/ 8 h 11"/>
                  <a:gd name="T40" fmla="*/ 79 w 138"/>
                  <a:gd name="T41" fmla="*/ 8 h 11"/>
                  <a:gd name="T42" fmla="*/ 79 w 138"/>
                  <a:gd name="T43" fmla="*/ 9 h 11"/>
                  <a:gd name="T44" fmla="*/ 80 w 138"/>
                  <a:gd name="T45" fmla="*/ 9 h 11"/>
                  <a:gd name="T46" fmla="*/ 81 w 138"/>
                  <a:gd name="T47" fmla="*/ 10 h 11"/>
                  <a:gd name="T48" fmla="*/ 82 w 138"/>
                  <a:gd name="T49" fmla="*/ 10 h 11"/>
                  <a:gd name="T50" fmla="*/ 82 w 138"/>
                  <a:gd name="T51" fmla="*/ 9 h 11"/>
                  <a:gd name="T52" fmla="*/ 83 w 138"/>
                  <a:gd name="T53" fmla="*/ 9 h 11"/>
                  <a:gd name="T54" fmla="*/ 84 w 138"/>
                  <a:gd name="T55" fmla="*/ 8 h 11"/>
                  <a:gd name="T56" fmla="*/ 84 w 138"/>
                  <a:gd name="T57" fmla="*/ 7 h 11"/>
                  <a:gd name="T58" fmla="*/ 85 w 138"/>
                  <a:gd name="T59" fmla="*/ 7 h 11"/>
                  <a:gd name="T60" fmla="*/ 85 w 138"/>
                  <a:gd name="T61" fmla="*/ 6 h 11"/>
                  <a:gd name="T62" fmla="*/ 137 w 138"/>
                  <a:gd name="T63" fmla="*/ 8 h 11"/>
                  <a:gd name="T64" fmla="*/ 137 w 138"/>
                  <a:gd name="T65" fmla="*/ 2 h 1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38" h="11">
                    <a:moveTo>
                      <a:pt x="137" y="2"/>
                    </a:moveTo>
                    <a:lnTo>
                      <a:pt x="85" y="2"/>
                    </a:lnTo>
                    <a:lnTo>
                      <a:pt x="84" y="2"/>
                    </a:lnTo>
                    <a:lnTo>
                      <a:pt x="83" y="1"/>
                    </a:lnTo>
                    <a:lnTo>
                      <a:pt x="82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80" y="0"/>
                    </a:lnTo>
                    <a:lnTo>
                      <a:pt x="80" y="1"/>
                    </a:lnTo>
                    <a:lnTo>
                      <a:pt x="79" y="1"/>
                    </a:lnTo>
                    <a:lnTo>
                      <a:pt x="79" y="2"/>
                    </a:lnTo>
                    <a:lnTo>
                      <a:pt x="78" y="2"/>
                    </a:lnTo>
                    <a:lnTo>
                      <a:pt x="78" y="3"/>
                    </a:lnTo>
                    <a:lnTo>
                      <a:pt x="77" y="3"/>
                    </a:lnTo>
                    <a:lnTo>
                      <a:pt x="77" y="4"/>
                    </a:lnTo>
                    <a:lnTo>
                      <a:pt x="0" y="5"/>
                    </a:lnTo>
                    <a:lnTo>
                      <a:pt x="77" y="6"/>
                    </a:lnTo>
                    <a:lnTo>
                      <a:pt x="77" y="7"/>
                    </a:lnTo>
                    <a:lnTo>
                      <a:pt x="78" y="7"/>
                    </a:lnTo>
                    <a:lnTo>
                      <a:pt x="78" y="8"/>
                    </a:lnTo>
                    <a:lnTo>
                      <a:pt x="79" y="8"/>
                    </a:lnTo>
                    <a:lnTo>
                      <a:pt x="79" y="9"/>
                    </a:lnTo>
                    <a:lnTo>
                      <a:pt x="80" y="9"/>
                    </a:lnTo>
                    <a:lnTo>
                      <a:pt x="81" y="10"/>
                    </a:lnTo>
                    <a:lnTo>
                      <a:pt x="82" y="10"/>
                    </a:lnTo>
                    <a:lnTo>
                      <a:pt x="82" y="9"/>
                    </a:lnTo>
                    <a:lnTo>
                      <a:pt x="83" y="9"/>
                    </a:lnTo>
                    <a:lnTo>
                      <a:pt x="84" y="8"/>
                    </a:lnTo>
                    <a:lnTo>
                      <a:pt x="84" y="7"/>
                    </a:lnTo>
                    <a:lnTo>
                      <a:pt x="85" y="7"/>
                    </a:lnTo>
                    <a:lnTo>
                      <a:pt x="85" y="6"/>
                    </a:lnTo>
                    <a:lnTo>
                      <a:pt x="137" y="8"/>
                    </a:lnTo>
                    <a:lnTo>
                      <a:pt x="137" y="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7" name="Freeform 434"/>
              <p:cNvSpPr>
                <a:spLocks/>
              </p:cNvSpPr>
              <p:nvPr/>
            </p:nvSpPr>
            <p:spPr bwMode="auto">
              <a:xfrm>
                <a:off x="5229" y="2081"/>
                <a:ext cx="16" cy="13"/>
              </a:xfrm>
              <a:custGeom>
                <a:avLst/>
                <a:gdLst>
                  <a:gd name="T0" fmla="*/ 0 w 16"/>
                  <a:gd name="T1" fmla="*/ 12 h 13"/>
                  <a:gd name="T2" fmla="*/ 0 w 16"/>
                  <a:gd name="T3" fmla="*/ 0 h 13"/>
                  <a:gd name="T4" fmla="*/ 15 w 16"/>
                  <a:gd name="T5" fmla="*/ 0 h 13"/>
                  <a:gd name="T6" fmla="*/ 15 w 16"/>
                  <a:gd name="T7" fmla="*/ 12 h 13"/>
                  <a:gd name="T8" fmla="*/ 0 w 16"/>
                  <a:gd name="T9" fmla="*/ 12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13">
                    <a:moveTo>
                      <a:pt x="0" y="12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15" y="12"/>
                    </a:lnTo>
                    <a:lnTo>
                      <a:pt x="0" y="1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8" name="Freeform 435"/>
              <p:cNvSpPr>
                <a:spLocks/>
              </p:cNvSpPr>
              <p:nvPr/>
            </p:nvSpPr>
            <p:spPr bwMode="auto">
              <a:xfrm>
                <a:off x="5172" y="2066"/>
                <a:ext cx="40" cy="10"/>
              </a:xfrm>
              <a:custGeom>
                <a:avLst/>
                <a:gdLst>
                  <a:gd name="T0" fmla="*/ 0 w 40"/>
                  <a:gd name="T1" fmla="*/ 9 h 10"/>
                  <a:gd name="T2" fmla="*/ 39 w 40"/>
                  <a:gd name="T3" fmla="*/ 9 h 10"/>
                  <a:gd name="T4" fmla="*/ 39 w 40"/>
                  <a:gd name="T5" fmla="*/ 0 h 1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0" h="10">
                    <a:moveTo>
                      <a:pt x="0" y="9"/>
                    </a:moveTo>
                    <a:lnTo>
                      <a:pt x="39" y="9"/>
                    </a:lnTo>
                    <a:lnTo>
                      <a:pt x="3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9" name="Freeform 436"/>
              <p:cNvSpPr>
                <a:spLocks/>
              </p:cNvSpPr>
              <p:nvPr/>
            </p:nvSpPr>
            <p:spPr bwMode="auto">
              <a:xfrm>
                <a:off x="5219" y="2067"/>
                <a:ext cx="37" cy="10"/>
              </a:xfrm>
              <a:custGeom>
                <a:avLst/>
                <a:gdLst>
                  <a:gd name="T0" fmla="*/ 0 w 37"/>
                  <a:gd name="T1" fmla="*/ 0 h 10"/>
                  <a:gd name="T2" fmla="*/ 0 w 37"/>
                  <a:gd name="T3" fmla="*/ 9 h 10"/>
                  <a:gd name="T4" fmla="*/ 36 w 37"/>
                  <a:gd name="T5" fmla="*/ 9 h 10"/>
                  <a:gd name="T6" fmla="*/ 36 w 3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7" h="10">
                    <a:moveTo>
                      <a:pt x="0" y="0"/>
                    </a:moveTo>
                    <a:lnTo>
                      <a:pt x="0" y="9"/>
                    </a:lnTo>
                    <a:lnTo>
                      <a:pt x="36" y="9"/>
                    </a:lnTo>
                    <a:lnTo>
                      <a:pt x="36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0" name="Line 437"/>
              <p:cNvSpPr>
                <a:spLocks noChangeShapeType="1"/>
              </p:cNvSpPr>
              <p:nvPr/>
            </p:nvSpPr>
            <p:spPr bwMode="auto">
              <a:xfrm flipV="1">
                <a:off x="4992" y="2024"/>
                <a:ext cx="0" cy="1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1" name="Freeform 438"/>
              <p:cNvSpPr>
                <a:spLocks/>
              </p:cNvSpPr>
              <p:nvPr/>
            </p:nvSpPr>
            <p:spPr bwMode="auto">
              <a:xfrm>
                <a:off x="4984" y="2032"/>
                <a:ext cx="128" cy="39"/>
              </a:xfrm>
              <a:custGeom>
                <a:avLst/>
                <a:gdLst>
                  <a:gd name="T0" fmla="*/ 127 w 128"/>
                  <a:gd name="T1" fmla="*/ 1 h 39"/>
                  <a:gd name="T2" fmla="*/ 74 w 128"/>
                  <a:gd name="T3" fmla="*/ 0 h 39"/>
                  <a:gd name="T4" fmla="*/ 57 w 128"/>
                  <a:gd name="T5" fmla="*/ 0 h 39"/>
                  <a:gd name="T6" fmla="*/ 46 w 128"/>
                  <a:gd name="T7" fmla="*/ 2 h 39"/>
                  <a:gd name="T8" fmla="*/ 34 w 128"/>
                  <a:gd name="T9" fmla="*/ 3 h 39"/>
                  <a:gd name="T10" fmla="*/ 25 w 128"/>
                  <a:gd name="T11" fmla="*/ 6 h 39"/>
                  <a:gd name="T12" fmla="*/ 10 w 128"/>
                  <a:gd name="T13" fmla="*/ 12 h 39"/>
                  <a:gd name="T14" fmla="*/ 0 w 128"/>
                  <a:gd name="T15" fmla="*/ 18 h 39"/>
                  <a:gd name="T16" fmla="*/ 0 w 128"/>
                  <a:gd name="T17" fmla="*/ 19 h 39"/>
                  <a:gd name="T18" fmla="*/ 5 w 128"/>
                  <a:gd name="T19" fmla="*/ 22 h 39"/>
                  <a:gd name="T20" fmla="*/ 10 w 128"/>
                  <a:gd name="T21" fmla="*/ 25 h 39"/>
                  <a:gd name="T22" fmla="*/ 22 w 128"/>
                  <a:gd name="T23" fmla="*/ 29 h 39"/>
                  <a:gd name="T24" fmla="*/ 34 w 128"/>
                  <a:gd name="T25" fmla="*/ 32 h 39"/>
                  <a:gd name="T26" fmla="*/ 80 w 128"/>
                  <a:gd name="T27" fmla="*/ 38 h 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28" h="39">
                    <a:moveTo>
                      <a:pt x="127" y="1"/>
                    </a:moveTo>
                    <a:lnTo>
                      <a:pt x="74" y="0"/>
                    </a:lnTo>
                    <a:lnTo>
                      <a:pt x="57" y="0"/>
                    </a:lnTo>
                    <a:lnTo>
                      <a:pt x="46" y="2"/>
                    </a:lnTo>
                    <a:lnTo>
                      <a:pt x="34" y="3"/>
                    </a:lnTo>
                    <a:lnTo>
                      <a:pt x="25" y="6"/>
                    </a:lnTo>
                    <a:lnTo>
                      <a:pt x="10" y="12"/>
                    </a:lnTo>
                    <a:lnTo>
                      <a:pt x="0" y="18"/>
                    </a:lnTo>
                    <a:lnTo>
                      <a:pt x="0" y="19"/>
                    </a:lnTo>
                    <a:lnTo>
                      <a:pt x="5" y="22"/>
                    </a:lnTo>
                    <a:lnTo>
                      <a:pt x="10" y="25"/>
                    </a:lnTo>
                    <a:lnTo>
                      <a:pt x="22" y="29"/>
                    </a:lnTo>
                    <a:lnTo>
                      <a:pt x="34" y="32"/>
                    </a:lnTo>
                    <a:lnTo>
                      <a:pt x="80" y="3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92" name="Group 439"/>
              <p:cNvGrpSpPr>
                <a:grpSpLocks/>
              </p:cNvGrpSpPr>
              <p:nvPr/>
            </p:nvGrpSpPr>
            <p:grpSpPr bwMode="auto">
              <a:xfrm>
                <a:off x="4293" y="1968"/>
                <a:ext cx="481" cy="191"/>
                <a:chOff x="4293" y="1968"/>
                <a:chExt cx="481" cy="191"/>
              </a:xfrm>
            </p:grpSpPr>
            <p:sp>
              <p:nvSpPr>
                <p:cNvPr id="93" name="Freeform 440"/>
                <p:cNvSpPr>
                  <a:spLocks/>
                </p:cNvSpPr>
                <p:nvPr/>
              </p:nvSpPr>
              <p:spPr bwMode="auto">
                <a:xfrm>
                  <a:off x="4726" y="1984"/>
                  <a:ext cx="9" cy="2"/>
                </a:xfrm>
                <a:custGeom>
                  <a:avLst/>
                  <a:gdLst>
                    <a:gd name="T0" fmla="*/ 8 w 9"/>
                    <a:gd name="T1" fmla="*/ 1 h 2"/>
                    <a:gd name="T2" fmla="*/ 7 w 9"/>
                    <a:gd name="T3" fmla="*/ 1 h 2"/>
                    <a:gd name="T4" fmla="*/ 4 w 9"/>
                    <a:gd name="T5" fmla="*/ 0 h 2"/>
                    <a:gd name="T6" fmla="*/ 0 w 9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9" h="2">
                      <a:moveTo>
                        <a:pt x="8" y="1"/>
                      </a:moveTo>
                      <a:lnTo>
                        <a:pt x="7" y="1"/>
                      </a:lnTo>
                      <a:lnTo>
                        <a:pt x="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4" name="Freeform 441"/>
                <p:cNvSpPr>
                  <a:spLocks/>
                </p:cNvSpPr>
                <p:nvPr/>
              </p:nvSpPr>
              <p:spPr bwMode="auto">
                <a:xfrm>
                  <a:off x="4659" y="1974"/>
                  <a:ext cx="68" cy="11"/>
                </a:xfrm>
                <a:custGeom>
                  <a:avLst/>
                  <a:gdLst>
                    <a:gd name="T0" fmla="*/ 67 w 68"/>
                    <a:gd name="T1" fmla="*/ 10 h 11"/>
                    <a:gd name="T2" fmla="*/ 61 w 68"/>
                    <a:gd name="T3" fmla="*/ 9 h 11"/>
                    <a:gd name="T4" fmla="*/ 54 w 68"/>
                    <a:gd name="T5" fmla="*/ 8 h 11"/>
                    <a:gd name="T6" fmla="*/ 45 w 68"/>
                    <a:gd name="T7" fmla="*/ 6 h 11"/>
                    <a:gd name="T8" fmla="*/ 35 w 68"/>
                    <a:gd name="T9" fmla="*/ 5 h 11"/>
                    <a:gd name="T10" fmla="*/ 25 w 68"/>
                    <a:gd name="T11" fmla="*/ 3 h 11"/>
                    <a:gd name="T12" fmla="*/ 16 w 68"/>
                    <a:gd name="T13" fmla="*/ 2 h 11"/>
                    <a:gd name="T14" fmla="*/ 8 w 68"/>
                    <a:gd name="T15" fmla="*/ 1 h 11"/>
                    <a:gd name="T16" fmla="*/ 0 w 68"/>
                    <a:gd name="T17" fmla="*/ 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" h="11">
                      <a:moveTo>
                        <a:pt x="67" y="10"/>
                      </a:moveTo>
                      <a:lnTo>
                        <a:pt x="61" y="9"/>
                      </a:lnTo>
                      <a:lnTo>
                        <a:pt x="54" y="8"/>
                      </a:lnTo>
                      <a:lnTo>
                        <a:pt x="45" y="6"/>
                      </a:lnTo>
                      <a:lnTo>
                        <a:pt x="35" y="5"/>
                      </a:lnTo>
                      <a:lnTo>
                        <a:pt x="25" y="3"/>
                      </a:lnTo>
                      <a:lnTo>
                        <a:pt x="16" y="2"/>
                      </a:lnTo>
                      <a:lnTo>
                        <a:pt x="8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5" name="Freeform 442"/>
                <p:cNvSpPr>
                  <a:spLocks/>
                </p:cNvSpPr>
                <p:nvPr/>
              </p:nvSpPr>
              <p:spPr bwMode="auto">
                <a:xfrm>
                  <a:off x="4621" y="1968"/>
                  <a:ext cx="39" cy="7"/>
                </a:xfrm>
                <a:custGeom>
                  <a:avLst/>
                  <a:gdLst>
                    <a:gd name="T0" fmla="*/ 38 w 39"/>
                    <a:gd name="T1" fmla="*/ 6 h 7"/>
                    <a:gd name="T2" fmla="*/ 32 w 39"/>
                    <a:gd name="T3" fmla="*/ 5 h 7"/>
                    <a:gd name="T4" fmla="*/ 26 w 39"/>
                    <a:gd name="T5" fmla="*/ 4 h 7"/>
                    <a:gd name="T6" fmla="*/ 21 w 39"/>
                    <a:gd name="T7" fmla="*/ 3 h 7"/>
                    <a:gd name="T8" fmla="*/ 17 w 39"/>
                    <a:gd name="T9" fmla="*/ 2 h 7"/>
                    <a:gd name="T10" fmla="*/ 13 w 39"/>
                    <a:gd name="T11" fmla="*/ 2 h 7"/>
                    <a:gd name="T12" fmla="*/ 9 w 39"/>
                    <a:gd name="T13" fmla="*/ 1 h 7"/>
                    <a:gd name="T14" fmla="*/ 5 w 39"/>
                    <a:gd name="T15" fmla="*/ 1 h 7"/>
                    <a:gd name="T16" fmla="*/ 0 w 39"/>
                    <a:gd name="T17" fmla="*/ 0 h 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9" h="7">
                      <a:moveTo>
                        <a:pt x="38" y="6"/>
                      </a:moveTo>
                      <a:lnTo>
                        <a:pt x="32" y="5"/>
                      </a:lnTo>
                      <a:lnTo>
                        <a:pt x="26" y="4"/>
                      </a:lnTo>
                      <a:lnTo>
                        <a:pt x="21" y="3"/>
                      </a:lnTo>
                      <a:lnTo>
                        <a:pt x="17" y="2"/>
                      </a:lnTo>
                      <a:lnTo>
                        <a:pt x="13" y="2"/>
                      </a:lnTo>
                      <a:lnTo>
                        <a:pt x="9" y="1"/>
                      </a:lnTo>
                      <a:lnTo>
                        <a:pt x="5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6" name="Freeform 443"/>
                <p:cNvSpPr>
                  <a:spLocks/>
                </p:cNvSpPr>
                <p:nvPr/>
              </p:nvSpPr>
              <p:spPr bwMode="auto">
                <a:xfrm>
                  <a:off x="4576" y="1968"/>
                  <a:ext cx="46" cy="3"/>
                </a:xfrm>
                <a:custGeom>
                  <a:avLst/>
                  <a:gdLst>
                    <a:gd name="T0" fmla="*/ 45 w 46"/>
                    <a:gd name="T1" fmla="*/ 0 h 3"/>
                    <a:gd name="T2" fmla="*/ 40 w 46"/>
                    <a:gd name="T3" fmla="*/ 0 h 3"/>
                    <a:gd name="T4" fmla="*/ 35 w 46"/>
                    <a:gd name="T5" fmla="*/ 0 h 3"/>
                    <a:gd name="T6" fmla="*/ 29 w 46"/>
                    <a:gd name="T7" fmla="*/ 0 h 3"/>
                    <a:gd name="T8" fmla="*/ 24 w 46"/>
                    <a:gd name="T9" fmla="*/ 1 h 3"/>
                    <a:gd name="T10" fmla="*/ 18 w 46"/>
                    <a:gd name="T11" fmla="*/ 1 h 3"/>
                    <a:gd name="T12" fmla="*/ 12 w 46"/>
                    <a:gd name="T13" fmla="*/ 1 h 3"/>
                    <a:gd name="T14" fmla="*/ 6 w 46"/>
                    <a:gd name="T15" fmla="*/ 2 h 3"/>
                    <a:gd name="T16" fmla="*/ 0 w 46"/>
                    <a:gd name="T17" fmla="*/ 2 h 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6" h="3">
                      <a:moveTo>
                        <a:pt x="45" y="0"/>
                      </a:moveTo>
                      <a:lnTo>
                        <a:pt x="40" y="0"/>
                      </a:lnTo>
                      <a:lnTo>
                        <a:pt x="35" y="0"/>
                      </a:lnTo>
                      <a:lnTo>
                        <a:pt x="29" y="0"/>
                      </a:lnTo>
                      <a:lnTo>
                        <a:pt x="24" y="1"/>
                      </a:lnTo>
                      <a:lnTo>
                        <a:pt x="18" y="1"/>
                      </a:lnTo>
                      <a:lnTo>
                        <a:pt x="12" y="1"/>
                      </a:lnTo>
                      <a:lnTo>
                        <a:pt x="6" y="2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7" name="Freeform 444"/>
                <p:cNvSpPr>
                  <a:spLocks/>
                </p:cNvSpPr>
                <p:nvPr/>
              </p:nvSpPr>
              <p:spPr bwMode="auto">
                <a:xfrm>
                  <a:off x="4526" y="1970"/>
                  <a:ext cx="51" cy="11"/>
                </a:xfrm>
                <a:custGeom>
                  <a:avLst/>
                  <a:gdLst>
                    <a:gd name="T0" fmla="*/ 50 w 51"/>
                    <a:gd name="T1" fmla="*/ 0 h 11"/>
                    <a:gd name="T2" fmla="*/ 44 w 51"/>
                    <a:gd name="T3" fmla="*/ 1 h 11"/>
                    <a:gd name="T4" fmla="*/ 38 w 51"/>
                    <a:gd name="T5" fmla="*/ 2 h 11"/>
                    <a:gd name="T6" fmla="*/ 32 w 51"/>
                    <a:gd name="T7" fmla="*/ 3 h 11"/>
                    <a:gd name="T8" fmla="*/ 25 w 51"/>
                    <a:gd name="T9" fmla="*/ 4 h 11"/>
                    <a:gd name="T10" fmla="*/ 19 w 51"/>
                    <a:gd name="T11" fmla="*/ 5 h 11"/>
                    <a:gd name="T12" fmla="*/ 12 w 51"/>
                    <a:gd name="T13" fmla="*/ 7 h 11"/>
                    <a:gd name="T14" fmla="*/ 6 w 51"/>
                    <a:gd name="T15" fmla="*/ 8 h 11"/>
                    <a:gd name="T16" fmla="*/ 0 w 51"/>
                    <a:gd name="T17" fmla="*/ 1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1" h="11">
                      <a:moveTo>
                        <a:pt x="50" y="0"/>
                      </a:moveTo>
                      <a:lnTo>
                        <a:pt x="44" y="1"/>
                      </a:lnTo>
                      <a:lnTo>
                        <a:pt x="38" y="2"/>
                      </a:lnTo>
                      <a:lnTo>
                        <a:pt x="32" y="3"/>
                      </a:lnTo>
                      <a:lnTo>
                        <a:pt x="25" y="4"/>
                      </a:lnTo>
                      <a:lnTo>
                        <a:pt x="19" y="5"/>
                      </a:lnTo>
                      <a:lnTo>
                        <a:pt x="12" y="7"/>
                      </a:lnTo>
                      <a:lnTo>
                        <a:pt x="6" y="8"/>
                      </a:lnTo>
                      <a:lnTo>
                        <a:pt x="0" y="1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8" name="Freeform 445"/>
                <p:cNvSpPr>
                  <a:spLocks/>
                </p:cNvSpPr>
                <p:nvPr/>
              </p:nvSpPr>
              <p:spPr bwMode="auto">
                <a:xfrm>
                  <a:off x="4482" y="1980"/>
                  <a:ext cx="45" cy="18"/>
                </a:xfrm>
                <a:custGeom>
                  <a:avLst/>
                  <a:gdLst>
                    <a:gd name="T0" fmla="*/ 44 w 45"/>
                    <a:gd name="T1" fmla="*/ 0 h 18"/>
                    <a:gd name="T2" fmla="*/ 38 w 45"/>
                    <a:gd name="T3" fmla="*/ 2 h 18"/>
                    <a:gd name="T4" fmla="*/ 32 w 45"/>
                    <a:gd name="T5" fmla="*/ 4 h 18"/>
                    <a:gd name="T6" fmla="*/ 26 w 45"/>
                    <a:gd name="T7" fmla="*/ 6 h 18"/>
                    <a:gd name="T8" fmla="*/ 20 w 45"/>
                    <a:gd name="T9" fmla="*/ 8 h 18"/>
                    <a:gd name="T10" fmla="*/ 15 w 45"/>
                    <a:gd name="T11" fmla="*/ 11 h 18"/>
                    <a:gd name="T12" fmla="*/ 10 w 45"/>
                    <a:gd name="T13" fmla="*/ 13 h 18"/>
                    <a:gd name="T14" fmla="*/ 5 w 45"/>
                    <a:gd name="T15" fmla="*/ 15 h 18"/>
                    <a:gd name="T16" fmla="*/ 0 w 45"/>
                    <a:gd name="T17" fmla="*/ 17 h 1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5" h="18">
                      <a:moveTo>
                        <a:pt x="44" y="0"/>
                      </a:move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15" y="11"/>
                      </a:lnTo>
                      <a:lnTo>
                        <a:pt x="10" y="13"/>
                      </a:lnTo>
                      <a:lnTo>
                        <a:pt x="5" y="15"/>
                      </a:lnTo>
                      <a:lnTo>
                        <a:pt x="0" y="1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9" name="Freeform 446"/>
                <p:cNvSpPr>
                  <a:spLocks/>
                </p:cNvSpPr>
                <p:nvPr/>
              </p:nvSpPr>
              <p:spPr bwMode="auto">
                <a:xfrm>
                  <a:off x="4456" y="1997"/>
                  <a:ext cx="27" cy="13"/>
                </a:xfrm>
                <a:custGeom>
                  <a:avLst/>
                  <a:gdLst>
                    <a:gd name="T0" fmla="*/ 26 w 27"/>
                    <a:gd name="T1" fmla="*/ 0 h 13"/>
                    <a:gd name="T2" fmla="*/ 22 w 27"/>
                    <a:gd name="T3" fmla="*/ 2 h 13"/>
                    <a:gd name="T4" fmla="*/ 18 w 27"/>
                    <a:gd name="T5" fmla="*/ 4 h 13"/>
                    <a:gd name="T6" fmla="*/ 15 w 27"/>
                    <a:gd name="T7" fmla="*/ 5 h 13"/>
                    <a:gd name="T8" fmla="*/ 12 w 27"/>
                    <a:gd name="T9" fmla="*/ 7 h 13"/>
                    <a:gd name="T10" fmla="*/ 9 w 27"/>
                    <a:gd name="T11" fmla="*/ 8 h 13"/>
                    <a:gd name="T12" fmla="*/ 6 w 27"/>
                    <a:gd name="T13" fmla="*/ 9 h 13"/>
                    <a:gd name="T14" fmla="*/ 3 w 27"/>
                    <a:gd name="T15" fmla="*/ 11 h 13"/>
                    <a:gd name="T16" fmla="*/ 0 w 27"/>
                    <a:gd name="T17" fmla="*/ 12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7" h="13">
                      <a:moveTo>
                        <a:pt x="26" y="0"/>
                      </a:moveTo>
                      <a:lnTo>
                        <a:pt x="22" y="2"/>
                      </a:lnTo>
                      <a:lnTo>
                        <a:pt x="18" y="4"/>
                      </a:lnTo>
                      <a:lnTo>
                        <a:pt x="15" y="5"/>
                      </a:lnTo>
                      <a:lnTo>
                        <a:pt x="12" y="7"/>
                      </a:lnTo>
                      <a:lnTo>
                        <a:pt x="9" y="8"/>
                      </a:lnTo>
                      <a:lnTo>
                        <a:pt x="6" y="9"/>
                      </a:lnTo>
                      <a:lnTo>
                        <a:pt x="3" y="11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0" name="Freeform 447"/>
                <p:cNvSpPr>
                  <a:spLocks/>
                </p:cNvSpPr>
                <p:nvPr/>
              </p:nvSpPr>
              <p:spPr bwMode="auto">
                <a:xfrm>
                  <a:off x="4435" y="2009"/>
                  <a:ext cx="22" cy="12"/>
                </a:xfrm>
                <a:custGeom>
                  <a:avLst/>
                  <a:gdLst>
                    <a:gd name="T0" fmla="*/ 21 w 22"/>
                    <a:gd name="T1" fmla="*/ 0 h 12"/>
                    <a:gd name="T2" fmla="*/ 18 w 22"/>
                    <a:gd name="T3" fmla="*/ 1 h 12"/>
                    <a:gd name="T4" fmla="*/ 15 w 22"/>
                    <a:gd name="T5" fmla="*/ 3 h 12"/>
                    <a:gd name="T6" fmla="*/ 12 w 22"/>
                    <a:gd name="T7" fmla="*/ 4 h 12"/>
                    <a:gd name="T8" fmla="*/ 9 w 22"/>
                    <a:gd name="T9" fmla="*/ 6 h 12"/>
                    <a:gd name="T10" fmla="*/ 6 w 22"/>
                    <a:gd name="T11" fmla="*/ 7 h 12"/>
                    <a:gd name="T12" fmla="*/ 4 w 22"/>
                    <a:gd name="T13" fmla="*/ 9 h 12"/>
                    <a:gd name="T14" fmla="*/ 2 w 22"/>
                    <a:gd name="T15" fmla="*/ 10 h 12"/>
                    <a:gd name="T16" fmla="*/ 0 w 22"/>
                    <a:gd name="T17" fmla="*/ 11 h 1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2" h="12">
                      <a:moveTo>
                        <a:pt x="21" y="0"/>
                      </a:moveTo>
                      <a:lnTo>
                        <a:pt x="18" y="1"/>
                      </a:lnTo>
                      <a:lnTo>
                        <a:pt x="15" y="3"/>
                      </a:lnTo>
                      <a:lnTo>
                        <a:pt x="12" y="4"/>
                      </a:lnTo>
                      <a:lnTo>
                        <a:pt x="9" y="6"/>
                      </a:lnTo>
                      <a:lnTo>
                        <a:pt x="6" y="7"/>
                      </a:lnTo>
                      <a:lnTo>
                        <a:pt x="4" y="9"/>
                      </a:lnTo>
                      <a:lnTo>
                        <a:pt x="2" y="10"/>
                      </a:lnTo>
                      <a:lnTo>
                        <a:pt x="0" y="1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1" name="Freeform 448"/>
                <p:cNvSpPr>
                  <a:spLocks/>
                </p:cNvSpPr>
                <p:nvPr/>
              </p:nvSpPr>
              <p:spPr bwMode="auto">
                <a:xfrm>
                  <a:off x="4432" y="2020"/>
                  <a:ext cx="4" cy="2"/>
                </a:xfrm>
                <a:custGeom>
                  <a:avLst/>
                  <a:gdLst>
                    <a:gd name="T0" fmla="*/ 3 w 4"/>
                    <a:gd name="T1" fmla="*/ 0 h 2"/>
                    <a:gd name="T2" fmla="*/ 2 w 4"/>
                    <a:gd name="T3" fmla="*/ 0 h 2"/>
                    <a:gd name="T4" fmla="*/ 1 w 4"/>
                    <a:gd name="T5" fmla="*/ 1 h 2"/>
                    <a:gd name="T6" fmla="*/ 0 w 4"/>
                    <a:gd name="T7" fmla="*/ 1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" h="2">
                      <a:moveTo>
                        <a:pt x="3" y="0"/>
                      </a:moveTo>
                      <a:lnTo>
                        <a:pt x="2" y="0"/>
                      </a:lnTo>
                      <a:lnTo>
                        <a:pt x="1" y="1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2" name="Line 449"/>
                <p:cNvSpPr>
                  <a:spLocks noChangeShapeType="1"/>
                </p:cNvSpPr>
                <p:nvPr/>
              </p:nvSpPr>
              <p:spPr bwMode="auto">
                <a:xfrm>
                  <a:off x="4293" y="2063"/>
                  <a:ext cx="0" cy="5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3" name="Freeform 450"/>
                <p:cNvSpPr>
                  <a:spLocks/>
                </p:cNvSpPr>
                <p:nvPr/>
              </p:nvSpPr>
              <p:spPr bwMode="auto">
                <a:xfrm>
                  <a:off x="4358" y="2040"/>
                  <a:ext cx="10" cy="92"/>
                </a:xfrm>
                <a:custGeom>
                  <a:avLst/>
                  <a:gdLst>
                    <a:gd name="T0" fmla="*/ 0 w 10"/>
                    <a:gd name="T1" fmla="*/ 0 h 92"/>
                    <a:gd name="T2" fmla="*/ 9 w 10"/>
                    <a:gd name="T3" fmla="*/ 18 h 92"/>
                    <a:gd name="T4" fmla="*/ 9 w 10"/>
                    <a:gd name="T5" fmla="*/ 91 h 9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0" h="92">
                      <a:moveTo>
                        <a:pt x="0" y="0"/>
                      </a:moveTo>
                      <a:lnTo>
                        <a:pt x="9" y="18"/>
                      </a:lnTo>
                      <a:lnTo>
                        <a:pt x="9" y="9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" name="Freeform 451"/>
                <p:cNvSpPr>
                  <a:spLocks/>
                </p:cNvSpPr>
                <p:nvPr/>
              </p:nvSpPr>
              <p:spPr bwMode="auto">
                <a:xfrm>
                  <a:off x="4373" y="2038"/>
                  <a:ext cx="116" cy="63"/>
                </a:xfrm>
                <a:custGeom>
                  <a:avLst/>
                  <a:gdLst>
                    <a:gd name="T0" fmla="*/ 0 w 116"/>
                    <a:gd name="T1" fmla="*/ 0 h 63"/>
                    <a:gd name="T2" fmla="*/ 0 w 116"/>
                    <a:gd name="T3" fmla="*/ 62 h 63"/>
                    <a:gd name="T4" fmla="*/ 115 w 116"/>
                    <a:gd name="T5" fmla="*/ 62 h 6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16" h="63">
                      <a:moveTo>
                        <a:pt x="0" y="0"/>
                      </a:moveTo>
                      <a:lnTo>
                        <a:pt x="0" y="62"/>
                      </a:lnTo>
                      <a:lnTo>
                        <a:pt x="115" y="6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5" name="Line 452"/>
                <p:cNvSpPr>
                  <a:spLocks noChangeShapeType="1"/>
                </p:cNvSpPr>
                <p:nvPr/>
              </p:nvSpPr>
              <p:spPr bwMode="auto">
                <a:xfrm>
                  <a:off x="4434" y="2038"/>
                  <a:ext cx="0" cy="9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6" name="Line 453"/>
                <p:cNvSpPr>
                  <a:spLocks noChangeShapeType="1"/>
                </p:cNvSpPr>
                <p:nvPr/>
              </p:nvSpPr>
              <p:spPr bwMode="auto">
                <a:xfrm>
                  <a:off x="4496" y="1997"/>
                  <a:ext cx="1" cy="2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7" name="Line 454"/>
                <p:cNvSpPr>
                  <a:spLocks noChangeShapeType="1"/>
                </p:cNvSpPr>
                <p:nvPr/>
              </p:nvSpPr>
              <p:spPr bwMode="auto">
                <a:xfrm flipV="1">
                  <a:off x="4743" y="1984"/>
                  <a:ext cx="5" cy="3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8" name="Line 455"/>
                <p:cNvSpPr>
                  <a:spLocks noChangeShapeType="1"/>
                </p:cNvSpPr>
                <p:nvPr/>
              </p:nvSpPr>
              <p:spPr bwMode="auto">
                <a:xfrm>
                  <a:off x="4774" y="1995"/>
                  <a:ext cx="0" cy="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9" name="Freeform 456"/>
                <p:cNvSpPr>
                  <a:spLocks/>
                </p:cNvSpPr>
                <p:nvPr/>
              </p:nvSpPr>
              <p:spPr bwMode="auto">
                <a:xfrm>
                  <a:off x="4434" y="2046"/>
                  <a:ext cx="25" cy="32"/>
                </a:xfrm>
                <a:custGeom>
                  <a:avLst/>
                  <a:gdLst>
                    <a:gd name="T0" fmla="*/ 0 w 25"/>
                    <a:gd name="T1" fmla="*/ 2 h 32"/>
                    <a:gd name="T2" fmla="*/ 16 w 25"/>
                    <a:gd name="T3" fmla="*/ 0 h 32"/>
                    <a:gd name="T4" fmla="*/ 24 w 25"/>
                    <a:gd name="T5" fmla="*/ 31 h 3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5" h="32">
                      <a:moveTo>
                        <a:pt x="0" y="2"/>
                      </a:moveTo>
                      <a:lnTo>
                        <a:pt x="16" y="0"/>
                      </a:lnTo>
                      <a:lnTo>
                        <a:pt x="24" y="3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0" name="Line 457"/>
                <p:cNvSpPr>
                  <a:spLocks noChangeShapeType="1"/>
                </p:cNvSpPr>
                <p:nvPr/>
              </p:nvSpPr>
              <p:spPr bwMode="auto">
                <a:xfrm>
                  <a:off x="4438" y="2077"/>
                  <a:ext cx="250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1" name="Line 458"/>
                <p:cNvSpPr>
                  <a:spLocks noChangeShapeType="1"/>
                </p:cNvSpPr>
                <p:nvPr/>
              </p:nvSpPr>
              <p:spPr bwMode="auto">
                <a:xfrm>
                  <a:off x="4488" y="2081"/>
                  <a:ext cx="0" cy="4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" name="Line 459"/>
                <p:cNvSpPr>
                  <a:spLocks noChangeShapeType="1"/>
                </p:cNvSpPr>
                <p:nvPr/>
              </p:nvSpPr>
              <p:spPr bwMode="auto">
                <a:xfrm>
                  <a:off x="4571" y="2022"/>
                  <a:ext cx="0" cy="10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" name="Line 460"/>
                <p:cNvSpPr>
                  <a:spLocks noChangeShapeType="1"/>
                </p:cNvSpPr>
                <p:nvPr/>
              </p:nvSpPr>
              <p:spPr bwMode="auto">
                <a:xfrm>
                  <a:off x="4589" y="2020"/>
                  <a:ext cx="0" cy="10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" name="Line 461"/>
                <p:cNvSpPr>
                  <a:spLocks noChangeShapeType="1"/>
                </p:cNvSpPr>
                <p:nvPr/>
              </p:nvSpPr>
              <p:spPr bwMode="auto">
                <a:xfrm>
                  <a:off x="4576" y="2039"/>
                  <a:ext cx="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" name="Freeform 462"/>
                <p:cNvSpPr>
                  <a:spLocks/>
                </p:cNvSpPr>
                <p:nvPr/>
              </p:nvSpPr>
              <p:spPr bwMode="auto">
                <a:xfrm>
                  <a:off x="4544" y="2109"/>
                  <a:ext cx="27" cy="24"/>
                </a:xfrm>
                <a:custGeom>
                  <a:avLst/>
                  <a:gdLst>
                    <a:gd name="T0" fmla="*/ 26 w 27"/>
                    <a:gd name="T1" fmla="*/ 0 h 24"/>
                    <a:gd name="T2" fmla="*/ 0 w 27"/>
                    <a:gd name="T3" fmla="*/ 0 h 24"/>
                    <a:gd name="T4" fmla="*/ 0 w 27"/>
                    <a:gd name="T5" fmla="*/ 23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7" h="24">
                      <a:moveTo>
                        <a:pt x="26" y="0"/>
                      </a:moveTo>
                      <a:lnTo>
                        <a:pt x="0" y="0"/>
                      </a:lnTo>
                      <a:lnTo>
                        <a:pt x="0" y="2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6" name="Line 463"/>
                <p:cNvSpPr>
                  <a:spLocks noChangeShapeType="1"/>
                </p:cNvSpPr>
                <p:nvPr/>
              </p:nvSpPr>
              <p:spPr bwMode="auto">
                <a:xfrm>
                  <a:off x="4692" y="2081"/>
                  <a:ext cx="0" cy="5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7" name="Line 464"/>
                <p:cNvSpPr>
                  <a:spLocks noChangeShapeType="1"/>
                </p:cNvSpPr>
                <p:nvPr/>
              </p:nvSpPr>
              <p:spPr bwMode="auto">
                <a:xfrm>
                  <a:off x="4352" y="2132"/>
                  <a:ext cx="77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8" name="Line 465"/>
                <p:cNvSpPr>
                  <a:spLocks noChangeShapeType="1"/>
                </p:cNvSpPr>
                <p:nvPr/>
              </p:nvSpPr>
              <p:spPr bwMode="auto">
                <a:xfrm>
                  <a:off x="4356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" name="Line 466"/>
                <p:cNvSpPr>
                  <a:spLocks noChangeShapeType="1"/>
                </p:cNvSpPr>
                <p:nvPr/>
              </p:nvSpPr>
              <p:spPr bwMode="auto">
                <a:xfrm>
                  <a:off x="4360" y="2146"/>
                  <a:ext cx="9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0" name="Line 467"/>
                <p:cNvSpPr>
                  <a:spLocks noChangeShapeType="1"/>
                </p:cNvSpPr>
                <p:nvPr/>
              </p:nvSpPr>
              <p:spPr bwMode="auto">
                <a:xfrm>
                  <a:off x="4420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1" name="Line 468"/>
                <p:cNvSpPr>
                  <a:spLocks noChangeShapeType="1"/>
                </p:cNvSpPr>
                <p:nvPr/>
              </p:nvSpPr>
              <p:spPr bwMode="auto">
                <a:xfrm>
                  <a:off x="4645" y="2136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2" name="Line 469"/>
                <p:cNvSpPr>
                  <a:spLocks noChangeShapeType="1"/>
                </p:cNvSpPr>
                <p:nvPr/>
              </p:nvSpPr>
              <p:spPr bwMode="auto">
                <a:xfrm>
                  <a:off x="4702" y="2141"/>
                  <a:ext cx="24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3" name="Line 470"/>
                <p:cNvSpPr>
                  <a:spLocks noChangeShapeType="1"/>
                </p:cNvSpPr>
                <p:nvPr/>
              </p:nvSpPr>
              <p:spPr bwMode="auto">
                <a:xfrm>
                  <a:off x="4715" y="2145"/>
                  <a:ext cx="6" cy="1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4" name="Freeform 471"/>
                <p:cNvSpPr>
                  <a:spLocks/>
                </p:cNvSpPr>
                <p:nvPr/>
              </p:nvSpPr>
              <p:spPr bwMode="auto">
                <a:xfrm>
                  <a:off x="4452" y="2055"/>
                  <a:ext cx="26" cy="14"/>
                </a:xfrm>
                <a:custGeom>
                  <a:avLst/>
                  <a:gdLst>
                    <a:gd name="T0" fmla="*/ 0 w 26"/>
                    <a:gd name="T1" fmla="*/ 0 h 14"/>
                    <a:gd name="T2" fmla="*/ 13 w 26"/>
                    <a:gd name="T3" fmla="*/ 0 h 14"/>
                    <a:gd name="T4" fmla="*/ 25 w 26"/>
                    <a:gd name="T5" fmla="*/ 7 h 14"/>
                    <a:gd name="T6" fmla="*/ 25 w 26"/>
                    <a:gd name="T7" fmla="*/ 13 h 14"/>
                    <a:gd name="T8" fmla="*/ 3 w 26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6" h="14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25" y="7"/>
                      </a:lnTo>
                      <a:lnTo>
                        <a:pt x="25" y="13"/>
                      </a:lnTo>
                      <a:lnTo>
                        <a:pt x="3" y="1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5" name="Freeform 472"/>
                <p:cNvSpPr>
                  <a:spLocks/>
                </p:cNvSpPr>
                <p:nvPr/>
              </p:nvSpPr>
              <p:spPr bwMode="auto">
                <a:xfrm>
                  <a:off x="4692" y="2058"/>
                  <a:ext cx="15" cy="10"/>
                </a:xfrm>
                <a:custGeom>
                  <a:avLst/>
                  <a:gdLst>
                    <a:gd name="T0" fmla="*/ 0 w 15"/>
                    <a:gd name="T1" fmla="*/ 0 h 10"/>
                    <a:gd name="T2" fmla="*/ 14 w 15"/>
                    <a:gd name="T3" fmla="*/ 7 h 10"/>
                    <a:gd name="T4" fmla="*/ 0 w 15"/>
                    <a:gd name="T5" fmla="*/ 9 h 1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5" h="10">
                      <a:moveTo>
                        <a:pt x="0" y="0"/>
                      </a:moveTo>
                      <a:lnTo>
                        <a:pt x="14" y="7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6" name="Freeform 473"/>
                <p:cNvSpPr>
                  <a:spLocks/>
                </p:cNvSpPr>
                <p:nvPr/>
              </p:nvSpPr>
              <p:spPr bwMode="auto">
                <a:xfrm>
                  <a:off x="4618" y="2055"/>
                  <a:ext cx="19" cy="14"/>
                </a:xfrm>
                <a:custGeom>
                  <a:avLst/>
                  <a:gdLst>
                    <a:gd name="T0" fmla="*/ 0 w 19"/>
                    <a:gd name="T1" fmla="*/ 13 h 14"/>
                    <a:gd name="T2" fmla="*/ 0 w 19"/>
                    <a:gd name="T3" fmla="*/ 0 h 14"/>
                    <a:gd name="T4" fmla="*/ 18 w 19"/>
                    <a:gd name="T5" fmla="*/ 0 h 14"/>
                    <a:gd name="T6" fmla="*/ 18 w 19"/>
                    <a:gd name="T7" fmla="*/ 13 h 14"/>
                    <a:gd name="T8" fmla="*/ 0 w 19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0" y="13"/>
                      </a:moveTo>
                      <a:lnTo>
                        <a:pt x="0" y="0"/>
                      </a:lnTo>
                      <a:lnTo>
                        <a:pt x="18" y="0"/>
                      </a:lnTo>
                      <a:lnTo>
                        <a:pt x="18" y="13"/>
                      </a:lnTo>
                      <a:lnTo>
                        <a:pt x="0" y="13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7" name="Freeform 474"/>
                <p:cNvSpPr>
                  <a:spLocks/>
                </p:cNvSpPr>
                <p:nvPr/>
              </p:nvSpPr>
              <p:spPr bwMode="auto">
                <a:xfrm>
                  <a:off x="4518" y="2114"/>
                  <a:ext cx="36" cy="8"/>
                </a:xfrm>
                <a:custGeom>
                  <a:avLst/>
                  <a:gdLst>
                    <a:gd name="T0" fmla="*/ 0 w 36"/>
                    <a:gd name="T1" fmla="*/ 2 h 8"/>
                    <a:gd name="T2" fmla="*/ 1 w 36"/>
                    <a:gd name="T3" fmla="*/ 2 h 8"/>
                    <a:gd name="T4" fmla="*/ 2 w 36"/>
                    <a:gd name="T5" fmla="*/ 1 h 8"/>
                    <a:gd name="T6" fmla="*/ 3 w 36"/>
                    <a:gd name="T7" fmla="*/ 1 h 8"/>
                    <a:gd name="T8" fmla="*/ 4 w 36"/>
                    <a:gd name="T9" fmla="*/ 1 h 8"/>
                    <a:gd name="T10" fmla="*/ 5 w 36"/>
                    <a:gd name="T11" fmla="*/ 0 h 8"/>
                    <a:gd name="T12" fmla="*/ 6 w 36"/>
                    <a:gd name="T13" fmla="*/ 0 h 8"/>
                    <a:gd name="T14" fmla="*/ 8 w 36"/>
                    <a:gd name="T15" fmla="*/ 0 h 8"/>
                    <a:gd name="T16" fmla="*/ 9 w 36"/>
                    <a:gd name="T17" fmla="*/ 0 h 8"/>
                    <a:gd name="T18" fmla="*/ 22 w 36"/>
                    <a:gd name="T19" fmla="*/ 0 h 8"/>
                    <a:gd name="T20" fmla="*/ 23 w 36"/>
                    <a:gd name="T21" fmla="*/ 0 h 8"/>
                    <a:gd name="T22" fmla="*/ 25 w 36"/>
                    <a:gd name="T23" fmla="*/ 0 h 8"/>
                    <a:gd name="T24" fmla="*/ 26 w 36"/>
                    <a:gd name="T25" fmla="*/ 0 h 8"/>
                    <a:gd name="T26" fmla="*/ 28 w 36"/>
                    <a:gd name="T27" fmla="*/ 0 h 8"/>
                    <a:gd name="T28" fmla="*/ 29 w 36"/>
                    <a:gd name="T29" fmla="*/ 0 h 8"/>
                    <a:gd name="T30" fmla="*/ 30 w 36"/>
                    <a:gd name="T31" fmla="*/ 1 h 8"/>
                    <a:gd name="T32" fmla="*/ 31 w 36"/>
                    <a:gd name="T33" fmla="*/ 1 h 8"/>
                    <a:gd name="T34" fmla="*/ 32 w 36"/>
                    <a:gd name="T35" fmla="*/ 1 h 8"/>
                    <a:gd name="T36" fmla="*/ 33 w 36"/>
                    <a:gd name="T37" fmla="*/ 2 h 8"/>
                    <a:gd name="T38" fmla="*/ 34 w 36"/>
                    <a:gd name="T39" fmla="*/ 2 h 8"/>
                    <a:gd name="T40" fmla="*/ 35 w 36"/>
                    <a:gd name="T41" fmla="*/ 3 h 8"/>
                    <a:gd name="T42" fmla="*/ 35 w 36"/>
                    <a:gd name="T43" fmla="*/ 4 h 8"/>
                    <a:gd name="T44" fmla="*/ 34 w 36"/>
                    <a:gd name="T45" fmla="*/ 4 h 8"/>
                    <a:gd name="T46" fmla="*/ 33 w 36"/>
                    <a:gd name="T47" fmla="*/ 5 h 8"/>
                    <a:gd name="T48" fmla="*/ 32 w 36"/>
                    <a:gd name="T49" fmla="*/ 5 h 8"/>
                    <a:gd name="T50" fmla="*/ 31 w 36"/>
                    <a:gd name="T51" fmla="*/ 6 h 8"/>
                    <a:gd name="T52" fmla="*/ 30 w 36"/>
                    <a:gd name="T53" fmla="*/ 6 h 8"/>
                    <a:gd name="T54" fmla="*/ 28 w 36"/>
                    <a:gd name="T55" fmla="*/ 6 h 8"/>
                    <a:gd name="T56" fmla="*/ 27 w 36"/>
                    <a:gd name="T57" fmla="*/ 6 h 8"/>
                    <a:gd name="T58" fmla="*/ 26 w 36"/>
                    <a:gd name="T59" fmla="*/ 6 h 8"/>
                    <a:gd name="T60" fmla="*/ 24 w 36"/>
                    <a:gd name="T61" fmla="*/ 6 h 8"/>
                    <a:gd name="T62" fmla="*/ 23 w 36"/>
                    <a:gd name="T63" fmla="*/ 6 h 8"/>
                    <a:gd name="T64" fmla="*/ 21 w 36"/>
                    <a:gd name="T65" fmla="*/ 7 h 8"/>
                    <a:gd name="T66" fmla="*/ 20 w 36"/>
                    <a:gd name="T67" fmla="*/ 7 h 8"/>
                    <a:gd name="T68" fmla="*/ 18 w 36"/>
                    <a:gd name="T69" fmla="*/ 7 h 8"/>
                    <a:gd name="T70" fmla="*/ 16 w 36"/>
                    <a:gd name="T71" fmla="*/ 7 h 8"/>
                    <a:gd name="T72" fmla="*/ 15 w 36"/>
                    <a:gd name="T73" fmla="*/ 7 h 8"/>
                    <a:gd name="T74" fmla="*/ 13 w 36"/>
                    <a:gd name="T75" fmla="*/ 6 h 8"/>
                    <a:gd name="T76" fmla="*/ 12 w 36"/>
                    <a:gd name="T77" fmla="*/ 6 h 8"/>
                    <a:gd name="T78" fmla="*/ 10 w 36"/>
                    <a:gd name="T79" fmla="*/ 6 h 8"/>
                    <a:gd name="T80" fmla="*/ 9 w 36"/>
                    <a:gd name="T81" fmla="*/ 6 h 8"/>
                    <a:gd name="T82" fmla="*/ 8 w 36"/>
                    <a:gd name="T83" fmla="*/ 6 h 8"/>
                    <a:gd name="T84" fmla="*/ 6 w 36"/>
                    <a:gd name="T85" fmla="*/ 6 h 8"/>
                    <a:gd name="T86" fmla="*/ 5 w 36"/>
                    <a:gd name="T87" fmla="*/ 6 h 8"/>
                    <a:gd name="T88" fmla="*/ 4 w 36"/>
                    <a:gd name="T89" fmla="*/ 5 h 8"/>
                    <a:gd name="T90" fmla="*/ 3 w 36"/>
                    <a:gd name="T91" fmla="*/ 5 h 8"/>
                    <a:gd name="T92" fmla="*/ 2 w 36"/>
                    <a:gd name="T93" fmla="*/ 4 h 8"/>
                    <a:gd name="T94" fmla="*/ 1 w 36"/>
                    <a:gd name="T95" fmla="*/ 4 h 8"/>
                    <a:gd name="T96" fmla="*/ 0 w 36"/>
                    <a:gd name="T97" fmla="*/ 4 h 8"/>
                    <a:gd name="T98" fmla="*/ 0 w 36"/>
                    <a:gd name="T99" fmla="*/ 3 h 8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0" t="0" r="r" b="b"/>
                  <a:pathLst>
                    <a:path w="36" h="8">
                      <a:moveTo>
                        <a:pt x="0" y="2"/>
                      </a:moveTo>
                      <a:lnTo>
                        <a:pt x="1" y="2"/>
                      </a:lnTo>
                      <a:lnTo>
                        <a:pt x="2" y="1"/>
                      </a:lnTo>
                      <a:lnTo>
                        <a:pt x="3" y="1"/>
                      </a:lnTo>
                      <a:lnTo>
                        <a:pt x="4" y="1"/>
                      </a:lnTo>
                      <a:lnTo>
                        <a:pt x="5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22" y="0"/>
                      </a:lnTo>
                      <a:lnTo>
                        <a:pt x="23" y="0"/>
                      </a:lnTo>
                      <a:lnTo>
                        <a:pt x="25" y="0"/>
                      </a:lnTo>
                      <a:lnTo>
                        <a:pt x="26" y="0"/>
                      </a:lnTo>
                      <a:lnTo>
                        <a:pt x="28" y="0"/>
                      </a:lnTo>
                      <a:lnTo>
                        <a:pt x="29" y="0"/>
                      </a:lnTo>
                      <a:lnTo>
                        <a:pt x="30" y="1"/>
                      </a:lnTo>
                      <a:lnTo>
                        <a:pt x="31" y="1"/>
                      </a:lnTo>
                      <a:lnTo>
                        <a:pt x="32" y="1"/>
                      </a:lnTo>
                      <a:lnTo>
                        <a:pt x="33" y="2"/>
                      </a:lnTo>
                      <a:lnTo>
                        <a:pt x="34" y="2"/>
                      </a:lnTo>
                      <a:lnTo>
                        <a:pt x="35" y="3"/>
                      </a:lnTo>
                      <a:lnTo>
                        <a:pt x="35" y="4"/>
                      </a:lnTo>
                      <a:lnTo>
                        <a:pt x="34" y="4"/>
                      </a:lnTo>
                      <a:lnTo>
                        <a:pt x="33" y="5"/>
                      </a:lnTo>
                      <a:lnTo>
                        <a:pt x="32" y="5"/>
                      </a:lnTo>
                      <a:lnTo>
                        <a:pt x="31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7" y="6"/>
                      </a:lnTo>
                      <a:lnTo>
                        <a:pt x="26" y="6"/>
                      </a:lnTo>
                      <a:lnTo>
                        <a:pt x="24" y="6"/>
                      </a:lnTo>
                      <a:lnTo>
                        <a:pt x="23" y="6"/>
                      </a:lnTo>
                      <a:lnTo>
                        <a:pt x="21" y="7"/>
                      </a:lnTo>
                      <a:lnTo>
                        <a:pt x="20" y="7"/>
                      </a:lnTo>
                      <a:lnTo>
                        <a:pt x="18" y="7"/>
                      </a:lnTo>
                      <a:lnTo>
                        <a:pt x="16" y="7"/>
                      </a:lnTo>
                      <a:lnTo>
                        <a:pt x="15" y="7"/>
                      </a:lnTo>
                      <a:lnTo>
                        <a:pt x="13" y="6"/>
                      </a:lnTo>
                      <a:lnTo>
                        <a:pt x="12" y="6"/>
                      </a:lnTo>
                      <a:lnTo>
                        <a:pt x="10" y="6"/>
                      </a:lnTo>
                      <a:lnTo>
                        <a:pt x="9" y="6"/>
                      </a:lnTo>
                      <a:lnTo>
                        <a:pt x="8" y="6"/>
                      </a:lnTo>
                      <a:lnTo>
                        <a:pt x="6" y="6"/>
                      </a:lnTo>
                      <a:lnTo>
                        <a:pt x="5" y="6"/>
                      </a:lnTo>
                      <a:lnTo>
                        <a:pt x="4" y="5"/>
                      </a:lnTo>
                      <a:lnTo>
                        <a:pt x="3" y="5"/>
                      </a:lnTo>
                      <a:lnTo>
                        <a:pt x="2" y="4"/>
                      </a:lnTo>
                      <a:lnTo>
                        <a:pt x="1" y="4"/>
                      </a:lnTo>
                      <a:lnTo>
                        <a:pt x="0" y="4"/>
                      </a:lnTo>
                      <a:lnTo>
                        <a:pt x="0" y="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8" name="Line 475"/>
                <p:cNvSpPr>
                  <a:spLocks noChangeShapeType="1"/>
                </p:cNvSpPr>
                <p:nvPr/>
              </p:nvSpPr>
              <p:spPr bwMode="auto">
                <a:xfrm flipV="1">
                  <a:off x="4419" y="2023"/>
                  <a:ext cx="0" cy="1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29" name="Freeform 170"/>
          <p:cNvSpPr/>
          <p:nvPr/>
        </p:nvSpPr>
        <p:spPr>
          <a:xfrm>
            <a:off x="3788822" y="514678"/>
            <a:ext cx="9433368" cy="5019348"/>
          </a:xfrm>
          <a:custGeom>
            <a:avLst/>
            <a:gdLst>
              <a:gd name="connsiteX0" fmla="*/ 0 w 7208196"/>
              <a:gd name="connsiteY0" fmla="*/ 2918298 h 3229583"/>
              <a:gd name="connsiteX1" fmla="*/ 7208196 w 7208196"/>
              <a:gd name="connsiteY1" fmla="*/ 0 h 3229583"/>
              <a:gd name="connsiteX2" fmla="*/ 7198468 w 7208196"/>
              <a:gd name="connsiteY2" fmla="*/ 3229583 h 3229583"/>
              <a:gd name="connsiteX3" fmla="*/ 0 w 7208196"/>
              <a:gd name="connsiteY3" fmla="*/ 2918298 h 3229583"/>
              <a:gd name="connsiteX0" fmla="*/ 0 w 5068111"/>
              <a:gd name="connsiteY0" fmla="*/ 4990290 h 4990290"/>
              <a:gd name="connsiteX1" fmla="*/ 5068111 w 5068111"/>
              <a:gd name="connsiteY1" fmla="*/ 0 h 4990290"/>
              <a:gd name="connsiteX2" fmla="*/ 5058383 w 5068111"/>
              <a:gd name="connsiteY2" fmla="*/ 3229583 h 4990290"/>
              <a:gd name="connsiteX3" fmla="*/ 0 w 5068111"/>
              <a:gd name="connsiteY3" fmla="*/ 4990290 h 4990290"/>
              <a:gd name="connsiteX0" fmla="*/ 0 w 5058389"/>
              <a:gd name="connsiteY0" fmla="*/ 5894962 h 5894962"/>
              <a:gd name="connsiteX1" fmla="*/ 3813243 w 5058389"/>
              <a:gd name="connsiteY1" fmla="*/ 0 h 5894962"/>
              <a:gd name="connsiteX2" fmla="*/ 5058383 w 5058389"/>
              <a:gd name="connsiteY2" fmla="*/ 4134255 h 5894962"/>
              <a:gd name="connsiteX3" fmla="*/ 0 w 5058389"/>
              <a:gd name="connsiteY3" fmla="*/ 5894962 h 5894962"/>
              <a:gd name="connsiteX0" fmla="*/ 0 w 5058794"/>
              <a:gd name="connsiteY0" fmla="*/ 5894962 h 5894962"/>
              <a:gd name="connsiteX1" fmla="*/ 3813243 w 5058794"/>
              <a:gd name="connsiteY1" fmla="*/ 0 h 5894962"/>
              <a:gd name="connsiteX2" fmla="*/ 5058383 w 5058794"/>
              <a:gd name="connsiteY2" fmla="*/ 4134255 h 5894962"/>
              <a:gd name="connsiteX3" fmla="*/ 0 w 5058794"/>
              <a:gd name="connsiteY3" fmla="*/ 5894962 h 5894962"/>
              <a:gd name="connsiteX0" fmla="*/ 0 w 5058794"/>
              <a:gd name="connsiteY0" fmla="*/ 5894962 h 5894962"/>
              <a:gd name="connsiteX1" fmla="*/ 3813243 w 5058794"/>
              <a:gd name="connsiteY1" fmla="*/ 0 h 5894962"/>
              <a:gd name="connsiteX2" fmla="*/ 5058383 w 5058794"/>
              <a:gd name="connsiteY2" fmla="*/ 4134255 h 5894962"/>
              <a:gd name="connsiteX3" fmla="*/ 0 w 5058794"/>
              <a:gd name="connsiteY3" fmla="*/ 5894962 h 5894962"/>
              <a:gd name="connsiteX0" fmla="*/ 0 w 5294004"/>
              <a:gd name="connsiteY0" fmla="*/ 5895672 h 5895672"/>
              <a:gd name="connsiteX1" fmla="*/ 3813243 w 5294004"/>
              <a:gd name="connsiteY1" fmla="*/ 710 h 5895672"/>
              <a:gd name="connsiteX2" fmla="*/ 5058383 w 5294004"/>
              <a:gd name="connsiteY2" fmla="*/ 4134965 h 5895672"/>
              <a:gd name="connsiteX3" fmla="*/ 0 w 5294004"/>
              <a:gd name="connsiteY3" fmla="*/ 5895672 h 5895672"/>
              <a:gd name="connsiteX0" fmla="*/ 0 w 5376223"/>
              <a:gd name="connsiteY0" fmla="*/ 6014245 h 6014245"/>
              <a:gd name="connsiteX1" fmla="*/ 3813243 w 5376223"/>
              <a:gd name="connsiteY1" fmla="*/ 119283 h 6014245"/>
              <a:gd name="connsiteX2" fmla="*/ 5058383 w 5376223"/>
              <a:gd name="connsiteY2" fmla="*/ 4253538 h 6014245"/>
              <a:gd name="connsiteX3" fmla="*/ 0 w 5376223"/>
              <a:gd name="connsiteY3" fmla="*/ 6014245 h 6014245"/>
              <a:gd name="connsiteX0" fmla="*/ 0 w 8652823"/>
              <a:gd name="connsiteY0" fmla="*/ 6204745 h 6204745"/>
              <a:gd name="connsiteX1" fmla="*/ 7089843 w 8652823"/>
              <a:gd name="connsiteY1" fmla="*/ 119283 h 6204745"/>
              <a:gd name="connsiteX2" fmla="*/ 8334983 w 8652823"/>
              <a:gd name="connsiteY2" fmla="*/ 4253538 h 6204745"/>
              <a:gd name="connsiteX3" fmla="*/ 0 w 8652823"/>
              <a:gd name="connsiteY3" fmla="*/ 6204745 h 6204745"/>
              <a:gd name="connsiteX0" fmla="*/ 0 w 8608373"/>
              <a:gd name="connsiteY0" fmla="*/ 5309395 h 5309395"/>
              <a:gd name="connsiteX1" fmla="*/ 7045393 w 8608373"/>
              <a:gd name="connsiteY1" fmla="*/ 119283 h 5309395"/>
              <a:gd name="connsiteX2" fmla="*/ 8290533 w 8608373"/>
              <a:gd name="connsiteY2" fmla="*/ 4253538 h 5309395"/>
              <a:gd name="connsiteX3" fmla="*/ 0 w 8608373"/>
              <a:gd name="connsiteY3" fmla="*/ 5309395 h 530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8373" h="5309395">
                <a:moveTo>
                  <a:pt x="0" y="5309395"/>
                </a:moveTo>
                <a:lnTo>
                  <a:pt x="7045393" y="119283"/>
                </a:lnTo>
                <a:cubicBezTo>
                  <a:pt x="8734763" y="-175789"/>
                  <a:pt x="8887164" y="-276309"/>
                  <a:pt x="8290533" y="4253538"/>
                </a:cubicBezTo>
                <a:lnTo>
                  <a:pt x="0" y="5309395"/>
                </a:lnTo>
                <a:close/>
              </a:path>
            </a:pathLst>
          </a:custGeom>
          <a:gradFill flip="none" rotWithShape="1">
            <a:gsLst>
              <a:gs pos="0">
                <a:srgbClr val="DDEBCF">
                  <a:alpha val="0"/>
                </a:srgbClr>
              </a:gs>
              <a:gs pos="6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Freeform 171"/>
          <p:cNvSpPr/>
          <p:nvPr/>
        </p:nvSpPr>
        <p:spPr>
          <a:xfrm>
            <a:off x="3842475" y="3525037"/>
            <a:ext cx="6595354" cy="1546698"/>
          </a:xfrm>
          <a:custGeom>
            <a:avLst/>
            <a:gdLst>
              <a:gd name="connsiteX0" fmla="*/ 6595354 w 6595354"/>
              <a:gd name="connsiteY0" fmla="*/ 0 h 1546698"/>
              <a:gd name="connsiteX1" fmla="*/ 0 w 6595354"/>
              <a:gd name="connsiteY1" fmla="*/ 894945 h 1546698"/>
              <a:gd name="connsiteX2" fmla="*/ 9728 w 6595354"/>
              <a:gd name="connsiteY2" fmla="*/ 1546698 h 1546698"/>
              <a:gd name="connsiteX3" fmla="*/ 6595354 w 6595354"/>
              <a:gd name="connsiteY3" fmla="*/ 0 h 154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95354" h="1546698">
                <a:moveTo>
                  <a:pt x="6595354" y="0"/>
                </a:moveTo>
                <a:lnTo>
                  <a:pt x="0" y="894945"/>
                </a:lnTo>
                <a:lnTo>
                  <a:pt x="9728" y="1546698"/>
                </a:lnTo>
                <a:lnTo>
                  <a:pt x="6595354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  <a:alpha val="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TextBox 173"/>
          <p:cNvSpPr txBox="1"/>
          <p:nvPr/>
        </p:nvSpPr>
        <p:spPr>
          <a:xfrm rot="21127565">
            <a:off x="4348260" y="3771693"/>
            <a:ext cx="21991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REFLEXIÓN</a:t>
            </a:r>
          </a:p>
        </p:txBody>
      </p:sp>
      <p:sp>
        <p:nvSpPr>
          <p:cNvPr id="158" name="Rectangle 70683"/>
          <p:cNvSpPr/>
          <p:nvPr/>
        </p:nvSpPr>
        <p:spPr>
          <a:xfrm>
            <a:off x="3500851" y="5830992"/>
            <a:ext cx="45719" cy="5985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6" name="TextBox 172"/>
          <p:cNvSpPr txBox="1"/>
          <p:nvPr/>
        </p:nvSpPr>
        <p:spPr>
          <a:xfrm rot="21210560">
            <a:off x="5156203" y="5197662"/>
            <a:ext cx="21991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ILUMINACIÓN</a:t>
            </a:r>
          </a:p>
        </p:txBody>
      </p:sp>
      <p:sp>
        <p:nvSpPr>
          <p:cNvPr id="167" name="Can 70655"/>
          <p:cNvSpPr/>
          <p:nvPr/>
        </p:nvSpPr>
        <p:spPr>
          <a:xfrm rot="2781388">
            <a:off x="3707266" y="5771823"/>
            <a:ext cx="221457" cy="841108"/>
          </a:xfrm>
          <a:prstGeom prst="can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8" name="Snip Same Side Corner Rectangle 70656"/>
          <p:cNvSpPr/>
          <p:nvPr/>
        </p:nvSpPr>
        <p:spPr>
          <a:xfrm>
            <a:off x="3066913" y="6307913"/>
            <a:ext cx="740654" cy="509694"/>
          </a:xfrm>
          <a:prstGeom prst="snip2Same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9" name="Straight Connector 70659"/>
          <p:cNvCxnSpPr/>
          <p:nvPr/>
        </p:nvCxnSpPr>
        <p:spPr>
          <a:xfrm flipV="1">
            <a:off x="3285831" y="5160070"/>
            <a:ext cx="6344" cy="114784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74"/>
          <p:cNvCxnSpPr/>
          <p:nvPr/>
        </p:nvCxnSpPr>
        <p:spPr>
          <a:xfrm flipV="1">
            <a:off x="3292175" y="4899333"/>
            <a:ext cx="0" cy="20240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Connector 175"/>
          <p:cNvCxnSpPr/>
          <p:nvPr/>
        </p:nvCxnSpPr>
        <p:spPr>
          <a:xfrm flipV="1">
            <a:off x="3347520" y="4985450"/>
            <a:ext cx="65302" cy="11628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Connector 176"/>
          <p:cNvCxnSpPr/>
          <p:nvPr/>
        </p:nvCxnSpPr>
        <p:spPr>
          <a:xfrm flipH="1" flipV="1">
            <a:off x="3160029" y="4985451"/>
            <a:ext cx="73602" cy="1162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Connector 186"/>
          <p:cNvCxnSpPr/>
          <p:nvPr/>
        </p:nvCxnSpPr>
        <p:spPr>
          <a:xfrm flipV="1">
            <a:off x="3174585" y="5218209"/>
            <a:ext cx="65302" cy="11628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Connector 187"/>
          <p:cNvCxnSpPr/>
          <p:nvPr/>
        </p:nvCxnSpPr>
        <p:spPr>
          <a:xfrm flipH="1" flipV="1">
            <a:off x="3365920" y="5244579"/>
            <a:ext cx="56912" cy="8991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Connector 188"/>
          <p:cNvCxnSpPr/>
          <p:nvPr/>
        </p:nvCxnSpPr>
        <p:spPr>
          <a:xfrm flipV="1">
            <a:off x="3035608" y="5151326"/>
            <a:ext cx="182677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Connector 190"/>
          <p:cNvCxnSpPr/>
          <p:nvPr/>
        </p:nvCxnSpPr>
        <p:spPr>
          <a:xfrm flipV="1">
            <a:off x="3365920" y="5151325"/>
            <a:ext cx="182677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7" name="Group 70681"/>
          <p:cNvGrpSpPr/>
          <p:nvPr/>
        </p:nvGrpSpPr>
        <p:grpSpPr>
          <a:xfrm>
            <a:off x="3394806" y="5456320"/>
            <a:ext cx="433726" cy="472504"/>
            <a:chOff x="331099" y="4054591"/>
            <a:chExt cx="433726" cy="472504"/>
          </a:xfrm>
        </p:grpSpPr>
        <p:sp>
          <p:nvSpPr>
            <p:cNvPr id="178" name="Chord 70677"/>
            <p:cNvSpPr/>
            <p:nvPr/>
          </p:nvSpPr>
          <p:spPr>
            <a:xfrm>
              <a:off x="331099" y="4054591"/>
              <a:ext cx="433726" cy="470552"/>
            </a:xfrm>
            <a:prstGeom prst="chord">
              <a:avLst>
                <a:gd name="adj1" fmla="val 3757322"/>
                <a:gd name="adj2" fmla="val 13578469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9" name="Oval 70678"/>
            <p:cNvSpPr/>
            <p:nvPr/>
          </p:nvSpPr>
          <p:spPr>
            <a:xfrm rot="19413954">
              <a:off x="474529" y="4056388"/>
              <a:ext cx="160969" cy="47070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0" name="Straight Connector 193"/>
            <p:cNvCxnSpPr/>
            <p:nvPr/>
          </p:nvCxnSpPr>
          <p:spPr>
            <a:xfrm flipV="1">
              <a:off x="556125" y="4111766"/>
              <a:ext cx="208700" cy="1754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1" name="Group 10"/>
          <p:cNvGrpSpPr>
            <a:grpSpLocks/>
          </p:cNvGrpSpPr>
          <p:nvPr/>
        </p:nvGrpSpPr>
        <p:grpSpPr bwMode="auto">
          <a:xfrm rot="20474914">
            <a:off x="5887906" y="3954312"/>
            <a:ext cx="1782763" cy="300038"/>
            <a:chOff x="1526" y="1874"/>
            <a:chExt cx="1123" cy="189"/>
          </a:xfrm>
        </p:grpSpPr>
        <p:sp>
          <p:nvSpPr>
            <p:cNvPr id="182" name="Freeform 11"/>
            <p:cNvSpPr>
              <a:spLocks/>
            </p:cNvSpPr>
            <p:nvPr/>
          </p:nvSpPr>
          <p:spPr bwMode="auto">
            <a:xfrm>
              <a:off x="1526" y="1959"/>
              <a:ext cx="476" cy="104"/>
            </a:xfrm>
            <a:custGeom>
              <a:avLst/>
              <a:gdLst>
                <a:gd name="T0" fmla="*/ 438 w 476"/>
                <a:gd name="T1" fmla="*/ 1 h 104"/>
                <a:gd name="T2" fmla="*/ 429 w 476"/>
                <a:gd name="T3" fmla="*/ 0 h 104"/>
                <a:gd name="T4" fmla="*/ 418 w 476"/>
                <a:gd name="T5" fmla="*/ 1 h 104"/>
                <a:gd name="T6" fmla="*/ 407 w 476"/>
                <a:gd name="T7" fmla="*/ 2 h 104"/>
                <a:gd name="T8" fmla="*/ 392 w 476"/>
                <a:gd name="T9" fmla="*/ 5 h 104"/>
                <a:gd name="T10" fmla="*/ 370 w 476"/>
                <a:gd name="T11" fmla="*/ 7 h 104"/>
                <a:gd name="T12" fmla="*/ 349 w 476"/>
                <a:gd name="T13" fmla="*/ 11 h 104"/>
                <a:gd name="T14" fmla="*/ 328 w 476"/>
                <a:gd name="T15" fmla="*/ 15 h 104"/>
                <a:gd name="T16" fmla="*/ 300 w 476"/>
                <a:gd name="T17" fmla="*/ 21 h 104"/>
                <a:gd name="T18" fmla="*/ 266 w 476"/>
                <a:gd name="T19" fmla="*/ 29 h 104"/>
                <a:gd name="T20" fmla="*/ 234 w 476"/>
                <a:gd name="T21" fmla="*/ 37 h 104"/>
                <a:gd name="T22" fmla="*/ 201 w 476"/>
                <a:gd name="T23" fmla="*/ 45 h 104"/>
                <a:gd name="T24" fmla="*/ 172 w 476"/>
                <a:gd name="T25" fmla="*/ 53 h 104"/>
                <a:gd name="T26" fmla="*/ 154 w 476"/>
                <a:gd name="T27" fmla="*/ 58 h 104"/>
                <a:gd name="T28" fmla="*/ 136 w 476"/>
                <a:gd name="T29" fmla="*/ 61 h 104"/>
                <a:gd name="T30" fmla="*/ 118 w 476"/>
                <a:gd name="T31" fmla="*/ 65 h 104"/>
                <a:gd name="T32" fmla="*/ 101 w 476"/>
                <a:gd name="T33" fmla="*/ 69 h 104"/>
                <a:gd name="T34" fmla="*/ 84 w 476"/>
                <a:gd name="T35" fmla="*/ 73 h 104"/>
                <a:gd name="T36" fmla="*/ 59 w 476"/>
                <a:gd name="T37" fmla="*/ 80 h 104"/>
                <a:gd name="T38" fmla="*/ 20 w 476"/>
                <a:gd name="T39" fmla="*/ 95 h 104"/>
                <a:gd name="T40" fmla="*/ 8 w 476"/>
                <a:gd name="T41" fmla="*/ 102 h 104"/>
                <a:gd name="T42" fmla="*/ 24 w 476"/>
                <a:gd name="T43" fmla="*/ 102 h 104"/>
                <a:gd name="T44" fmla="*/ 39 w 476"/>
                <a:gd name="T45" fmla="*/ 103 h 104"/>
                <a:gd name="T46" fmla="*/ 54 w 476"/>
                <a:gd name="T47" fmla="*/ 103 h 104"/>
                <a:gd name="T48" fmla="*/ 77 w 476"/>
                <a:gd name="T49" fmla="*/ 100 h 104"/>
                <a:gd name="T50" fmla="*/ 107 w 476"/>
                <a:gd name="T51" fmla="*/ 96 h 104"/>
                <a:gd name="T52" fmla="*/ 136 w 476"/>
                <a:gd name="T53" fmla="*/ 92 h 104"/>
                <a:gd name="T54" fmla="*/ 165 w 476"/>
                <a:gd name="T55" fmla="*/ 89 h 104"/>
                <a:gd name="T56" fmla="*/ 194 w 476"/>
                <a:gd name="T57" fmla="*/ 85 h 104"/>
                <a:gd name="T58" fmla="*/ 223 w 476"/>
                <a:gd name="T59" fmla="*/ 82 h 104"/>
                <a:gd name="T60" fmla="*/ 252 w 476"/>
                <a:gd name="T61" fmla="*/ 79 h 104"/>
                <a:gd name="T62" fmla="*/ 282 w 476"/>
                <a:gd name="T63" fmla="*/ 75 h 104"/>
                <a:gd name="T64" fmla="*/ 310 w 476"/>
                <a:gd name="T65" fmla="*/ 72 h 104"/>
                <a:gd name="T66" fmla="*/ 338 w 476"/>
                <a:gd name="T67" fmla="*/ 68 h 104"/>
                <a:gd name="T68" fmla="*/ 365 w 476"/>
                <a:gd name="T69" fmla="*/ 65 h 104"/>
                <a:gd name="T70" fmla="*/ 393 w 476"/>
                <a:gd name="T71" fmla="*/ 62 h 104"/>
                <a:gd name="T72" fmla="*/ 414 w 476"/>
                <a:gd name="T73" fmla="*/ 60 h 104"/>
                <a:gd name="T74" fmla="*/ 430 w 476"/>
                <a:gd name="T75" fmla="*/ 57 h 104"/>
                <a:gd name="T76" fmla="*/ 439 w 476"/>
                <a:gd name="T77" fmla="*/ 54 h 104"/>
                <a:gd name="T78" fmla="*/ 448 w 476"/>
                <a:gd name="T79" fmla="*/ 51 h 104"/>
                <a:gd name="T80" fmla="*/ 457 w 476"/>
                <a:gd name="T81" fmla="*/ 45 h 104"/>
                <a:gd name="T82" fmla="*/ 467 w 476"/>
                <a:gd name="T83" fmla="*/ 37 h 104"/>
                <a:gd name="T84" fmla="*/ 473 w 476"/>
                <a:gd name="T85" fmla="*/ 29 h 104"/>
                <a:gd name="T86" fmla="*/ 475 w 476"/>
                <a:gd name="T87" fmla="*/ 22 h 104"/>
                <a:gd name="T88" fmla="*/ 474 w 476"/>
                <a:gd name="T89" fmla="*/ 16 h 104"/>
                <a:gd name="T90" fmla="*/ 469 w 476"/>
                <a:gd name="T91" fmla="*/ 11 h 104"/>
                <a:gd name="T92" fmla="*/ 460 w 476"/>
                <a:gd name="T93" fmla="*/ 7 h 104"/>
                <a:gd name="T94" fmla="*/ 449 w 476"/>
                <a:gd name="T95" fmla="*/ 3 h 104"/>
                <a:gd name="T96" fmla="*/ 442 w 476"/>
                <a:gd name="T97" fmla="*/ 2 h 10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76" h="104">
                  <a:moveTo>
                    <a:pt x="442" y="2"/>
                  </a:moveTo>
                  <a:lnTo>
                    <a:pt x="438" y="1"/>
                  </a:lnTo>
                  <a:lnTo>
                    <a:pt x="434" y="1"/>
                  </a:lnTo>
                  <a:lnTo>
                    <a:pt x="429" y="0"/>
                  </a:lnTo>
                  <a:lnTo>
                    <a:pt x="423" y="1"/>
                  </a:lnTo>
                  <a:lnTo>
                    <a:pt x="418" y="1"/>
                  </a:lnTo>
                  <a:lnTo>
                    <a:pt x="413" y="1"/>
                  </a:lnTo>
                  <a:lnTo>
                    <a:pt x="407" y="2"/>
                  </a:lnTo>
                  <a:lnTo>
                    <a:pt x="403" y="3"/>
                  </a:lnTo>
                  <a:lnTo>
                    <a:pt x="392" y="5"/>
                  </a:lnTo>
                  <a:lnTo>
                    <a:pt x="381" y="6"/>
                  </a:lnTo>
                  <a:lnTo>
                    <a:pt x="370" y="7"/>
                  </a:lnTo>
                  <a:lnTo>
                    <a:pt x="360" y="9"/>
                  </a:lnTo>
                  <a:lnTo>
                    <a:pt x="349" y="11"/>
                  </a:lnTo>
                  <a:lnTo>
                    <a:pt x="338" y="12"/>
                  </a:lnTo>
                  <a:lnTo>
                    <a:pt x="328" y="15"/>
                  </a:lnTo>
                  <a:lnTo>
                    <a:pt x="317" y="17"/>
                  </a:lnTo>
                  <a:lnTo>
                    <a:pt x="300" y="21"/>
                  </a:lnTo>
                  <a:lnTo>
                    <a:pt x="283" y="25"/>
                  </a:lnTo>
                  <a:lnTo>
                    <a:pt x="266" y="29"/>
                  </a:lnTo>
                  <a:lnTo>
                    <a:pt x="250" y="33"/>
                  </a:lnTo>
                  <a:lnTo>
                    <a:pt x="234" y="37"/>
                  </a:lnTo>
                  <a:lnTo>
                    <a:pt x="217" y="41"/>
                  </a:lnTo>
                  <a:lnTo>
                    <a:pt x="201" y="45"/>
                  </a:lnTo>
                  <a:lnTo>
                    <a:pt x="184" y="50"/>
                  </a:lnTo>
                  <a:lnTo>
                    <a:pt x="172" y="53"/>
                  </a:lnTo>
                  <a:lnTo>
                    <a:pt x="162" y="56"/>
                  </a:lnTo>
                  <a:lnTo>
                    <a:pt x="154" y="58"/>
                  </a:lnTo>
                  <a:lnTo>
                    <a:pt x="145" y="59"/>
                  </a:lnTo>
                  <a:lnTo>
                    <a:pt x="136" y="61"/>
                  </a:lnTo>
                  <a:lnTo>
                    <a:pt x="128" y="62"/>
                  </a:lnTo>
                  <a:lnTo>
                    <a:pt x="118" y="65"/>
                  </a:lnTo>
                  <a:lnTo>
                    <a:pt x="106" y="67"/>
                  </a:lnTo>
                  <a:lnTo>
                    <a:pt x="101" y="69"/>
                  </a:lnTo>
                  <a:lnTo>
                    <a:pt x="93" y="71"/>
                  </a:lnTo>
                  <a:lnTo>
                    <a:pt x="84" y="73"/>
                  </a:lnTo>
                  <a:lnTo>
                    <a:pt x="79" y="75"/>
                  </a:lnTo>
                  <a:lnTo>
                    <a:pt x="59" y="80"/>
                  </a:lnTo>
                  <a:lnTo>
                    <a:pt x="39" y="87"/>
                  </a:lnTo>
                  <a:lnTo>
                    <a:pt x="20" y="95"/>
                  </a:lnTo>
                  <a:lnTo>
                    <a:pt x="0" y="103"/>
                  </a:lnTo>
                  <a:lnTo>
                    <a:pt x="8" y="102"/>
                  </a:lnTo>
                  <a:lnTo>
                    <a:pt x="16" y="102"/>
                  </a:lnTo>
                  <a:lnTo>
                    <a:pt x="24" y="102"/>
                  </a:lnTo>
                  <a:lnTo>
                    <a:pt x="31" y="102"/>
                  </a:lnTo>
                  <a:lnTo>
                    <a:pt x="39" y="103"/>
                  </a:lnTo>
                  <a:lnTo>
                    <a:pt x="46" y="103"/>
                  </a:lnTo>
                  <a:lnTo>
                    <a:pt x="54" y="103"/>
                  </a:lnTo>
                  <a:lnTo>
                    <a:pt x="62" y="102"/>
                  </a:lnTo>
                  <a:lnTo>
                    <a:pt x="77" y="100"/>
                  </a:lnTo>
                  <a:lnTo>
                    <a:pt x="92" y="98"/>
                  </a:lnTo>
                  <a:lnTo>
                    <a:pt x="107" y="96"/>
                  </a:lnTo>
                  <a:lnTo>
                    <a:pt x="121" y="94"/>
                  </a:lnTo>
                  <a:lnTo>
                    <a:pt x="136" y="92"/>
                  </a:lnTo>
                  <a:lnTo>
                    <a:pt x="150" y="91"/>
                  </a:lnTo>
                  <a:lnTo>
                    <a:pt x="165" y="89"/>
                  </a:lnTo>
                  <a:lnTo>
                    <a:pt x="179" y="87"/>
                  </a:lnTo>
                  <a:lnTo>
                    <a:pt x="194" y="85"/>
                  </a:lnTo>
                  <a:lnTo>
                    <a:pt x="208" y="84"/>
                  </a:lnTo>
                  <a:lnTo>
                    <a:pt x="223" y="82"/>
                  </a:lnTo>
                  <a:lnTo>
                    <a:pt x="237" y="81"/>
                  </a:lnTo>
                  <a:lnTo>
                    <a:pt x="252" y="79"/>
                  </a:lnTo>
                  <a:lnTo>
                    <a:pt x="267" y="77"/>
                  </a:lnTo>
                  <a:lnTo>
                    <a:pt x="282" y="75"/>
                  </a:lnTo>
                  <a:lnTo>
                    <a:pt x="296" y="74"/>
                  </a:lnTo>
                  <a:lnTo>
                    <a:pt x="310" y="72"/>
                  </a:lnTo>
                  <a:lnTo>
                    <a:pt x="324" y="70"/>
                  </a:lnTo>
                  <a:lnTo>
                    <a:pt x="338" y="68"/>
                  </a:lnTo>
                  <a:lnTo>
                    <a:pt x="351" y="66"/>
                  </a:lnTo>
                  <a:lnTo>
                    <a:pt x="365" y="65"/>
                  </a:lnTo>
                  <a:lnTo>
                    <a:pt x="379" y="63"/>
                  </a:lnTo>
                  <a:lnTo>
                    <a:pt x="393" y="62"/>
                  </a:lnTo>
                  <a:lnTo>
                    <a:pt x="407" y="61"/>
                  </a:lnTo>
                  <a:lnTo>
                    <a:pt x="414" y="60"/>
                  </a:lnTo>
                  <a:lnTo>
                    <a:pt x="422" y="59"/>
                  </a:lnTo>
                  <a:lnTo>
                    <a:pt x="430" y="57"/>
                  </a:lnTo>
                  <a:lnTo>
                    <a:pt x="437" y="55"/>
                  </a:lnTo>
                  <a:lnTo>
                    <a:pt x="439" y="54"/>
                  </a:lnTo>
                  <a:lnTo>
                    <a:pt x="443" y="53"/>
                  </a:lnTo>
                  <a:lnTo>
                    <a:pt x="448" y="51"/>
                  </a:lnTo>
                  <a:lnTo>
                    <a:pt x="450" y="51"/>
                  </a:lnTo>
                  <a:lnTo>
                    <a:pt x="457" y="45"/>
                  </a:lnTo>
                  <a:lnTo>
                    <a:pt x="462" y="41"/>
                  </a:lnTo>
                  <a:lnTo>
                    <a:pt x="467" y="37"/>
                  </a:lnTo>
                  <a:lnTo>
                    <a:pt x="470" y="32"/>
                  </a:lnTo>
                  <a:lnTo>
                    <a:pt x="473" y="29"/>
                  </a:lnTo>
                  <a:lnTo>
                    <a:pt x="475" y="25"/>
                  </a:lnTo>
                  <a:lnTo>
                    <a:pt x="475" y="22"/>
                  </a:lnTo>
                  <a:lnTo>
                    <a:pt x="475" y="19"/>
                  </a:lnTo>
                  <a:lnTo>
                    <a:pt x="474" y="16"/>
                  </a:lnTo>
                  <a:lnTo>
                    <a:pt x="472" y="14"/>
                  </a:lnTo>
                  <a:lnTo>
                    <a:pt x="469" y="11"/>
                  </a:lnTo>
                  <a:lnTo>
                    <a:pt x="465" y="9"/>
                  </a:lnTo>
                  <a:lnTo>
                    <a:pt x="460" y="7"/>
                  </a:lnTo>
                  <a:lnTo>
                    <a:pt x="456" y="5"/>
                  </a:lnTo>
                  <a:lnTo>
                    <a:pt x="449" y="3"/>
                  </a:lnTo>
                  <a:lnTo>
                    <a:pt x="442" y="2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3" name="Freeform 12"/>
            <p:cNvSpPr>
              <a:spLocks/>
            </p:cNvSpPr>
            <p:nvPr/>
          </p:nvSpPr>
          <p:spPr bwMode="auto">
            <a:xfrm>
              <a:off x="2069" y="1874"/>
              <a:ext cx="580" cy="113"/>
            </a:xfrm>
            <a:custGeom>
              <a:avLst/>
              <a:gdLst>
                <a:gd name="T0" fmla="*/ 507 w 580"/>
                <a:gd name="T1" fmla="*/ 2 h 113"/>
                <a:gd name="T2" fmla="*/ 3 w 580"/>
                <a:gd name="T3" fmla="*/ 82 h 113"/>
                <a:gd name="T4" fmla="*/ 0 w 580"/>
                <a:gd name="T5" fmla="*/ 112 h 113"/>
                <a:gd name="T6" fmla="*/ 504 w 580"/>
                <a:gd name="T7" fmla="*/ 31 h 113"/>
                <a:gd name="T8" fmla="*/ 523 w 580"/>
                <a:gd name="T9" fmla="*/ 27 h 113"/>
                <a:gd name="T10" fmla="*/ 539 w 580"/>
                <a:gd name="T11" fmla="*/ 23 h 113"/>
                <a:gd name="T12" fmla="*/ 552 w 580"/>
                <a:gd name="T13" fmla="*/ 18 h 113"/>
                <a:gd name="T14" fmla="*/ 562 w 580"/>
                <a:gd name="T15" fmla="*/ 14 h 113"/>
                <a:gd name="T16" fmla="*/ 570 w 580"/>
                <a:gd name="T17" fmla="*/ 10 h 113"/>
                <a:gd name="T18" fmla="*/ 575 w 580"/>
                <a:gd name="T19" fmla="*/ 7 h 113"/>
                <a:gd name="T20" fmla="*/ 578 w 580"/>
                <a:gd name="T21" fmla="*/ 5 h 113"/>
                <a:gd name="T22" fmla="*/ 579 w 580"/>
                <a:gd name="T23" fmla="*/ 4 h 113"/>
                <a:gd name="T24" fmla="*/ 569 w 580"/>
                <a:gd name="T25" fmla="*/ 2 h 113"/>
                <a:gd name="T26" fmla="*/ 557 w 580"/>
                <a:gd name="T27" fmla="*/ 0 h 113"/>
                <a:gd name="T28" fmla="*/ 545 w 580"/>
                <a:gd name="T29" fmla="*/ 0 h 113"/>
                <a:gd name="T30" fmla="*/ 533 w 580"/>
                <a:gd name="T31" fmla="*/ 0 h 113"/>
                <a:gd name="T32" fmla="*/ 523 w 580"/>
                <a:gd name="T33" fmla="*/ 0 h 113"/>
                <a:gd name="T34" fmla="*/ 515 w 580"/>
                <a:gd name="T35" fmla="*/ 1 h 113"/>
                <a:gd name="T36" fmla="*/ 509 w 580"/>
                <a:gd name="T37" fmla="*/ 2 h 113"/>
                <a:gd name="T38" fmla="*/ 507 w 580"/>
                <a:gd name="T39" fmla="*/ 2 h 113"/>
                <a:gd name="T40" fmla="*/ 507 w 580"/>
                <a:gd name="T41" fmla="*/ 2 h 1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0" h="113">
                  <a:moveTo>
                    <a:pt x="507" y="2"/>
                  </a:moveTo>
                  <a:lnTo>
                    <a:pt x="3" y="82"/>
                  </a:lnTo>
                  <a:lnTo>
                    <a:pt x="0" y="112"/>
                  </a:lnTo>
                  <a:lnTo>
                    <a:pt x="504" y="31"/>
                  </a:lnTo>
                  <a:lnTo>
                    <a:pt x="523" y="27"/>
                  </a:lnTo>
                  <a:lnTo>
                    <a:pt x="539" y="23"/>
                  </a:lnTo>
                  <a:lnTo>
                    <a:pt x="552" y="18"/>
                  </a:lnTo>
                  <a:lnTo>
                    <a:pt x="562" y="14"/>
                  </a:lnTo>
                  <a:lnTo>
                    <a:pt x="570" y="10"/>
                  </a:lnTo>
                  <a:lnTo>
                    <a:pt x="575" y="7"/>
                  </a:lnTo>
                  <a:lnTo>
                    <a:pt x="578" y="5"/>
                  </a:lnTo>
                  <a:lnTo>
                    <a:pt x="579" y="4"/>
                  </a:lnTo>
                  <a:lnTo>
                    <a:pt x="569" y="2"/>
                  </a:lnTo>
                  <a:lnTo>
                    <a:pt x="557" y="0"/>
                  </a:lnTo>
                  <a:lnTo>
                    <a:pt x="545" y="0"/>
                  </a:lnTo>
                  <a:lnTo>
                    <a:pt x="533" y="0"/>
                  </a:lnTo>
                  <a:lnTo>
                    <a:pt x="523" y="0"/>
                  </a:lnTo>
                  <a:lnTo>
                    <a:pt x="515" y="1"/>
                  </a:lnTo>
                  <a:lnTo>
                    <a:pt x="509" y="2"/>
                  </a:lnTo>
                  <a:lnTo>
                    <a:pt x="507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" name="Freeform 13"/>
            <p:cNvSpPr>
              <a:spLocks/>
            </p:cNvSpPr>
            <p:nvPr/>
          </p:nvSpPr>
          <p:spPr bwMode="auto">
            <a:xfrm>
              <a:off x="1996" y="1894"/>
              <a:ext cx="583" cy="104"/>
            </a:xfrm>
            <a:custGeom>
              <a:avLst/>
              <a:gdLst>
                <a:gd name="T0" fmla="*/ 582 w 583"/>
                <a:gd name="T1" fmla="*/ 0 h 104"/>
                <a:gd name="T2" fmla="*/ 1 w 583"/>
                <a:gd name="T3" fmla="*/ 93 h 104"/>
                <a:gd name="T4" fmla="*/ 0 w 583"/>
                <a:gd name="T5" fmla="*/ 103 h 104"/>
                <a:gd name="T6" fmla="*/ 580 w 583"/>
                <a:gd name="T7" fmla="*/ 11 h 104"/>
                <a:gd name="T8" fmla="*/ 582 w 583"/>
                <a:gd name="T9" fmla="*/ 0 h 104"/>
                <a:gd name="T10" fmla="*/ 582 w 583"/>
                <a:gd name="T11" fmla="*/ 0 h 1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3" h="104">
                  <a:moveTo>
                    <a:pt x="582" y="0"/>
                  </a:moveTo>
                  <a:lnTo>
                    <a:pt x="1" y="93"/>
                  </a:lnTo>
                  <a:lnTo>
                    <a:pt x="0" y="103"/>
                  </a:lnTo>
                  <a:lnTo>
                    <a:pt x="580" y="11"/>
                  </a:lnTo>
                  <a:lnTo>
                    <a:pt x="582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" name="Freeform 14"/>
            <p:cNvSpPr>
              <a:spLocks/>
            </p:cNvSpPr>
            <p:nvPr/>
          </p:nvSpPr>
          <p:spPr bwMode="auto">
            <a:xfrm>
              <a:off x="2549" y="188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" name="Line 15"/>
            <p:cNvSpPr>
              <a:spLocks noChangeShapeType="1"/>
            </p:cNvSpPr>
            <p:nvPr/>
          </p:nvSpPr>
          <p:spPr bwMode="auto">
            <a:xfrm flipV="1">
              <a:off x="2549" y="1876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7" name="Freeform 16"/>
            <p:cNvSpPr>
              <a:spLocks/>
            </p:cNvSpPr>
            <p:nvPr/>
          </p:nvSpPr>
          <p:spPr bwMode="auto">
            <a:xfrm>
              <a:off x="2414" y="1902"/>
              <a:ext cx="3" cy="30"/>
            </a:xfrm>
            <a:custGeom>
              <a:avLst/>
              <a:gdLst>
                <a:gd name="T0" fmla="*/ 0 w 3"/>
                <a:gd name="T1" fmla="*/ 29 h 30"/>
                <a:gd name="T2" fmla="*/ 2 w 3"/>
                <a:gd name="T3" fmla="*/ 0 h 30"/>
                <a:gd name="T4" fmla="*/ 0 w 3"/>
                <a:gd name="T5" fmla="*/ 29 h 30"/>
                <a:gd name="T6" fmla="*/ 0 w 3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30">
                  <a:moveTo>
                    <a:pt x="0" y="29"/>
                  </a:moveTo>
                  <a:lnTo>
                    <a:pt x="2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8" name="Line 17"/>
            <p:cNvSpPr>
              <a:spLocks noChangeShapeType="1"/>
            </p:cNvSpPr>
            <p:nvPr/>
          </p:nvSpPr>
          <p:spPr bwMode="auto">
            <a:xfrm flipV="1">
              <a:off x="2414" y="1898"/>
              <a:ext cx="2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9" name="Freeform 18"/>
            <p:cNvSpPr>
              <a:spLocks/>
            </p:cNvSpPr>
            <p:nvPr/>
          </p:nvSpPr>
          <p:spPr bwMode="auto">
            <a:xfrm>
              <a:off x="2256" y="1927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0" name="Line 19"/>
            <p:cNvSpPr>
              <a:spLocks noChangeShapeType="1"/>
            </p:cNvSpPr>
            <p:nvPr/>
          </p:nvSpPr>
          <p:spPr bwMode="auto">
            <a:xfrm flipV="1">
              <a:off x="2256" y="1923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1" name="Freeform 20"/>
            <p:cNvSpPr>
              <a:spLocks/>
            </p:cNvSpPr>
            <p:nvPr/>
          </p:nvSpPr>
          <p:spPr bwMode="auto">
            <a:xfrm>
              <a:off x="2258" y="1912"/>
              <a:ext cx="158" cy="26"/>
            </a:xfrm>
            <a:custGeom>
              <a:avLst/>
              <a:gdLst>
                <a:gd name="T0" fmla="*/ 157 w 158"/>
                <a:gd name="T1" fmla="*/ 0 h 26"/>
                <a:gd name="T2" fmla="*/ 0 w 158"/>
                <a:gd name="T3" fmla="*/ 25 h 26"/>
                <a:gd name="T4" fmla="*/ 157 w 158"/>
                <a:gd name="T5" fmla="*/ 0 h 26"/>
                <a:gd name="T6" fmla="*/ 157 w 158"/>
                <a:gd name="T7" fmla="*/ 0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8" h="26">
                  <a:moveTo>
                    <a:pt x="157" y="0"/>
                  </a:moveTo>
                  <a:lnTo>
                    <a:pt x="0" y="25"/>
                  </a:lnTo>
                  <a:lnTo>
                    <a:pt x="157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2" name="Line 21"/>
            <p:cNvSpPr>
              <a:spLocks noChangeShapeType="1"/>
            </p:cNvSpPr>
            <p:nvPr/>
          </p:nvSpPr>
          <p:spPr bwMode="auto">
            <a:xfrm flipH="1">
              <a:off x="2254" y="1916"/>
              <a:ext cx="16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3" name="Freeform 22"/>
            <p:cNvSpPr>
              <a:spLocks/>
            </p:cNvSpPr>
            <p:nvPr/>
          </p:nvSpPr>
          <p:spPr bwMode="auto">
            <a:xfrm>
              <a:off x="2310" y="1927"/>
              <a:ext cx="64" cy="27"/>
            </a:xfrm>
            <a:custGeom>
              <a:avLst/>
              <a:gdLst>
                <a:gd name="T0" fmla="*/ 6 w 64"/>
                <a:gd name="T1" fmla="*/ 26 h 27"/>
                <a:gd name="T2" fmla="*/ 0 w 64"/>
                <a:gd name="T3" fmla="*/ 8 h 27"/>
                <a:gd name="T4" fmla="*/ 53 w 64"/>
                <a:gd name="T5" fmla="*/ 0 h 27"/>
                <a:gd name="T6" fmla="*/ 63 w 64"/>
                <a:gd name="T7" fmla="*/ 17 h 27"/>
                <a:gd name="T8" fmla="*/ 6 w 64"/>
                <a:gd name="T9" fmla="*/ 26 h 27"/>
                <a:gd name="T10" fmla="*/ 6 w 64"/>
                <a:gd name="T11" fmla="*/ 26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27">
                  <a:moveTo>
                    <a:pt x="6" y="26"/>
                  </a:moveTo>
                  <a:lnTo>
                    <a:pt x="0" y="8"/>
                  </a:lnTo>
                  <a:lnTo>
                    <a:pt x="53" y="0"/>
                  </a:lnTo>
                  <a:lnTo>
                    <a:pt x="63" y="17"/>
                  </a:lnTo>
                  <a:lnTo>
                    <a:pt x="6" y="2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" name="Freeform 23"/>
            <p:cNvSpPr>
              <a:spLocks/>
            </p:cNvSpPr>
            <p:nvPr/>
          </p:nvSpPr>
          <p:spPr bwMode="auto">
            <a:xfrm>
              <a:off x="2321" y="1932"/>
              <a:ext cx="46" cy="20"/>
            </a:xfrm>
            <a:custGeom>
              <a:avLst/>
              <a:gdLst>
                <a:gd name="T0" fmla="*/ 5 w 46"/>
                <a:gd name="T1" fmla="*/ 19 h 20"/>
                <a:gd name="T2" fmla="*/ 0 w 46"/>
                <a:gd name="T3" fmla="*/ 7 h 20"/>
                <a:gd name="T4" fmla="*/ 45 w 46"/>
                <a:gd name="T5" fmla="*/ 0 h 2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20">
                  <a:moveTo>
                    <a:pt x="5" y="19"/>
                  </a:moveTo>
                  <a:lnTo>
                    <a:pt x="0" y="7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" name="Line 24"/>
            <p:cNvSpPr>
              <a:spLocks noChangeShapeType="1"/>
            </p:cNvSpPr>
            <p:nvPr/>
          </p:nvSpPr>
          <p:spPr bwMode="auto">
            <a:xfrm flipH="1" flipV="1">
              <a:off x="2334" y="1932"/>
              <a:ext cx="15" cy="2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6" name="Freeform 25"/>
            <p:cNvSpPr>
              <a:spLocks/>
            </p:cNvSpPr>
            <p:nvPr/>
          </p:nvSpPr>
          <p:spPr bwMode="auto">
            <a:xfrm>
              <a:off x="2250" y="1912"/>
              <a:ext cx="103" cy="29"/>
            </a:xfrm>
            <a:custGeom>
              <a:avLst/>
              <a:gdLst>
                <a:gd name="T0" fmla="*/ 1 w 103"/>
                <a:gd name="T1" fmla="*/ 16 h 29"/>
                <a:gd name="T2" fmla="*/ 102 w 103"/>
                <a:gd name="T3" fmla="*/ 0 h 29"/>
                <a:gd name="T4" fmla="*/ 102 w 103"/>
                <a:gd name="T5" fmla="*/ 12 h 29"/>
                <a:gd name="T6" fmla="*/ 0 w 103"/>
                <a:gd name="T7" fmla="*/ 28 h 29"/>
                <a:gd name="T8" fmla="*/ 1 w 103"/>
                <a:gd name="T9" fmla="*/ 16 h 29"/>
                <a:gd name="T10" fmla="*/ 1 w 103"/>
                <a:gd name="T11" fmla="*/ 16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3" h="29">
                  <a:moveTo>
                    <a:pt x="1" y="16"/>
                  </a:moveTo>
                  <a:lnTo>
                    <a:pt x="102" y="0"/>
                  </a:lnTo>
                  <a:lnTo>
                    <a:pt x="102" y="12"/>
                  </a:lnTo>
                  <a:lnTo>
                    <a:pt x="0" y="28"/>
                  </a:lnTo>
                  <a:lnTo>
                    <a:pt x="1" y="16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" name="Freeform 26"/>
            <p:cNvSpPr>
              <a:spLocks/>
            </p:cNvSpPr>
            <p:nvPr/>
          </p:nvSpPr>
          <p:spPr bwMode="auto">
            <a:xfrm>
              <a:off x="2128" y="1928"/>
              <a:ext cx="124" cy="32"/>
            </a:xfrm>
            <a:custGeom>
              <a:avLst/>
              <a:gdLst>
                <a:gd name="T0" fmla="*/ 1 w 124"/>
                <a:gd name="T1" fmla="*/ 19 h 32"/>
                <a:gd name="T2" fmla="*/ 123 w 124"/>
                <a:gd name="T3" fmla="*/ 0 h 32"/>
                <a:gd name="T4" fmla="*/ 122 w 124"/>
                <a:gd name="T5" fmla="*/ 12 h 32"/>
                <a:gd name="T6" fmla="*/ 0 w 124"/>
                <a:gd name="T7" fmla="*/ 31 h 32"/>
                <a:gd name="T8" fmla="*/ 1 w 124"/>
                <a:gd name="T9" fmla="*/ 19 h 32"/>
                <a:gd name="T10" fmla="*/ 1 w 124"/>
                <a:gd name="T11" fmla="*/ 19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4" h="32">
                  <a:moveTo>
                    <a:pt x="1" y="19"/>
                  </a:moveTo>
                  <a:lnTo>
                    <a:pt x="123" y="0"/>
                  </a:lnTo>
                  <a:lnTo>
                    <a:pt x="122" y="12"/>
                  </a:lnTo>
                  <a:lnTo>
                    <a:pt x="0" y="31"/>
                  </a:lnTo>
                  <a:lnTo>
                    <a:pt x="1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8" name="Freeform 27"/>
            <p:cNvSpPr>
              <a:spLocks/>
            </p:cNvSpPr>
            <p:nvPr/>
          </p:nvSpPr>
          <p:spPr bwMode="auto">
            <a:xfrm>
              <a:off x="2160" y="1952"/>
              <a:ext cx="16" cy="20"/>
            </a:xfrm>
            <a:custGeom>
              <a:avLst/>
              <a:gdLst>
                <a:gd name="T0" fmla="*/ 0 w 16"/>
                <a:gd name="T1" fmla="*/ 19 h 20"/>
                <a:gd name="T2" fmla="*/ 14 w 16"/>
                <a:gd name="T3" fmla="*/ 17 h 20"/>
                <a:gd name="T4" fmla="*/ 15 w 16"/>
                <a:gd name="T5" fmla="*/ 0 h 20"/>
                <a:gd name="T6" fmla="*/ 2 w 16"/>
                <a:gd name="T7" fmla="*/ 2 h 20"/>
                <a:gd name="T8" fmla="*/ 0 w 16"/>
                <a:gd name="T9" fmla="*/ 19 h 20"/>
                <a:gd name="T10" fmla="*/ 0 w 16"/>
                <a:gd name="T11" fmla="*/ 19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20">
                  <a:moveTo>
                    <a:pt x="0" y="19"/>
                  </a:moveTo>
                  <a:lnTo>
                    <a:pt x="14" y="17"/>
                  </a:lnTo>
                  <a:lnTo>
                    <a:pt x="15" y="0"/>
                  </a:lnTo>
                  <a:lnTo>
                    <a:pt x="2" y="2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9" name="Freeform 28"/>
            <p:cNvSpPr>
              <a:spLocks/>
            </p:cNvSpPr>
            <p:nvPr/>
          </p:nvSpPr>
          <p:spPr bwMode="auto">
            <a:xfrm>
              <a:off x="2085" y="1972"/>
              <a:ext cx="65" cy="19"/>
            </a:xfrm>
            <a:custGeom>
              <a:avLst/>
              <a:gdLst>
                <a:gd name="T0" fmla="*/ 1 w 65"/>
                <a:gd name="T1" fmla="*/ 11 h 19"/>
                <a:gd name="T2" fmla="*/ 64 w 65"/>
                <a:gd name="T3" fmla="*/ 0 h 19"/>
                <a:gd name="T4" fmla="*/ 63 w 65"/>
                <a:gd name="T5" fmla="*/ 8 h 19"/>
                <a:gd name="T6" fmla="*/ 0 w 65"/>
                <a:gd name="T7" fmla="*/ 18 h 19"/>
                <a:gd name="T8" fmla="*/ 1 w 65"/>
                <a:gd name="T9" fmla="*/ 11 h 19"/>
                <a:gd name="T10" fmla="*/ 1 w 65"/>
                <a:gd name="T11" fmla="*/ 11 h 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9">
                  <a:moveTo>
                    <a:pt x="1" y="11"/>
                  </a:moveTo>
                  <a:lnTo>
                    <a:pt x="64" y="0"/>
                  </a:lnTo>
                  <a:lnTo>
                    <a:pt x="63" y="8"/>
                  </a:lnTo>
                  <a:lnTo>
                    <a:pt x="0" y="18"/>
                  </a:lnTo>
                  <a:lnTo>
                    <a:pt x="1" y="1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0" name="Freeform 29"/>
            <p:cNvSpPr>
              <a:spLocks/>
            </p:cNvSpPr>
            <p:nvPr/>
          </p:nvSpPr>
          <p:spPr bwMode="auto">
            <a:xfrm>
              <a:off x="1996" y="1956"/>
              <a:ext cx="77" cy="42"/>
            </a:xfrm>
            <a:custGeom>
              <a:avLst/>
              <a:gdLst>
                <a:gd name="T0" fmla="*/ 3 w 77"/>
                <a:gd name="T1" fmla="*/ 12 h 42"/>
                <a:gd name="T2" fmla="*/ 76 w 77"/>
                <a:gd name="T3" fmla="*/ 0 h 42"/>
                <a:gd name="T4" fmla="*/ 73 w 77"/>
                <a:gd name="T5" fmla="*/ 30 h 42"/>
                <a:gd name="T6" fmla="*/ 0 w 77"/>
                <a:gd name="T7" fmla="*/ 41 h 42"/>
                <a:gd name="T8" fmla="*/ 3 w 77"/>
                <a:gd name="T9" fmla="*/ 12 h 42"/>
                <a:gd name="T10" fmla="*/ 3 w 77"/>
                <a:gd name="T11" fmla="*/ 12 h 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42">
                  <a:moveTo>
                    <a:pt x="3" y="12"/>
                  </a:moveTo>
                  <a:lnTo>
                    <a:pt x="76" y="0"/>
                  </a:lnTo>
                  <a:lnTo>
                    <a:pt x="73" y="30"/>
                  </a:lnTo>
                  <a:lnTo>
                    <a:pt x="0" y="41"/>
                  </a:lnTo>
                  <a:lnTo>
                    <a:pt x="3" y="1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1" name="Freeform 30"/>
            <p:cNvSpPr>
              <a:spLocks/>
            </p:cNvSpPr>
            <p:nvPr/>
          </p:nvSpPr>
          <p:spPr bwMode="auto">
            <a:xfrm>
              <a:off x="1996" y="1986"/>
              <a:ext cx="74" cy="35"/>
            </a:xfrm>
            <a:custGeom>
              <a:avLst/>
              <a:gdLst>
                <a:gd name="T0" fmla="*/ 73 w 74"/>
                <a:gd name="T1" fmla="*/ 0 h 35"/>
                <a:gd name="T2" fmla="*/ 34 w 74"/>
                <a:gd name="T3" fmla="*/ 34 h 35"/>
                <a:gd name="T4" fmla="*/ 0 w 74"/>
                <a:gd name="T5" fmla="*/ 11 h 35"/>
                <a:gd name="T6" fmla="*/ 73 w 74"/>
                <a:gd name="T7" fmla="*/ 0 h 35"/>
                <a:gd name="T8" fmla="*/ 73 w 74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5">
                  <a:moveTo>
                    <a:pt x="73" y="0"/>
                  </a:moveTo>
                  <a:lnTo>
                    <a:pt x="34" y="34"/>
                  </a:lnTo>
                  <a:lnTo>
                    <a:pt x="0" y="11"/>
                  </a:lnTo>
                  <a:lnTo>
                    <a:pt x="7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2" name="Freeform 31"/>
            <p:cNvSpPr>
              <a:spLocks/>
            </p:cNvSpPr>
            <p:nvPr/>
          </p:nvSpPr>
          <p:spPr bwMode="auto">
            <a:xfrm>
              <a:off x="2000" y="1933"/>
              <a:ext cx="75" cy="36"/>
            </a:xfrm>
            <a:custGeom>
              <a:avLst/>
              <a:gdLst>
                <a:gd name="T0" fmla="*/ 74 w 75"/>
                <a:gd name="T1" fmla="*/ 23 h 36"/>
                <a:gd name="T2" fmla="*/ 40 w 75"/>
                <a:gd name="T3" fmla="*/ 0 h 36"/>
                <a:gd name="T4" fmla="*/ 0 w 75"/>
                <a:gd name="T5" fmla="*/ 35 h 36"/>
                <a:gd name="T6" fmla="*/ 74 w 75"/>
                <a:gd name="T7" fmla="*/ 23 h 36"/>
                <a:gd name="T8" fmla="*/ 74 w 75"/>
                <a:gd name="T9" fmla="*/ 23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5" h="36">
                  <a:moveTo>
                    <a:pt x="74" y="23"/>
                  </a:moveTo>
                  <a:lnTo>
                    <a:pt x="40" y="0"/>
                  </a:lnTo>
                  <a:lnTo>
                    <a:pt x="0" y="35"/>
                  </a:lnTo>
                  <a:lnTo>
                    <a:pt x="74" y="2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3" name="Freeform 32"/>
            <p:cNvSpPr>
              <a:spLocks/>
            </p:cNvSpPr>
            <p:nvPr/>
          </p:nvSpPr>
          <p:spPr bwMode="auto">
            <a:xfrm>
              <a:off x="2009" y="1988"/>
              <a:ext cx="48" cy="13"/>
            </a:xfrm>
            <a:custGeom>
              <a:avLst/>
              <a:gdLst>
                <a:gd name="T0" fmla="*/ 1 w 48"/>
                <a:gd name="T1" fmla="*/ 7 h 13"/>
                <a:gd name="T2" fmla="*/ 47 w 48"/>
                <a:gd name="T3" fmla="*/ 0 h 13"/>
                <a:gd name="T4" fmla="*/ 46 w 48"/>
                <a:gd name="T5" fmla="*/ 4 h 13"/>
                <a:gd name="T6" fmla="*/ 0 w 48"/>
                <a:gd name="T7" fmla="*/ 12 h 13"/>
                <a:gd name="T8" fmla="*/ 1 w 48"/>
                <a:gd name="T9" fmla="*/ 7 h 13"/>
                <a:gd name="T10" fmla="*/ 1 w 48"/>
                <a:gd name="T11" fmla="*/ 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" h="13">
                  <a:moveTo>
                    <a:pt x="1" y="7"/>
                  </a:moveTo>
                  <a:lnTo>
                    <a:pt x="47" y="0"/>
                  </a:lnTo>
                  <a:lnTo>
                    <a:pt x="46" y="4"/>
                  </a:lnTo>
                  <a:lnTo>
                    <a:pt x="0" y="12"/>
                  </a:lnTo>
                  <a:lnTo>
                    <a:pt x="1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4" name="Freeform 33"/>
            <p:cNvSpPr>
              <a:spLocks/>
            </p:cNvSpPr>
            <p:nvPr/>
          </p:nvSpPr>
          <p:spPr bwMode="auto">
            <a:xfrm>
              <a:off x="2013" y="1953"/>
              <a:ext cx="47" cy="14"/>
            </a:xfrm>
            <a:custGeom>
              <a:avLst/>
              <a:gdLst>
                <a:gd name="T0" fmla="*/ 0 w 47"/>
                <a:gd name="T1" fmla="*/ 8 h 14"/>
                <a:gd name="T2" fmla="*/ 46 w 47"/>
                <a:gd name="T3" fmla="*/ 0 h 14"/>
                <a:gd name="T4" fmla="*/ 46 w 47"/>
                <a:gd name="T5" fmla="*/ 5 h 14"/>
                <a:gd name="T6" fmla="*/ 0 w 47"/>
                <a:gd name="T7" fmla="*/ 13 h 14"/>
                <a:gd name="T8" fmla="*/ 0 w 47"/>
                <a:gd name="T9" fmla="*/ 8 h 14"/>
                <a:gd name="T10" fmla="*/ 0 w 47"/>
                <a:gd name="T11" fmla="*/ 8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0" y="8"/>
                  </a:moveTo>
                  <a:lnTo>
                    <a:pt x="46" y="0"/>
                  </a:lnTo>
                  <a:lnTo>
                    <a:pt x="46" y="5"/>
                  </a:lnTo>
                  <a:lnTo>
                    <a:pt x="0" y="1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" name="Freeform 34"/>
            <p:cNvSpPr>
              <a:spLocks/>
            </p:cNvSpPr>
            <p:nvPr/>
          </p:nvSpPr>
          <p:spPr bwMode="auto">
            <a:xfrm>
              <a:off x="2576" y="1878"/>
              <a:ext cx="73" cy="28"/>
            </a:xfrm>
            <a:custGeom>
              <a:avLst/>
              <a:gdLst>
                <a:gd name="T0" fmla="*/ 2 w 73"/>
                <a:gd name="T1" fmla="*/ 16 h 28"/>
                <a:gd name="T2" fmla="*/ 14 w 73"/>
                <a:gd name="T3" fmla="*/ 14 h 28"/>
                <a:gd name="T4" fmla="*/ 26 w 73"/>
                <a:gd name="T5" fmla="*/ 12 h 28"/>
                <a:gd name="T6" fmla="*/ 38 w 73"/>
                <a:gd name="T7" fmla="*/ 10 h 28"/>
                <a:gd name="T8" fmla="*/ 49 w 73"/>
                <a:gd name="T9" fmla="*/ 7 h 28"/>
                <a:gd name="T10" fmla="*/ 58 w 73"/>
                <a:gd name="T11" fmla="*/ 4 h 28"/>
                <a:gd name="T12" fmla="*/ 66 w 73"/>
                <a:gd name="T13" fmla="*/ 2 h 28"/>
                <a:gd name="T14" fmla="*/ 70 w 73"/>
                <a:gd name="T15" fmla="*/ 1 h 28"/>
                <a:gd name="T16" fmla="*/ 72 w 73"/>
                <a:gd name="T17" fmla="*/ 0 h 28"/>
                <a:gd name="T18" fmla="*/ 58 w 73"/>
                <a:gd name="T19" fmla="*/ 8 h 28"/>
                <a:gd name="T20" fmla="*/ 45 w 73"/>
                <a:gd name="T21" fmla="*/ 14 h 28"/>
                <a:gd name="T22" fmla="*/ 33 w 73"/>
                <a:gd name="T23" fmla="*/ 18 h 28"/>
                <a:gd name="T24" fmla="*/ 22 w 73"/>
                <a:gd name="T25" fmla="*/ 22 h 28"/>
                <a:gd name="T26" fmla="*/ 13 w 73"/>
                <a:gd name="T27" fmla="*/ 24 h 28"/>
                <a:gd name="T28" fmla="*/ 6 w 73"/>
                <a:gd name="T29" fmla="*/ 26 h 28"/>
                <a:gd name="T30" fmla="*/ 2 w 73"/>
                <a:gd name="T31" fmla="*/ 26 h 28"/>
                <a:gd name="T32" fmla="*/ 0 w 73"/>
                <a:gd name="T33" fmla="*/ 27 h 28"/>
                <a:gd name="T34" fmla="*/ 2 w 73"/>
                <a:gd name="T35" fmla="*/ 16 h 28"/>
                <a:gd name="T36" fmla="*/ 2 w 73"/>
                <a:gd name="T37" fmla="*/ 16 h 2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3" h="28">
                  <a:moveTo>
                    <a:pt x="2" y="16"/>
                  </a:moveTo>
                  <a:lnTo>
                    <a:pt x="14" y="14"/>
                  </a:lnTo>
                  <a:lnTo>
                    <a:pt x="26" y="12"/>
                  </a:lnTo>
                  <a:lnTo>
                    <a:pt x="38" y="10"/>
                  </a:lnTo>
                  <a:lnTo>
                    <a:pt x="49" y="7"/>
                  </a:lnTo>
                  <a:lnTo>
                    <a:pt x="58" y="4"/>
                  </a:lnTo>
                  <a:lnTo>
                    <a:pt x="66" y="2"/>
                  </a:lnTo>
                  <a:lnTo>
                    <a:pt x="70" y="1"/>
                  </a:lnTo>
                  <a:lnTo>
                    <a:pt x="72" y="0"/>
                  </a:lnTo>
                  <a:lnTo>
                    <a:pt x="58" y="8"/>
                  </a:lnTo>
                  <a:lnTo>
                    <a:pt x="45" y="14"/>
                  </a:lnTo>
                  <a:lnTo>
                    <a:pt x="33" y="18"/>
                  </a:lnTo>
                  <a:lnTo>
                    <a:pt x="22" y="22"/>
                  </a:lnTo>
                  <a:lnTo>
                    <a:pt x="13" y="24"/>
                  </a:lnTo>
                  <a:lnTo>
                    <a:pt x="6" y="26"/>
                  </a:lnTo>
                  <a:lnTo>
                    <a:pt x="2" y="26"/>
                  </a:lnTo>
                  <a:lnTo>
                    <a:pt x="0" y="27"/>
                  </a:lnTo>
                  <a:lnTo>
                    <a:pt x="2" y="1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cxnSp>
        <p:nvCxnSpPr>
          <p:cNvPr id="206" name="Straight Connector 70686"/>
          <p:cNvCxnSpPr>
            <a:stCxn id="192" idx="0"/>
          </p:cNvCxnSpPr>
          <p:nvPr/>
        </p:nvCxnSpPr>
        <p:spPr>
          <a:xfrm flipH="1">
            <a:off x="3457258" y="3856239"/>
            <a:ext cx="3793562" cy="1333658"/>
          </a:xfrm>
          <a:prstGeom prst="line">
            <a:avLst/>
          </a:prstGeom>
          <a:ln w="38100">
            <a:solidFill>
              <a:srgbClr val="FF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Connector 202"/>
          <p:cNvCxnSpPr/>
          <p:nvPr/>
        </p:nvCxnSpPr>
        <p:spPr>
          <a:xfrm flipH="1">
            <a:off x="3349351" y="3802109"/>
            <a:ext cx="3793562" cy="1333658"/>
          </a:xfrm>
          <a:prstGeom prst="line">
            <a:avLst/>
          </a:prstGeom>
          <a:ln w="38100">
            <a:solidFill>
              <a:srgbClr val="008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8" name="Grupo 207"/>
          <p:cNvGrpSpPr/>
          <p:nvPr/>
        </p:nvGrpSpPr>
        <p:grpSpPr>
          <a:xfrm>
            <a:off x="7032728" y="2169232"/>
            <a:ext cx="1740694" cy="786864"/>
            <a:chOff x="652563" y="5606311"/>
            <a:chExt cx="1512001" cy="666772"/>
          </a:xfrm>
        </p:grpSpPr>
        <p:pic>
          <p:nvPicPr>
            <p:cNvPr id="209" name="Imagen 20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52563" y="5606311"/>
              <a:ext cx="1512000" cy="648772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210" name="Rectángulo 209"/>
            <p:cNvSpPr/>
            <p:nvPr/>
          </p:nvSpPr>
          <p:spPr>
            <a:xfrm>
              <a:off x="652563" y="5626752"/>
              <a:ext cx="151200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</a:rPr>
                <a:t>El misil porta un buscador</a:t>
              </a:r>
            </a:p>
            <a:p>
              <a:pPr algn="ctr"/>
              <a:r>
                <a:rPr lang="en-US" sz="1400" dirty="0">
                  <a:solidFill>
                    <a:schemeClr val="bg1"/>
                  </a:solidFill>
                </a:rPr>
                <a:t> Semi - Activo</a:t>
              </a:r>
              <a:endParaRPr lang="es-CL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1" name="Grupo 210"/>
          <p:cNvGrpSpPr/>
          <p:nvPr/>
        </p:nvGrpSpPr>
        <p:grpSpPr>
          <a:xfrm>
            <a:off x="7752668" y="5423804"/>
            <a:ext cx="2631326" cy="1184573"/>
            <a:chOff x="4402436" y="5639017"/>
            <a:chExt cx="1562690" cy="1286951"/>
          </a:xfrm>
        </p:grpSpPr>
        <p:pic>
          <p:nvPicPr>
            <p:cNvPr id="212" name="Imagen 21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453126" y="5639017"/>
              <a:ext cx="1512000" cy="1286951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213" name="Rectángulo 212"/>
            <p:cNvSpPr/>
            <p:nvPr/>
          </p:nvSpPr>
          <p:spPr>
            <a:xfrm>
              <a:off x="4402436" y="5668654"/>
              <a:ext cx="1562690" cy="10728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</a:rPr>
                <a:t>El lanzadora ilumina al blanco y recibe el “Downlink data” desde el Misil, luego se hace un “Uplink  al Misil con las modificaciones de rumbo</a:t>
              </a:r>
              <a:endParaRPr lang="es-CL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4" name="Grupo 213"/>
          <p:cNvGrpSpPr/>
          <p:nvPr/>
        </p:nvGrpSpPr>
        <p:grpSpPr>
          <a:xfrm>
            <a:off x="596616" y="1145545"/>
            <a:ext cx="468556" cy="485775"/>
            <a:chOff x="592755" y="3401622"/>
            <a:chExt cx="468556" cy="485775"/>
          </a:xfrm>
        </p:grpSpPr>
        <p:sp>
          <p:nvSpPr>
            <p:cNvPr id="215" name="CuadroTexto 214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216" name="Elipse 215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295532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6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" grpId="0" animBg="1"/>
      <p:bldP spid="130" grpId="0" animBg="1"/>
      <p:bldP spid="132" grpId="0"/>
      <p:bldP spid="16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847682" y="1031754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LÓGICA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8189" y="2091559"/>
            <a:ext cx="207588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8"/>
          <p:cNvSpPr txBox="1"/>
          <p:nvPr/>
        </p:nvSpPr>
        <p:spPr>
          <a:xfrm>
            <a:off x="6314849" y="2149536"/>
            <a:ext cx="1962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Preestablecido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320" y="1922742"/>
            <a:ext cx="5145279" cy="370798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22061" y="2091558"/>
            <a:ext cx="2075881" cy="516065"/>
          </a:xfrm>
          <a:prstGeom prst="rect">
            <a:avLst/>
          </a:prstGeom>
        </p:spPr>
      </p:pic>
      <p:sp>
        <p:nvSpPr>
          <p:cNvPr id="214" name="TextBox 8"/>
          <p:cNvSpPr txBox="1"/>
          <p:nvPr/>
        </p:nvSpPr>
        <p:spPr>
          <a:xfrm>
            <a:off x="9478721" y="2146482"/>
            <a:ext cx="1962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Variable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216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6559002" y="3101694"/>
            <a:ext cx="1474254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24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Constante</a:t>
            </a:r>
          </a:p>
        </p:txBody>
      </p:sp>
      <p:sp>
        <p:nvSpPr>
          <p:cNvPr id="218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1330987" y="5936587"/>
            <a:ext cx="3679163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s-ES_tradnl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“</a:t>
            </a:r>
            <a:r>
              <a:rPr lang="es-ES_tradnl" sz="2000" dirty="0">
                <a:solidFill>
                  <a:srgbClr val="083D65"/>
                </a:solidFill>
                <a:cs typeface="Segoe UI" panose="020B0502040204020203" pitchFamily="34" charset="0"/>
              </a:rPr>
              <a:t>La forma como el arma </a:t>
            </a:r>
            <a:r>
              <a:rPr lang="es-ES_tradnl" sz="2000" b="1" dirty="0">
                <a:solidFill>
                  <a:srgbClr val="002060"/>
                </a:solidFill>
                <a:ea typeface="Segoe UI Black" panose="020B0A02040204020203" pitchFamily="34" charset="0"/>
              </a:rPr>
              <a:t>acorta distancia </a:t>
            </a:r>
            <a:r>
              <a:rPr lang="es-ES_tradnl" sz="2000" dirty="0">
                <a:solidFill>
                  <a:srgbClr val="083D65"/>
                </a:solidFill>
                <a:cs typeface="Segoe UI" panose="020B0502040204020203" pitchFamily="34" charset="0"/>
              </a:rPr>
              <a:t>con el blanco</a:t>
            </a:r>
            <a:r>
              <a:rPr lang="es-ES_tradnl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”</a:t>
            </a:r>
            <a:endParaRPr lang="en-US" sz="20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33" name="Conector recto 132"/>
          <p:cNvCxnSpPr/>
          <p:nvPr/>
        </p:nvCxnSpPr>
        <p:spPr>
          <a:xfrm>
            <a:off x="6353153" y="3705225"/>
            <a:ext cx="1800000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6597571" y="3854923"/>
            <a:ext cx="1931454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24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Programado</a:t>
            </a:r>
            <a:endParaRPr lang="en-US" sz="28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26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6141707" y="2645288"/>
            <a:ext cx="34760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60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.</a:t>
            </a:r>
            <a:endParaRPr lang="en-US" sz="24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27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6176553" y="3429000"/>
            <a:ext cx="34760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60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.</a:t>
            </a:r>
            <a:endParaRPr lang="en-US" sz="24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28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9913763" y="3054627"/>
            <a:ext cx="167816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Persecución</a:t>
            </a:r>
          </a:p>
        </p:txBody>
      </p:sp>
      <p:sp>
        <p:nvSpPr>
          <p:cNvPr id="229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9913763" y="3854923"/>
            <a:ext cx="199837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Demarcación Constante</a:t>
            </a:r>
          </a:p>
        </p:txBody>
      </p:sp>
      <p:sp>
        <p:nvSpPr>
          <p:cNvPr id="230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9943889" y="4987129"/>
            <a:ext cx="199837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Navegación Proporcional</a:t>
            </a:r>
          </a:p>
        </p:txBody>
      </p:sp>
      <p:cxnSp>
        <p:nvCxnSpPr>
          <p:cNvPr id="231" name="Conector recto 230"/>
          <p:cNvCxnSpPr/>
          <p:nvPr/>
        </p:nvCxnSpPr>
        <p:spPr>
          <a:xfrm>
            <a:off x="9791925" y="3705225"/>
            <a:ext cx="1800000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Conector recto 231"/>
          <p:cNvCxnSpPr/>
          <p:nvPr/>
        </p:nvCxnSpPr>
        <p:spPr>
          <a:xfrm>
            <a:off x="9791925" y="4838700"/>
            <a:ext cx="1800000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3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9478721" y="2978583"/>
            <a:ext cx="343312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40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•</a:t>
            </a:r>
            <a:endParaRPr lang="en-US" sz="2000" b="1" dirty="0">
              <a:solidFill>
                <a:srgbClr val="002060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34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9478721" y="3908641"/>
            <a:ext cx="343312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40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•</a:t>
            </a:r>
            <a:endParaRPr lang="en-US" sz="2000" b="1" dirty="0">
              <a:solidFill>
                <a:srgbClr val="002060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35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9514698" y="5042115"/>
            <a:ext cx="343312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40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•</a:t>
            </a:r>
            <a:endParaRPr lang="en-US" sz="2000" b="1" dirty="0">
              <a:solidFill>
                <a:srgbClr val="002060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grpSp>
        <p:nvGrpSpPr>
          <p:cNvPr id="236" name="Grupo 235"/>
          <p:cNvGrpSpPr/>
          <p:nvPr/>
        </p:nvGrpSpPr>
        <p:grpSpPr>
          <a:xfrm>
            <a:off x="577566" y="1078870"/>
            <a:ext cx="468556" cy="485775"/>
            <a:chOff x="592755" y="3401622"/>
            <a:chExt cx="468556" cy="485775"/>
          </a:xfrm>
        </p:grpSpPr>
        <p:sp>
          <p:nvSpPr>
            <p:cNvPr id="237" name="CuadroTexto 236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238" name="Elipse 237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2995754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14" grpId="0"/>
      <p:bldP spid="216" grpId="0"/>
      <p:bldP spid="225" grpId="0"/>
      <p:bldP spid="226" grpId="0"/>
      <p:bldP spid="227" grpId="0"/>
      <p:bldP spid="228" grpId="0"/>
      <p:bldP spid="229" grpId="0"/>
      <p:bldP spid="230" grpId="0"/>
      <p:bldP spid="233" grpId="0"/>
      <p:bldP spid="234" grpId="0"/>
      <p:bldP spid="23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847682" y="1031754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LÓGICA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</a:t>
            </a: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9437" y="1575493"/>
            <a:ext cx="2844878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TextBox 8"/>
          <p:cNvSpPr txBox="1"/>
          <p:nvPr/>
        </p:nvSpPr>
        <p:spPr>
          <a:xfrm>
            <a:off x="1199437" y="1612528"/>
            <a:ext cx="2844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Preestablecido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31" name="Grupo 30"/>
          <p:cNvGrpSpPr/>
          <p:nvPr/>
        </p:nvGrpSpPr>
        <p:grpSpPr>
          <a:xfrm>
            <a:off x="541318" y="1293364"/>
            <a:ext cx="468556" cy="485775"/>
            <a:chOff x="592755" y="3401622"/>
            <a:chExt cx="468556" cy="485775"/>
          </a:xfrm>
        </p:grpSpPr>
        <p:sp>
          <p:nvSpPr>
            <p:cNvPr id="32" name="CuadroTexto 31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33" name="Elipse 32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48" name="Rectángulo redondeado 47"/>
          <p:cNvSpPr/>
          <p:nvPr/>
        </p:nvSpPr>
        <p:spPr>
          <a:xfrm>
            <a:off x="264921" y="3048000"/>
            <a:ext cx="5040504" cy="2631457"/>
          </a:xfrm>
          <a:prstGeom prst="roundRect">
            <a:avLst>
              <a:gd name="adj" fmla="val 1711"/>
            </a:avLst>
          </a:prstGeom>
          <a:solidFill>
            <a:schemeClr val="accent1">
              <a:lumMod val="50000"/>
              <a:alpha val="5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9" name="Conector recto 48"/>
          <p:cNvCxnSpPr/>
          <p:nvPr/>
        </p:nvCxnSpPr>
        <p:spPr>
          <a:xfrm flipH="1">
            <a:off x="1067948" y="3374332"/>
            <a:ext cx="0" cy="2052000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Elipse 49"/>
          <p:cNvSpPr/>
          <p:nvPr/>
        </p:nvSpPr>
        <p:spPr>
          <a:xfrm>
            <a:off x="983577" y="3429876"/>
            <a:ext cx="183583" cy="17568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186143" y="3305421"/>
            <a:ext cx="767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1</a:t>
            </a:r>
            <a:endParaRPr lang="es-ES_tradnl" sz="20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52" name="Elipse 51"/>
          <p:cNvSpPr/>
          <p:nvPr/>
        </p:nvSpPr>
        <p:spPr>
          <a:xfrm>
            <a:off x="976156" y="4022214"/>
            <a:ext cx="183583" cy="17568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3" name="CuadroTexto 52"/>
          <p:cNvSpPr txBox="1"/>
          <p:nvPr/>
        </p:nvSpPr>
        <p:spPr>
          <a:xfrm>
            <a:off x="1282726" y="3352349"/>
            <a:ext cx="34111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62050" indent="-1162050"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El perfil es fijado antes del lanzamiento</a:t>
            </a:r>
            <a:endParaRPr lang="es-ES_tradnl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54" name="CuadroTexto 53"/>
          <p:cNvSpPr txBox="1"/>
          <p:nvPr/>
        </p:nvSpPr>
        <p:spPr>
          <a:xfrm>
            <a:off x="1294960" y="3830061"/>
            <a:ext cx="3411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Una vez lanzada el Arma, el perfil no cambia</a:t>
            </a:r>
            <a:endParaRPr lang="es-ES_tradnl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55" name="CuadroTexto 54"/>
          <p:cNvSpPr txBox="1"/>
          <p:nvPr/>
        </p:nvSpPr>
        <p:spPr>
          <a:xfrm>
            <a:off x="1286155" y="4537831"/>
            <a:ext cx="34111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Controls self to stay on curse</a:t>
            </a:r>
            <a:endParaRPr lang="es-ES_tradnl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56" name="Elipse 55"/>
          <p:cNvSpPr/>
          <p:nvPr/>
        </p:nvSpPr>
        <p:spPr>
          <a:xfrm>
            <a:off x="976653" y="4631484"/>
            <a:ext cx="183583" cy="17568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7" name="Elipse 56"/>
          <p:cNvSpPr/>
          <p:nvPr/>
        </p:nvSpPr>
        <p:spPr>
          <a:xfrm>
            <a:off x="983576" y="5161953"/>
            <a:ext cx="183583" cy="17568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9" name="CuadroTexto 58"/>
          <p:cNvSpPr txBox="1"/>
          <p:nvPr/>
        </p:nvSpPr>
        <p:spPr>
          <a:xfrm>
            <a:off x="201013" y="3909615"/>
            <a:ext cx="767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2</a:t>
            </a:r>
            <a:endParaRPr lang="es-ES_tradnl" sz="20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60" name="CuadroTexto 59"/>
          <p:cNvSpPr txBox="1"/>
          <p:nvPr/>
        </p:nvSpPr>
        <p:spPr>
          <a:xfrm>
            <a:off x="205694" y="4519272"/>
            <a:ext cx="767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3</a:t>
            </a:r>
            <a:endParaRPr lang="es-ES_tradnl" sz="20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61" name="CuadroTexto 60"/>
          <p:cNvSpPr txBox="1"/>
          <p:nvPr/>
        </p:nvSpPr>
        <p:spPr>
          <a:xfrm>
            <a:off x="220801" y="5048435"/>
            <a:ext cx="767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4</a:t>
            </a:r>
            <a:endParaRPr lang="es-ES_tradnl" sz="20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63" name="CuadroTexto 62"/>
          <p:cNvSpPr txBox="1"/>
          <p:nvPr/>
        </p:nvSpPr>
        <p:spPr>
          <a:xfrm>
            <a:off x="1294960" y="5114824"/>
            <a:ext cx="34111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Ex: </a:t>
            </a:r>
            <a:r>
              <a:rPr lang="es-ES_tradnl" sz="1600" i="1" dirty="0">
                <a:solidFill>
                  <a:srgbClr val="002060"/>
                </a:solidFill>
              </a:rPr>
              <a:t>torpedos no guiados</a:t>
            </a:r>
            <a:endParaRPr lang="es-ES_tradnl" sz="1600" b="1" i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pic>
        <p:nvPicPr>
          <p:cNvPr id="64" name="Imagen 6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8236" y="2701460"/>
            <a:ext cx="2075881" cy="516065"/>
          </a:xfrm>
          <a:prstGeom prst="rect">
            <a:avLst/>
          </a:prstGeom>
        </p:spPr>
      </p:pic>
      <p:sp>
        <p:nvSpPr>
          <p:cNvPr id="65" name="TextBox 8"/>
          <p:cNvSpPr txBox="1"/>
          <p:nvPr/>
        </p:nvSpPr>
        <p:spPr>
          <a:xfrm>
            <a:off x="1734896" y="2756384"/>
            <a:ext cx="1962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Constante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66" name="Rectángulo redondeado 65"/>
          <p:cNvSpPr/>
          <p:nvPr/>
        </p:nvSpPr>
        <p:spPr>
          <a:xfrm>
            <a:off x="6712125" y="2104948"/>
            <a:ext cx="5040504" cy="1396624"/>
          </a:xfrm>
          <a:prstGeom prst="roundRect">
            <a:avLst>
              <a:gd name="adj" fmla="val 1711"/>
            </a:avLst>
          </a:prstGeom>
          <a:solidFill>
            <a:schemeClr val="accent6">
              <a:lumMod val="50000"/>
              <a:alpha val="5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67" name="Conector recto 66"/>
          <p:cNvCxnSpPr/>
          <p:nvPr/>
        </p:nvCxnSpPr>
        <p:spPr>
          <a:xfrm flipH="1">
            <a:off x="7515152" y="2374129"/>
            <a:ext cx="0" cy="936000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Elipse 67"/>
          <p:cNvSpPr/>
          <p:nvPr/>
        </p:nvSpPr>
        <p:spPr>
          <a:xfrm>
            <a:off x="7430781" y="2486823"/>
            <a:ext cx="183583" cy="17568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9" name="CuadroTexto 68"/>
          <p:cNvSpPr txBox="1"/>
          <p:nvPr/>
        </p:nvSpPr>
        <p:spPr>
          <a:xfrm>
            <a:off x="6633347" y="2362368"/>
            <a:ext cx="767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1</a:t>
            </a:r>
            <a:endParaRPr lang="es-ES_tradnl" sz="20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70" name="Elipse 69"/>
          <p:cNvSpPr/>
          <p:nvPr/>
        </p:nvSpPr>
        <p:spPr>
          <a:xfrm>
            <a:off x="7423360" y="2983911"/>
            <a:ext cx="183583" cy="17568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1" name="CuadroTexto 70"/>
          <p:cNvSpPr txBox="1"/>
          <p:nvPr/>
        </p:nvSpPr>
        <p:spPr>
          <a:xfrm>
            <a:off x="7729930" y="2409296"/>
            <a:ext cx="34111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62050" indent="-1162050"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El Arma tiene varias fases programadas </a:t>
            </a:r>
            <a:endParaRPr lang="es-ES_tradnl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76" name="CuadroTexto 75"/>
          <p:cNvSpPr txBox="1"/>
          <p:nvPr/>
        </p:nvSpPr>
        <p:spPr>
          <a:xfrm>
            <a:off x="6648217" y="2871312"/>
            <a:ext cx="767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2</a:t>
            </a:r>
            <a:endParaRPr lang="es-ES_tradnl" sz="20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82" name="CuadroTexto 81"/>
          <p:cNvSpPr txBox="1"/>
          <p:nvPr/>
        </p:nvSpPr>
        <p:spPr>
          <a:xfrm>
            <a:off x="7729930" y="2888619"/>
            <a:ext cx="34111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62050" indent="-1162050"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Ex: patterm de rebusca</a:t>
            </a:r>
            <a:endParaRPr lang="es-ES_tradnl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06772" y="1775714"/>
            <a:ext cx="2075881" cy="496984"/>
          </a:xfrm>
          <a:prstGeom prst="rect">
            <a:avLst/>
          </a:prstGeom>
        </p:spPr>
      </p:pic>
      <p:sp>
        <p:nvSpPr>
          <p:cNvPr id="81" name="TextBox 8"/>
          <p:cNvSpPr txBox="1"/>
          <p:nvPr/>
        </p:nvSpPr>
        <p:spPr>
          <a:xfrm>
            <a:off x="8263433" y="1809158"/>
            <a:ext cx="1962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Programado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87" name="Picture 9" descr="programed%20path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97"/>
          <a:stretch>
            <a:fillRect/>
          </a:stretch>
        </p:blipFill>
        <p:spPr bwMode="auto">
          <a:xfrm>
            <a:off x="6563189" y="3770753"/>
            <a:ext cx="5348944" cy="2176113"/>
          </a:xfrm>
          <a:prstGeom prst="rect">
            <a:avLst/>
          </a:prstGeom>
          <a:ln w="19050">
            <a:solidFill>
              <a:srgbClr val="000000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314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8" grpId="0" animBg="1"/>
      <p:bldP spid="69" grpId="0"/>
      <p:bldP spid="70" grpId="0" animBg="1"/>
      <p:bldP spid="71" grpId="0"/>
      <p:bldP spid="76" grpId="0"/>
      <p:bldP spid="82" grpId="0"/>
      <p:bldP spid="8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253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969117" y="1022112"/>
            <a:ext cx="500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LÓGICA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 VARIABLE”</a:t>
            </a: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7761" y="1498063"/>
            <a:ext cx="2271690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TextBox 8"/>
          <p:cNvSpPr txBox="1"/>
          <p:nvPr/>
        </p:nvSpPr>
        <p:spPr>
          <a:xfrm>
            <a:off x="1261969" y="1554429"/>
            <a:ext cx="18996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Persecución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31" name="Grupo 30"/>
          <p:cNvGrpSpPr/>
          <p:nvPr/>
        </p:nvGrpSpPr>
        <p:grpSpPr>
          <a:xfrm>
            <a:off x="548079" y="1131504"/>
            <a:ext cx="492126" cy="471208"/>
            <a:chOff x="592755" y="3401622"/>
            <a:chExt cx="468556" cy="485775"/>
          </a:xfrm>
        </p:grpSpPr>
        <p:sp>
          <p:nvSpPr>
            <p:cNvPr id="32" name="CuadroTexto 31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33" name="Elipse 32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80" name="Straight Connector 53"/>
          <p:cNvCxnSpPr/>
          <p:nvPr/>
        </p:nvCxnSpPr>
        <p:spPr>
          <a:xfrm>
            <a:off x="3469451" y="2512139"/>
            <a:ext cx="3693349" cy="3900"/>
          </a:xfrm>
          <a:prstGeom prst="line">
            <a:avLst/>
          </a:prstGeom>
          <a:ln w="34925">
            <a:solidFill>
              <a:schemeClr val="tx1">
                <a:lumMod val="75000"/>
                <a:lumOff val="25000"/>
                <a:alpha val="32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4" name="Picture 5" descr="C:\Users\shorr\Desktop\SU-35_Fighter_1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620" b="77346" l="462" r="99077">
                        <a14:foregroundMark x1="40923" y1="43936" x2="36462" y2="42792"/>
                        <a14:foregroundMark x1="16923" y1="48513" x2="22615" y2="45995"/>
                        <a14:foregroundMark x1="24154" y1="45080" x2="28462" y2="42563"/>
                        <a14:foregroundMark x1="29385" y1="42792" x2="34154" y2="42334"/>
                        <a14:foregroundMark x1="29385" y1="42334" x2="31077" y2="42105"/>
                        <a14:foregroundMark x1="28769" y1="42563" x2="16615" y2="485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4869" flipH="1">
            <a:off x="2236717" y="1946295"/>
            <a:ext cx="1496419" cy="111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5" name="Freeform 56"/>
          <p:cNvSpPr/>
          <p:nvPr/>
        </p:nvSpPr>
        <p:spPr>
          <a:xfrm rot="642355">
            <a:off x="4711591" y="2437379"/>
            <a:ext cx="1901719" cy="3656279"/>
          </a:xfrm>
          <a:custGeom>
            <a:avLst/>
            <a:gdLst>
              <a:gd name="connsiteX0" fmla="*/ 1382002 w 1763002"/>
              <a:gd name="connsiteY0" fmla="*/ 3980379 h 3980379"/>
              <a:gd name="connsiteX1" fmla="*/ 696202 w 1763002"/>
              <a:gd name="connsiteY1" fmla="*/ 3237429 h 3980379"/>
              <a:gd name="connsiteX2" fmla="*/ 181852 w 1763002"/>
              <a:gd name="connsiteY2" fmla="*/ 2303979 h 3980379"/>
              <a:gd name="connsiteX3" fmla="*/ 877 w 1763002"/>
              <a:gd name="connsiteY3" fmla="*/ 1284804 h 3980379"/>
              <a:gd name="connsiteX4" fmla="*/ 134227 w 1763002"/>
              <a:gd name="connsiteY4" fmla="*/ 656154 h 3980379"/>
              <a:gd name="connsiteX5" fmla="*/ 572377 w 1763002"/>
              <a:gd name="connsiteY5" fmla="*/ 208479 h 3980379"/>
              <a:gd name="connsiteX6" fmla="*/ 1134352 w 1763002"/>
              <a:gd name="connsiteY6" fmla="*/ 8454 h 3980379"/>
              <a:gd name="connsiteX7" fmla="*/ 1763002 w 1763002"/>
              <a:gd name="connsiteY7" fmla="*/ 56079 h 3980379"/>
              <a:gd name="connsiteX0" fmla="*/ 1393626 w 1774626"/>
              <a:gd name="connsiteY0" fmla="*/ 3980379 h 3980379"/>
              <a:gd name="connsiteX1" fmla="*/ 707826 w 1774626"/>
              <a:gd name="connsiteY1" fmla="*/ 3237429 h 3980379"/>
              <a:gd name="connsiteX2" fmla="*/ 84444 w 1774626"/>
              <a:gd name="connsiteY2" fmla="*/ 2258373 h 3980379"/>
              <a:gd name="connsiteX3" fmla="*/ 12501 w 1774626"/>
              <a:gd name="connsiteY3" fmla="*/ 1284804 h 3980379"/>
              <a:gd name="connsiteX4" fmla="*/ 145851 w 1774626"/>
              <a:gd name="connsiteY4" fmla="*/ 656154 h 3980379"/>
              <a:gd name="connsiteX5" fmla="*/ 584001 w 1774626"/>
              <a:gd name="connsiteY5" fmla="*/ 208479 h 3980379"/>
              <a:gd name="connsiteX6" fmla="*/ 1145976 w 1774626"/>
              <a:gd name="connsiteY6" fmla="*/ 8454 h 3980379"/>
              <a:gd name="connsiteX7" fmla="*/ 1774626 w 1774626"/>
              <a:gd name="connsiteY7" fmla="*/ 56079 h 3980379"/>
              <a:gd name="connsiteX0" fmla="*/ 1383349 w 1764349"/>
              <a:gd name="connsiteY0" fmla="*/ 3980379 h 3980379"/>
              <a:gd name="connsiteX1" fmla="*/ 697549 w 1764349"/>
              <a:gd name="connsiteY1" fmla="*/ 3237429 h 3980379"/>
              <a:gd name="connsiteX2" fmla="*/ 106125 w 1764349"/>
              <a:gd name="connsiteY2" fmla="*/ 2224802 h 3980379"/>
              <a:gd name="connsiteX3" fmla="*/ 2224 w 1764349"/>
              <a:gd name="connsiteY3" fmla="*/ 1284804 h 3980379"/>
              <a:gd name="connsiteX4" fmla="*/ 135574 w 1764349"/>
              <a:gd name="connsiteY4" fmla="*/ 656154 h 3980379"/>
              <a:gd name="connsiteX5" fmla="*/ 573724 w 1764349"/>
              <a:gd name="connsiteY5" fmla="*/ 208479 h 3980379"/>
              <a:gd name="connsiteX6" fmla="*/ 1135699 w 1764349"/>
              <a:gd name="connsiteY6" fmla="*/ 8454 h 3980379"/>
              <a:gd name="connsiteX7" fmla="*/ 1764349 w 1764349"/>
              <a:gd name="connsiteY7" fmla="*/ 56079 h 3980379"/>
              <a:gd name="connsiteX0" fmla="*/ 1538719 w 1919719"/>
              <a:gd name="connsiteY0" fmla="*/ 3980379 h 3980379"/>
              <a:gd name="connsiteX1" fmla="*/ 852919 w 1919719"/>
              <a:gd name="connsiteY1" fmla="*/ 3237429 h 3980379"/>
              <a:gd name="connsiteX2" fmla="*/ 261495 w 1919719"/>
              <a:gd name="connsiteY2" fmla="*/ 2224802 h 3980379"/>
              <a:gd name="connsiteX3" fmla="*/ 140 w 1919719"/>
              <a:gd name="connsiteY3" fmla="*/ 1215160 h 3980379"/>
              <a:gd name="connsiteX4" fmla="*/ 290944 w 1919719"/>
              <a:gd name="connsiteY4" fmla="*/ 656154 h 3980379"/>
              <a:gd name="connsiteX5" fmla="*/ 729094 w 1919719"/>
              <a:gd name="connsiteY5" fmla="*/ 208479 h 3980379"/>
              <a:gd name="connsiteX6" fmla="*/ 1291069 w 1919719"/>
              <a:gd name="connsiteY6" fmla="*/ 8454 h 3980379"/>
              <a:gd name="connsiteX7" fmla="*/ 1919719 w 1919719"/>
              <a:gd name="connsiteY7" fmla="*/ 56079 h 3980379"/>
              <a:gd name="connsiteX0" fmla="*/ 1541559 w 1922559"/>
              <a:gd name="connsiteY0" fmla="*/ 3980379 h 3980379"/>
              <a:gd name="connsiteX1" fmla="*/ 855759 w 1922559"/>
              <a:gd name="connsiteY1" fmla="*/ 3237429 h 3980379"/>
              <a:gd name="connsiteX2" fmla="*/ 264335 w 1922559"/>
              <a:gd name="connsiteY2" fmla="*/ 2224802 h 3980379"/>
              <a:gd name="connsiteX3" fmla="*/ 2980 w 1922559"/>
              <a:gd name="connsiteY3" fmla="*/ 1215160 h 3980379"/>
              <a:gd name="connsiteX4" fmla="*/ 162860 w 1922559"/>
              <a:gd name="connsiteY4" fmla="*/ 486320 h 3980379"/>
              <a:gd name="connsiteX5" fmla="*/ 731934 w 1922559"/>
              <a:gd name="connsiteY5" fmla="*/ 208479 h 3980379"/>
              <a:gd name="connsiteX6" fmla="*/ 1293909 w 1922559"/>
              <a:gd name="connsiteY6" fmla="*/ 8454 h 3980379"/>
              <a:gd name="connsiteX7" fmla="*/ 1922559 w 1922559"/>
              <a:gd name="connsiteY7" fmla="*/ 56079 h 3980379"/>
              <a:gd name="connsiteX0" fmla="*/ 1540830 w 1921830"/>
              <a:gd name="connsiteY0" fmla="*/ 3980379 h 3980379"/>
              <a:gd name="connsiteX1" fmla="*/ 855030 w 1921830"/>
              <a:gd name="connsiteY1" fmla="*/ 3237429 h 3980379"/>
              <a:gd name="connsiteX2" fmla="*/ 263606 w 1921830"/>
              <a:gd name="connsiteY2" fmla="*/ 2224802 h 3980379"/>
              <a:gd name="connsiteX3" fmla="*/ 2251 w 1921830"/>
              <a:gd name="connsiteY3" fmla="*/ 1215160 h 3980379"/>
              <a:gd name="connsiteX4" fmla="*/ 162131 w 1921830"/>
              <a:gd name="connsiteY4" fmla="*/ 486320 h 3980379"/>
              <a:gd name="connsiteX5" fmla="*/ 577875 w 1921830"/>
              <a:gd name="connsiteY5" fmla="*/ 90594 h 3980379"/>
              <a:gd name="connsiteX6" fmla="*/ 1293180 w 1921830"/>
              <a:gd name="connsiteY6" fmla="*/ 8454 h 3980379"/>
              <a:gd name="connsiteX7" fmla="*/ 1921830 w 1921830"/>
              <a:gd name="connsiteY7" fmla="*/ 56079 h 3980379"/>
              <a:gd name="connsiteX0" fmla="*/ 1544119 w 1925119"/>
              <a:gd name="connsiteY0" fmla="*/ 3980379 h 3980379"/>
              <a:gd name="connsiteX1" fmla="*/ 858319 w 1925119"/>
              <a:gd name="connsiteY1" fmla="*/ 3237429 h 3980379"/>
              <a:gd name="connsiteX2" fmla="*/ 266895 w 1925119"/>
              <a:gd name="connsiteY2" fmla="*/ 2224802 h 3980379"/>
              <a:gd name="connsiteX3" fmla="*/ 5540 w 1925119"/>
              <a:gd name="connsiteY3" fmla="*/ 1215160 h 3980379"/>
              <a:gd name="connsiteX4" fmla="*/ 128701 w 1925119"/>
              <a:gd name="connsiteY4" fmla="*/ 385414 h 3980379"/>
              <a:gd name="connsiteX5" fmla="*/ 581164 w 1925119"/>
              <a:gd name="connsiteY5" fmla="*/ 90594 h 3980379"/>
              <a:gd name="connsiteX6" fmla="*/ 1296469 w 1925119"/>
              <a:gd name="connsiteY6" fmla="*/ 8454 h 3980379"/>
              <a:gd name="connsiteX7" fmla="*/ 1925119 w 1925119"/>
              <a:gd name="connsiteY7" fmla="*/ 56079 h 3980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25119" h="3980379">
                <a:moveTo>
                  <a:pt x="1544119" y="3980379"/>
                </a:moveTo>
                <a:cubicBezTo>
                  <a:pt x="1301231" y="3748604"/>
                  <a:pt x="1071190" y="3530025"/>
                  <a:pt x="858319" y="3237429"/>
                </a:cubicBezTo>
                <a:cubicBezTo>
                  <a:pt x="645448" y="2944833"/>
                  <a:pt x="409025" y="2561847"/>
                  <a:pt x="266895" y="2224802"/>
                </a:cubicBezTo>
                <a:cubicBezTo>
                  <a:pt x="124765" y="1887757"/>
                  <a:pt x="28572" y="1521725"/>
                  <a:pt x="5540" y="1215160"/>
                </a:cubicBezTo>
                <a:cubicBezTo>
                  <a:pt x="-17492" y="908595"/>
                  <a:pt x="32764" y="572842"/>
                  <a:pt x="128701" y="385414"/>
                </a:cubicBezTo>
                <a:cubicBezTo>
                  <a:pt x="224638" y="197986"/>
                  <a:pt x="386536" y="153421"/>
                  <a:pt x="581164" y="90594"/>
                </a:cubicBezTo>
                <a:cubicBezTo>
                  <a:pt x="775792" y="27767"/>
                  <a:pt x="1098032" y="33854"/>
                  <a:pt x="1296469" y="8454"/>
                </a:cubicBezTo>
                <a:cubicBezTo>
                  <a:pt x="1494906" y="-16946"/>
                  <a:pt x="1710012" y="19566"/>
                  <a:pt x="1925119" y="56079"/>
                </a:cubicBezTo>
              </a:path>
            </a:pathLst>
          </a:custGeom>
          <a:noFill/>
          <a:ln w="44450">
            <a:solidFill>
              <a:srgbClr val="FF0000">
                <a:alpha val="33000"/>
              </a:srgb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6" name="Group 57"/>
          <p:cNvGrpSpPr/>
          <p:nvPr/>
        </p:nvGrpSpPr>
        <p:grpSpPr>
          <a:xfrm rot="3126025">
            <a:off x="2487961" y="6111999"/>
            <a:ext cx="7032015" cy="573087"/>
            <a:chOff x="866775" y="5470167"/>
            <a:chExt cx="7353300" cy="573087"/>
          </a:xfrm>
        </p:grpSpPr>
        <p:cxnSp>
          <p:nvCxnSpPr>
            <p:cNvPr id="88" name="Straight Connector 58"/>
            <p:cNvCxnSpPr/>
            <p:nvPr/>
          </p:nvCxnSpPr>
          <p:spPr>
            <a:xfrm>
              <a:off x="866775" y="5750361"/>
              <a:ext cx="7353300" cy="0"/>
            </a:xfrm>
            <a:prstGeom prst="line">
              <a:avLst/>
            </a:prstGeom>
            <a:ln w="19050">
              <a:gradFill flip="none" rotWithShape="1">
                <a:gsLst>
                  <a:gs pos="0">
                    <a:schemeClr val="accent2">
                      <a:lumMod val="60000"/>
                      <a:lumOff val="40000"/>
                    </a:schemeClr>
                  </a:gs>
                  <a:gs pos="50000">
                    <a:schemeClr val="accent2">
                      <a:lumMod val="60000"/>
                      <a:lumOff val="40000"/>
                    </a:schemeClr>
                  </a:gs>
                  <a:gs pos="52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Freeform 5">
              <a:hlinkClick r:id="rId7" action="ppaction://hlinkfile"/>
            </p:cNvPr>
            <p:cNvSpPr>
              <a:spLocks/>
            </p:cNvSpPr>
            <p:nvPr/>
          </p:nvSpPr>
          <p:spPr bwMode="auto">
            <a:xfrm rot="19046151">
              <a:off x="4279318" y="5470167"/>
              <a:ext cx="603250" cy="573087"/>
            </a:xfrm>
            <a:custGeom>
              <a:avLst/>
              <a:gdLst>
                <a:gd name="T0" fmla="*/ 2147483647 w 380"/>
                <a:gd name="T1" fmla="*/ 2147483647 h 361"/>
                <a:gd name="T2" fmla="*/ 2147483647 w 380"/>
                <a:gd name="T3" fmla="*/ 2147483647 h 361"/>
                <a:gd name="T4" fmla="*/ 2147483647 w 380"/>
                <a:gd name="T5" fmla="*/ 2147483647 h 361"/>
                <a:gd name="T6" fmla="*/ 2147483647 w 380"/>
                <a:gd name="T7" fmla="*/ 2147483647 h 361"/>
                <a:gd name="T8" fmla="*/ 2147483647 w 380"/>
                <a:gd name="T9" fmla="*/ 2147483647 h 361"/>
                <a:gd name="T10" fmla="*/ 2147483647 w 380"/>
                <a:gd name="T11" fmla="*/ 2147483647 h 361"/>
                <a:gd name="T12" fmla="*/ 2147483647 w 380"/>
                <a:gd name="T13" fmla="*/ 2147483647 h 361"/>
                <a:gd name="T14" fmla="*/ 2147483647 w 380"/>
                <a:gd name="T15" fmla="*/ 2147483647 h 361"/>
                <a:gd name="T16" fmla="*/ 0 w 380"/>
                <a:gd name="T17" fmla="*/ 0 h 361"/>
                <a:gd name="T18" fmla="*/ 2147483647 w 380"/>
                <a:gd name="T19" fmla="*/ 2147483647 h 361"/>
                <a:gd name="T20" fmla="*/ 2147483647 w 380"/>
                <a:gd name="T21" fmla="*/ 2147483647 h 361"/>
                <a:gd name="T22" fmla="*/ 2147483647 w 380"/>
                <a:gd name="T23" fmla="*/ 2147483647 h 361"/>
                <a:gd name="T24" fmla="*/ 2147483647 w 380"/>
                <a:gd name="T25" fmla="*/ 2147483647 h 361"/>
                <a:gd name="T26" fmla="*/ 2147483647 w 380"/>
                <a:gd name="T27" fmla="*/ 2147483647 h 361"/>
                <a:gd name="T28" fmla="*/ 2147483647 w 380"/>
                <a:gd name="T29" fmla="*/ 2147483647 h 361"/>
                <a:gd name="T30" fmla="*/ 2147483647 w 380"/>
                <a:gd name="T31" fmla="*/ 2147483647 h 361"/>
                <a:gd name="T32" fmla="*/ 2147483647 w 380"/>
                <a:gd name="T33" fmla="*/ 2147483647 h 36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380" h="361">
                  <a:moveTo>
                    <a:pt x="352" y="324"/>
                  </a:moveTo>
                  <a:lnTo>
                    <a:pt x="294" y="360"/>
                  </a:lnTo>
                  <a:lnTo>
                    <a:pt x="282" y="351"/>
                  </a:lnTo>
                  <a:lnTo>
                    <a:pt x="307" y="301"/>
                  </a:lnTo>
                  <a:lnTo>
                    <a:pt x="273" y="304"/>
                  </a:lnTo>
                  <a:lnTo>
                    <a:pt x="141" y="175"/>
                  </a:lnTo>
                  <a:lnTo>
                    <a:pt x="129" y="143"/>
                  </a:lnTo>
                  <a:lnTo>
                    <a:pt x="51" y="68"/>
                  </a:lnTo>
                  <a:lnTo>
                    <a:pt x="0" y="0"/>
                  </a:lnTo>
                  <a:lnTo>
                    <a:pt x="71" y="42"/>
                  </a:lnTo>
                  <a:lnTo>
                    <a:pt x="149" y="114"/>
                  </a:lnTo>
                  <a:lnTo>
                    <a:pt x="179" y="121"/>
                  </a:lnTo>
                  <a:lnTo>
                    <a:pt x="320" y="249"/>
                  </a:lnTo>
                  <a:lnTo>
                    <a:pt x="319" y="281"/>
                  </a:lnTo>
                  <a:lnTo>
                    <a:pt x="365" y="256"/>
                  </a:lnTo>
                  <a:lnTo>
                    <a:pt x="379" y="275"/>
                  </a:lnTo>
                  <a:lnTo>
                    <a:pt x="352" y="324"/>
                  </a:lnTo>
                </a:path>
              </a:pathLst>
            </a:custGeom>
            <a:solidFill>
              <a:srgbClr val="FF0000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3" name="CuadroTexto 92"/>
          <p:cNvSpPr txBox="1"/>
          <p:nvPr/>
        </p:nvSpPr>
        <p:spPr>
          <a:xfrm>
            <a:off x="6978249" y="2872970"/>
            <a:ext cx="43050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dirty="0">
                <a:solidFill>
                  <a:srgbClr val="002060"/>
                </a:solidFill>
              </a:rPr>
              <a:t>El </a:t>
            </a:r>
            <a:r>
              <a:rPr lang="es-ES_tradnl" sz="2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ARMA</a:t>
            </a:r>
            <a:r>
              <a:rPr lang="es-ES_tradnl" dirty="0">
                <a:solidFill>
                  <a:srgbClr val="002060"/>
                </a:solidFill>
              </a:rPr>
              <a:t> apunta directamente </a:t>
            </a:r>
            <a:r>
              <a:rPr lang="es-ES_tradnl" sz="2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AL BLANCO</a:t>
            </a:r>
          </a:p>
          <a:p>
            <a:pPr algn="just"/>
            <a:r>
              <a:rPr lang="es-ES_tradnl" dirty="0">
                <a:solidFill>
                  <a:srgbClr val="002060"/>
                </a:solidFill>
              </a:rPr>
              <a:t> </a:t>
            </a:r>
            <a:r>
              <a:rPr lang="es-ES_tradnl" sz="1400" dirty="0">
                <a:solidFill>
                  <a:srgbClr val="002060"/>
                </a:solidFill>
              </a:rPr>
              <a:t>(Típicamente termina en una persecución de cola)</a:t>
            </a:r>
          </a:p>
        </p:txBody>
      </p:sp>
      <p:sp>
        <p:nvSpPr>
          <p:cNvPr id="94" name="CuadroTexto 93"/>
          <p:cNvSpPr txBox="1"/>
          <p:nvPr/>
        </p:nvSpPr>
        <p:spPr>
          <a:xfrm>
            <a:off x="785440" y="4773462"/>
            <a:ext cx="3429254" cy="1686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accent6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VENTAJAS </a:t>
            </a:r>
          </a:p>
          <a:p>
            <a:pPr algn="ctr"/>
            <a:r>
              <a:rPr lang="es-ES_tradnl" sz="1400" dirty="0">
                <a:solidFill>
                  <a:schemeClr val="accent6">
                    <a:lumMod val="50000"/>
                  </a:schemeClr>
                </a:solidFill>
              </a:rPr>
              <a:t> 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s-ES_tradnl" dirty="0">
                <a:solidFill>
                  <a:schemeClr val="accent6">
                    <a:lumMod val="50000"/>
                  </a:schemeClr>
                </a:solidFill>
              </a:rPr>
              <a:t>Simple de implementar</a:t>
            </a:r>
          </a:p>
          <a:p>
            <a:pPr algn="just">
              <a:lnSpc>
                <a:spcPct val="80000"/>
              </a:lnSpc>
            </a:pPr>
            <a:r>
              <a:rPr lang="es-ES_tradnl" dirty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s-ES_tradnl" dirty="0">
                <a:solidFill>
                  <a:schemeClr val="accent6">
                    <a:lumMod val="50000"/>
                  </a:schemeClr>
                </a:solidFill>
              </a:rPr>
              <a:t>Buena para blancos lentos en movimiento</a:t>
            </a:r>
          </a:p>
        </p:txBody>
      </p:sp>
      <p:sp>
        <p:nvSpPr>
          <p:cNvPr id="96" name="CuadroTexto 95"/>
          <p:cNvSpPr txBox="1"/>
          <p:nvPr/>
        </p:nvSpPr>
        <p:spPr>
          <a:xfrm>
            <a:off x="7480148" y="4514929"/>
            <a:ext cx="3429254" cy="212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DESVENTAJAS </a:t>
            </a:r>
          </a:p>
          <a:p>
            <a:pPr algn="ctr"/>
            <a:r>
              <a:rPr lang="es-ES_tradnl" sz="1400" dirty="0">
                <a:solidFill>
                  <a:schemeClr val="accent2">
                    <a:lumMod val="50000"/>
                  </a:schemeClr>
                </a:solidFill>
              </a:rPr>
              <a:t> 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s-ES_tradnl" dirty="0">
                <a:solidFill>
                  <a:schemeClr val="accent2">
                    <a:lumMod val="50000"/>
                  </a:schemeClr>
                </a:solidFill>
              </a:rPr>
              <a:t>Susceptible a sobrepasar objetivos rápidos o maniobrando.</a:t>
            </a:r>
          </a:p>
          <a:p>
            <a:pPr algn="just">
              <a:lnSpc>
                <a:spcPct val="80000"/>
              </a:lnSpc>
            </a:pPr>
            <a:endParaRPr lang="es-ES_tradnl" dirty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s-ES_tradnl" dirty="0">
                <a:solidFill>
                  <a:schemeClr val="accent2">
                    <a:lumMod val="50000"/>
                  </a:schemeClr>
                </a:solidFill>
              </a:rPr>
              <a:t>Requiere una alta </a:t>
            </a:r>
            <a:r>
              <a:rPr lang="es-ES_tradnl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velocidad</a:t>
            </a:r>
            <a:r>
              <a:rPr lang="es-ES_tradnl" dirty="0">
                <a:solidFill>
                  <a:schemeClr val="accent2">
                    <a:lumMod val="50000"/>
                  </a:schemeClr>
                </a:solidFill>
              </a:rPr>
              <a:t> del Arma y </a:t>
            </a:r>
            <a:r>
              <a:rPr lang="es-ES_tradnl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maniobrabilidad.</a:t>
            </a:r>
          </a:p>
        </p:txBody>
      </p:sp>
    </p:spTree>
    <p:extLst>
      <p:ext uri="{BB962C8B-B14F-4D97-AF65-F5344CB8AC3E}">
        <p14:creationId xmlns:p14="http://schemas.microsoft.com/office/powerpoint/2010/main" val="4104734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401 0.00185 L 0.37474 0.00092 " pathEditMode="relative" rAng="0" ptsTypes="AA">
                                      <p:cBhvr>
                                        <p:cTn id="6" dur="3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37" y="-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3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4.07407E-6 L -0.04401 -0.11574 L -0.08516 -0.24399 C -0.09505 -0.28797 -0.10117 -0.33936 -0.10378 -0.3794 C -0.10638 -0.41922 -0.10443 -0.45278 -0.10078 -0.48403 C -0.10078 -0.4838 -0.09193 -0.54931 -0.08216 -0.56713 C -0.07253 -0.58496 -0.07123 -0.58473 -0.06081 -0.59167 C -0.05039 -0.59862 -0.04362 -0.59792 -0.03229 -0.59792 C -0.02109 -0.59792 -0.00899 -0.59306 0.00677 -0.58889 L 0.06276 -0.57246 " pathEditMode="relative" rAng="0" ptsTypes="AAAAAAAAAA">
                                      <p:cBhvr>
                                        <p:cTn id="14" dur="3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9" y="-2990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accel="5971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8400000">
                                      <p:cBhvr>
                                        <p:cTn id="16" dur="3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94" grpId="0"/>
      <p:bldP spid="9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969117" y="1022112"/>
            <a:ext cx="500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LÓGICA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 VARIABLE”</a:t>
            </a: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7760" y="1498063"/>
            <a:ext cx="3345665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TextBox 8"/>
          <p:cNvSpPr txBox="1"/>
          <p:nvPr/>
        </p:nvSpPr>
        <p:spPr>
          <a:xfrm>
            <a:off x="1261969" y="1554429"/>
            <a:ext cx="3110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Demarcación Constante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31" name="Grupo 30"/>
          <p:cNvGrpSpPr/>
          <p:nvPr/>
        </p:nvGrpSpPr>
        <p:grpSpPr>
          <a:xfrm>
            <a:off x="548079" y="1131504"/>
            <a:ext cx="492126" cy="471208"/>
            <a:chOff x="592755" y="3401622"/>
            <a:chExt cx="468556" cy="485775"/>
          </a:xfrm>
        </p:grpSpPr>
        <p:sp>
          <p:nvSpPr>
            <p:cNvPr id="32" name="CuadroTexto 31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33" name="Elipse 32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37" name="Straight Connector 48"/>
          <p:cNvCxnSpPr/>
          <p:nvPr/>
        </p:nvCxnSpPr>
        <p:spPr>
          <a:xfrm>
            <a:off x="1153806" y="3113894"/>
            <a:ext cx="5724000" cy="0"/>
          </a:xfrm>
          <a:prstGeom prst="line">
            <a:avLst/>
          </a:prstGeom>
          <a:ln w="34925">
            <a:solidFill>
              <a:schemeClr val="tx1">
                <a:lumMod val="75000"/>
                <a:lumOff val="25000"/>
                <a:alpha val="32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52" descr="C:\Users\shorr\Desktop\SU-35_Fighter_1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620" b="77346" l="462" r="99077">
                        <a14:foregroundMark x1="40923" y1="43936" x2="36462" y2="42792"/>
                        <a14:foregroundMark x1="16923" y1="48513" x2="22615" y2="45995"/>
                        <a14:foregroundMark x1="24154" y1="45080" x2="28462" y2="42563"/>
                        <a14:foregroundMark x1="29385" y1="42792" x2="34154" y2="42334"/>
                        <a14:foregroundMark x1="29385" y1="42334" x2="31077" y2="42105"/>
                        <a14:foregroundMark x1="28769" y1="42563" x2="16615" y2="485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4869" flipH="1">
            <a:off x="613124" y="2553614"/>
            <a:ext cx="1496419" cy="111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9" name="Group 53"/>
          <p:cNvGrpSpPr/>
          <p:nvPr/>
        </p:nvGrpSpPr>
        <p:grpSpPr>
          <a:xfrm>
            <a:off x="1595858" y="3313111"/>
            <a:ext cx="2690813" cy="3099481"/>
            <a:chOff x="1619250" y="2228850"/>
            <a:chExt cx="2690813" cy="3099481"/>
          </a:xfrm>
        </p:grpSpPr>
        <p:grpSp>
          <p:nvGrpSpPr>
            <p:cNvPr id="40" name="Group 54"/>
            <p:cNvGrpSpPr/>
            <p:nvPr/>
          </p:nvGrpSpPr>
          <p:grpSpPr>
            <a:xfrm>
              <a:off x="1619250" y="2228850"/>
              <a:ext cx="2690813" cy="3099481"/>
              <a:chOff x="1619250" y="2228850"/>
              <a:chExt cx="2690813" cy="3099481"/>
            </a:xfrm>
          </p:grpSpPr>
          <p:cxnSp>
            <p:nvCxnSpPr>
              <p:cNvPr id="42" name="Straight Connector 56"/>
              <p:cNvCxnSpPr/>
              <p:nvPr/>
            </p:nvCxnSpPr>
            <p:spPr>
              <a:xfrm flipH="1" flipV="1">
                <a:off x="1619250" y="2228850"/>
                <a:ext cx="1590675" cy="2613706"/>
              </a:xfrm>
              <a:prstGeom prst="line">
                <a:avLst/>
              </a:prstGeom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57"/>
              <p:cNvCxnSpPr/>
              <p:nvPr/>
            </p:nvCxnSpPr>
            <p:spPr>
              <a:xfrm flipV="1">
                <a:off x="3276601" y="3850028"/>
                <a:ext cx="1033462" cy="992528"/>
              </a:xfrm>
              <a:prstGeom prst="line">
                <a:avLst/>
              </a:prstGeom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Arc 58"/>
              <p:cNvSpPr/>
              <p:nvPr/>
            </p:nvSpPr>
            <p:spPr>
              <a:xfrm>
                <a:off x="2689226" y="4371749"/>
                <a:ext cx="1024664" cy="956582"/>
              </a:xfrm>
              <a:prstGeom prst="arc">
                <a:avLst>
                  <a:gd name="adj1" fmla="val 14435124"/>
                  <a:gd name="adj2" fmla="val 19301090"/>
                </a:avLst>
              </a:prstGeom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5" name="Freeform 5">
                <a:hlinkClick r:id="rId7" action="ppaction://hlinkfile"/>
              </p:cNvPr>
              <p:cNvSpPr>
                <a:spLocks/>
              </p:cNvSpPr>
              <p:nvPr/>
            </p:nvSpPr>
            <p:spPr bwMode="auto">
              <a:xfrm rot="5615378">
                <a:off x="2799556" y="4694238"/>
                <a:ext cx="603250" cy="573087"/>
              </a:xfrm>
              <a:custGeom>
                <a:avLst/>
                <a:gdLst>
                  <a:gd name="T0" fmla="*/ 2147483647 w 380"/>
                  <a:gd name="T1" fmla="*/ 2147483647 h 361"/>
                  <a:gd name="T2" fmla="*/ 2147483647 w 380"/>
                  <a:gd name="T3" fmla="*/ 2147483647 h 361"/>
                  <a:gd name="T4" fmla="*/ 2147483647 w 380"/>
                  <a:gd name="T5" fmla="*/ 2147483647 h 361"/>
                  <a:gd name="T6" fmla="*/ 2147483647 w 380"/>
                  <a:gd name="T7" fmla="*/ 2147483647 h 361"/>
                  <a:gd name="T8" fmla="*/ 2147483647 w 380"/>
                  <a:gd name="T9" fmla="*/ 2147483647 h 361"/>
                  <a:gd name="T10" fmla="*/ 2147483647 w 380"/>
                  <a:gd name="T11" fmla="*/ 2147483647 h 361"/>
                  <a:gd name="T12" fmla="*/ 2147483647 w 380"/>
                  <a:gd name="T13" fmla="*/ 2147483647 h 361"/>
                  <a:gd name="T14" fmla="*/ 2147483647 w 380"/>
                  <a:gd name="T15" fmla="*/ 2147483647 h 361"/>
                  <a:gd name="T16" fmla="*/ 0 w 380"/>
                  <a:gd name="T17" fmla="*/ 0 h 361"/>
                  <a:gd name="T18" fmla="*/ 2147483647 w 380"/>
                  <a:gd name="T19" fmla="*/ 2147483647 h 361"/>
                  <a:gd name="T20" fmla="*/ 2147483647 w 380"/>
                  <a:gd name="T21" fmla="*/ 2147483647 h 361"/>
                  <a:gd name="T22" fmla="*/ 2147483647 w 380"/>
                  <a:gd name="T23" fmla="*/ 2147483647 h 361"/>
                  <a:gd name="T24" fmla="*/ 2147483647 w 380"/>
                  <a:gd name="T25" fmla="*/ 2147483647 h 361"/>
                  <a:gd name="T26" fmla="*/ 2147483647 w 380"/>
                  <a:gd name="T27" fmla="*/ 2147483647 h 361"/>
                  <a:gd name="T28" fmla="*/ 2147483647 w 380"/>
                  <a:gd name="T29" fmla="*/ 2147483647 h 361"/>
                  <a:gd name="T30" fmla="*/ 2147483647 w 380"/>
                  <a:gd name="T31" fmla="*/ 2147483647 h 361"/>
                  <a:gd name="T32" fmla="*/ 2147483647 w 380"/>
                  <a:gd name="T33" fmla="*/ 2147483647 h 361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380" h="361">
                    <a:moveTo>
                      <a:pt x="352" y="324"/>
                    </a:moveTo>
                    <a:lnTo>
                      <a:pt x="294" y="360"/>
                    </a:lnTo>
                    <a:lnTo>
                      <a:pt x="282" y="351"/>
                    </a:lnTo>
                    <a:lnTo>
                      <a:pt x="307" y="301"/>
                    </a:lnTo>
                    <a:lnTo>
                      <a:pt x="273" y="304"/>
                    </a:lnTo>
                    <a:lnTo>
                      <a:pt x="141" y="175"/>
                    </a:lnTo>
                    <a:lnTo>
                      <a:pt x="129" y="143"/>
                    </a:lnTo>
                    <a:lnTo>
                      <a:pt x="51" y="68"/>
                    </a:lnTo>
                    <a:lnTo>
                      <a:pt x="0" y="0"/>
                    </a:lnTo>
                    <a:lnTo>
                      <a:pt x="71" y="42"/>
                    </a:lnTo>
                    <a:lnTo>
                      <a:pt x="149" y="114"/>
                    </a:lnTo>
                    <a:lnTo>
                      <a:pt x="179" y="121"/>
                    </a:lnTo>
                    <a:lnTo>
                      <a:pt x="320" y="249"/>
                    </a:lnTo>
                    <a:lnTo>
                      <a:pt x="319" y="281"/>
                    </a:lnTo>
                    <a:lnTo>
                      <a:pt x="365" y="256"/>
                    </a:lnTo>
                    <a:lnTo>
                      <a:pt x="379" y="275"/>
                    </a:lnTo>
                    <a:lnTo>
                      <a:pt x="352" y="324"/>
                    </a:lnTo>
                  </a:path>
                </a:pathLst>
              </a:custGeom>
              <a:solidFill>
                <a:srgbClr val="FF0000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TextBox 55"/>
                <p:cNvSpPr txBox="1"/>
                <p:nvPr/>
              </p:nvSpPr>
              <p:spPr>
                <a:xfrm>
                  <a:off x="3089530" y="4018292"/>
                  <a:ext cx="374141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i="1" smtClean="0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𝜃</m:t>
                        </m:r>
                      </m:oMath>
                    </m:oMathPara>
                  </a14:m>
                  <a:endParaRPr lang="en-US" dirty="0">
                    <a:solidFill>
                      <a:schemeClr val="accent2">
                        <a:lumMod val="75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12" name="TextBox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89530" y="4018292"/>
                  <a:ext cx="374141" cy="369332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46" name="Straight Connector 60"/>
          <p:cNvCxnSpPr/>
          <p:nvPr/>
        </p:nvCxnSpPr>
        <p:spPr>
          <a:xfrm flipV="1">
            <a:off x="2904213" y="3388078"/>
            <a:ext cx="4099592" cy="2857940"/>
          </a:xfrm>
          <a:prstGeom prst="line">
            <a:avLst/>
          </a:prstGeom>
          <a:ln w="34925">
            <a:solidFill>
              <a:srgbClr val="FF0000">
                <a:alpha val="32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CuadroTexto 46"/>
          <p:cNvSpPr txBox="1"/>
          <p:nvPr/>
        </p:nvSpPr>
        <p:spPr>
          <a:xfrm>
            <a:off x="3817272" y="5532420"/>
            <a:ext cx="43050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400" dirty="0">
                <a:solidFill>
                  <a:srgbClr val="002060"/>
                </a:solidFill>
              </a:rPr>
              <a:t>El </a:t>
            </a:r>
            <a:r>
              <a:rPr lang="es-ES_tradnl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ARMA</a:t>
            </a:r>
            <a:r>
              <a:rPr lang="es-ES_tradnl" sz="1400" dirty="0">
                <a:solidFill>
                  <a:srgbClr val="002060"/>
                </a:solidFill>
              </a:rPr>
              <a:t> mantiene na constante demarcación en línea de mira con el </a:t>
            </a:r>
            <a:r>
              <a:rPr lang="es-ES_tradnl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BLANCO</a:t>
            </a:r>
          </a:p>
          <a:p>
            <a:pPr algn="just"/>
            <a:r>
              <a:rPr lang="es-ES_tradnl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El ARMA </a:t>
            </a:r>
            <a:r>
              <a:rPr lang="es-ES_tradnl" sz="1400" dirty="0">
                <a:solidFill>
                  <a:srgbClr val="002060"/>
                </a:solidFill>
              </a:rPr>
              <a:t>apunta a un punto por delante del objetivo </a:t>
            </a:r>
            <a:r>
              <a:rPr lang="es-ES_tradnl" sz="1100" dirty="0">
                <a:solidFill>
                  <a:srgbClr val="002060"/>
                </a:solidFill>
              </a:rPr>
              <a:t>(punto de interceptación)</a:t>
            </a:r>
          </a:p>
        </p:txBody>
      </p:sp>
      <p:sp>
        <p:nvSpPr>
          <p:cNvPr id="48" name="CuadroTexto 47"/>
          <p:cNvSpPr txBox="1"/>
          <p:nvPr/>
        </p:nvSpPr>
        <p:spPr>
          <a:xfrm>
            <a:off x="8482879" y="2629469"/>
            <a:ext cx="3429254" cy="1686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accent6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VENTAJAS </a:t>
            </a:r>
          </a:p>
          <a:p>
            <a:pPr algn="ctr"/>
            <a:r>
              <a:rPr lang="es-ES_tradnl" sz="1400" dirty="0">
                <a:solidFill>
                  <a:schemeClr val="accent6">
                    <a:lumMod val="50000"/>
                  </a:schemeClr>
                </a:solidFill>
              </a:rPr>
              <a:t> 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altLang="en-US" dirty="0">
                <a:solidFill>
                  <a:schemeClr val="accent6">
                    <a:lumMod val="50000"/>
                  </a:schemeClr>
                </a:solidFill>
              </a:rPr>
              <a:t>Mejor v/s blancos rápidos</a:t>
            </a:r>
          </a:p>
          <a:p>
            <a:pPr algn="just">
              <a:lnSpc>
                <a:spcPct val="80000"/>
              </a:lnSpc>
            </a:pPr>
            <a:endParaRPr lang="en-US" altLang="en-US" dirty="0">
              <a:solidFill>
                <a:schemeClr val="accent6">
                  <a:lumMod val="50000"/>
                </a:schemeClr>
              </a:solidFill>
            </a:endParaRP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altLang="en-US" dirty="0">
                <a:solidFill>
                  <a:schemeClr val="accent6">
                    <a:lumMod val="50000"/>
                  </a:schemeClr>
                </a:solidFill>
              </a:rPr>
              <a:t>Menos maniobras del Arma en la fase terminal</a:t>
            </a:r>
            <a:endParaRPr lang="es-ES_tradnl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9" name="CuadroTexto 48"/>
          <p:cNvSpPr txBox="1"/>
          <p:nvPr/>
        </p:nvSpPr>
        <p:spPr>
          <a:xfrm>
            <a:off x="8482879" y="4673058"/>
            <a:ext cx="3429254" cy="124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DESVENTAJAS </a:t>
            </a:r>
          </a:p>
          <a:p>
            <a:pPr algn="ctr"/>
            <a:r>
              <a:rPr lang="es-ES_tradnl" sz="1400" dirty="0">
                <a:solidFill>
                  <a:schemeClr val="accent2">
                    <a:lumMod val="50000"/>
                  </a:schemeClr>
                </a:solidFill>
              </a:rPr>
              <a:t> 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s-ES_tradnl" dirty="0">
                <a:solidFill>
                  <a:schemeClr val="accent2">
                    <a:lumMod val="50000"/>
                  </a:schemeClr>
                </a:solidFill>
              </a:rPr>
              <a:t>Intensivo en sensores y computadores</a:t>
            </a:r>
            <a:endParaRPr lang="es-ES_tradnl" b="1" dirty="0">
              <a:solidFill>
                <a:schemeClr val="accent2">
                  <a:lumMod val="50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515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4.81481E-6 L 0.50104 -0.00417 " pathEditMode="relative" rAng="0" ptsTypes="AA">
                                      <p:cBhvr>
                                        <p:cTn id="6" dur="3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52" y="-20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0.32187 -0.39306 " pathEditMode="relative" rAng="0" ptsTypes="AA">
                                      <p:cBhvr>
                                        <p:cTn id="8" dur="3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94" y="-1965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969117" y="1022112"/>
            <a:ext cx="500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LÓGICA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 VARIABLE”</a:t>
            </a: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7760" y="1488538"/>
            <a:ext cx="3345665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TextBox 8"/>
          <p:cNvSpPr txBox="1"/>
          <p:nvPr/>
        </p:nvSpPr>
        <p:spPr>
          <a:xfrm>
            <a:off x="1261969" y="1544904"/>
            <a:ext cx="3110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Navegación Proporcional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31" name="Grupo 30"/>
          <p:cNvGrpSpPr/>
          <p:nvPr/>
        </p:nvGrpSpPr>
        <p:grpSpPr>
          <a:xfrm>
            <a:off x="548079" y="1131504"/>
            <a:ext cx="492126" cy="471208"/>
            <a:chOff x="592755" y="3401622"/>
            <a:chExt cx="468556" cy="485775"/>
          </a:xfrm>
        </p:grpSpPr>
        <p:sp>
          <p:nvSpPr>
            <p:cNvPr id="32" name="CuadroTexto 31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33" name="Elipse 32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47" name="CuadroTexto 46"/>
          <p:cNvSpPr txBox="1"/>
          <p:nvPr/>
        </p:nvSpPr>
        <p:spPr>
          <a:xfrm>
            <a:off x="8210329" y="2756313"/>
            <a:ext cx="30949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400" dirty="0">
                <a:solidFill>
                  <a:srgbClr val="002060"/>
                </a:solidFill>
              </a:rPr>
              <a:t>La razón de </a:t>
            </a:r>
            <a:r>
              <a:rPr lang="es-ES_tradnl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giro del Misil </a:t>
            </a:r>
            <a:r>
              <a:rPr lang="es-ES_tradnl" sz="1400" dirty="0">
                <a:solidFill>
                  <a:srgbClr val="002060"/>
                </a:solidFill>
              </a:rPr>
              <a:t>es proporcional al cambio de rumbo del blanco</a:t>
            </a:r>
          </a:p>
          <a:p>
            <a:pPr algn="just"/>
            <a:r>
              <a:rPr lang="es-ES_tradnl" sz="1400" dirty="0">
                <a:solidFill>
                  <a:srgbClr val="002060"/>
                </a:solidFill>
              </a:rPr>
              <a:t>(giro mayor mientras está más cerca)</a:t>
            </a:r>
            <a:endParaRPr lang="es-ES_tradnl" sz="1100" dirty="0">
              <a:solidFill>
                <a:srgbClr val="002060"/>
              </a:solidFill>
            </a:endParaRPr>
          </a:p>
        </p:txBody>
      </p:sp>
      <p:sp>
        <p:nvSpPr>
          <p:cNvPr id="48" name="CuadroTexto 47"/>
          <p:cNvSpPr txBox="1"/>
          <p:nvPr/>
        </p:nvSpPr>
        <p:spPr>
          <a:xfrm>
            <a:off x="6379163" y="4675309"/>
            <a:ext cx="2604534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800" b="1" dirty="0">
                <a:solidFill>
                  <a:schemeClr val="accent6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VENTAJAS </a:t>
            </a:r>
          </a:p>
          <a:p>
            <a:pPr algn="ctr"/>
            <a:r>
              <a:rPr lang="es-ES_tradnl" sz="1400" dirty="0">
                <a:solidFill>
                  <a:schemeClr val="accent6">
                    <a:lumMod val="50000"/>
                  </a:schemeClr>
                </a:solidFill>
              </a:rPr>
              <a:t> 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altLang="en-US" sz="1600" dirty="0">
                <a:solidFill>
                  <a:schemeClr val="accent6">
                    <a:lumMod val="50000"/>
                  </a:schemeClr>
                </a:solidFill>
              </a:rPr>
              <a:t>Se incrementa la maniobrabilidad en la interceptación.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endParaRPr lang="en-US" altLang="en-US" sz="1600" dirty="0">
              <a:solidFill>
                <a:schemeClr val="accent6">
                  <a:lumMod val="50000"/>
                </a:schemeClr>
              </a:solidFill>
            </a:endParaRP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altLang="en-US" sz="1600" dirty="0">
                <a:solidFill>
                  <a:schemeClr val="accent6">
                    <a:lumMod val="50000"/>
                  </a:schemeClr>
                </a:solidFill>
              </a:rPr>
              <a:t>Ruta de Vuelo eficiente</a:t>
            </a:r>
            <a:endParaRPr lang="es-ES_tradnl" sz="1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9" name="CuadroTexto 48"/>
          <p:cNvSpPr txBox="1"/>
          <p:nvPr/>
        </p:nvSpPr>
        <p:spPr>
          <a:xfrm>
            <a:off x="9597394" y="4630319"/>
            <a:ext cx="2498895" cy="1101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800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DESVENTAJAS </a:t>
            </a:r>
          </a:p>
          <a:p>
            <a:pPr algn="ctr"/>
            <a:r>
              <a:rPr lang="es-ES_tradnl" sz="1200" dirty="0">
                <a:solidFill>
                  <a:schemeClr val="accent2">
                    <a:lumMod val="50000"/>
                  </a:schemeClr>
                </a:solidFill>
              </a:rPr>
              <a:t> 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s-ES_tradnl" sz="1600" dirty="0">
                <a:solidFill>
                  <a:schemeClr val="accent2">
                    <a:lumMod val="50000"/>
                  </a:schemeClr>
                </a:solidFill>
              </a:rPr>
              <a:t>Intensivo en sensores y computadores</a:t>
            </a:r>
            <a:endParaRPr lang="es-ES_tradnl" sz="1600" b="1" dirty="0">
              <a:solidFill>
                <a:schemeClr val="accent2">
                  <a:lumMod val="50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56" name="Group 1"/>
          <p:cNvGrpSpPr/>
          <p:nvPr/>
        </p:nvGrpSpPr>
        <p:grpSpPr>
          <a:xfrm>
            <a:off x="404336" y="3332416"/>
            <a:ext cx="2296126" cy="1915978"/>
            <a:chOff x="4571027" y="1649643"/>
            <a:chExt cx="4271962" cy="3770951"/>
          </a:xfrm>
        </p:grpSpPr>
        <p:sp>
          <p:nvSpPr>
            <p:cNvPr id="57" name="Freeform 4">
              <a:hlinkClick r:id="rId5" action="ppaction://hlinkfile"/>
            </p:cNvPr>
            <p:cNvSpPr>
              <a:spLocks/>
            </p:cNvSpPr>
            <p:nvPr/>
          </p:nvSpPr>
          <p:spPr bwMode="auto">
            <a:xfrm>
              <a:off x="8027014" y="4445231"/>
              <a:ext cx="603250" cy="573087"/>
            </a:xfrm>
            <a:custGeom>
              <a:avLst/>
              <a:gdLst>
                <a:gd name="T0" fmla="*/ 2147483647 w 380"/>
                <a:gd name="T1" fmla="*/ 2147483647 h 361"/>
                <a:gd name="T2" fmla="*/ 2147483647 w 380"/>
                <a:gd name="T3" fmla="*/ 2147483647 h 361"/>
                <a:gd name="T4" fmla="*/ 2147483647 w 380"/>
                <a:gd name="T5" fmla="*/ 2147483647 h 361"/>
                <a:gd name="T6" fmla="*/ 2147483647 w 380"/>
                <a:gd name="T7" fmla="*/ 2147483647 h 361"/>
                <a:gd name="T8" fmla="*/ 2147483647 w 380"/>
                <a:gd name="T9" fmla="*/ 2147483647 h 361"/>
                <a:gd name="T10" fmla="*/ 2147483647 w 380"/>
                <a:gd name="T11" fmla="*/ 2147483647 h 361"/>
                <a:gd name="T12" fmla="*/ 2147483647 w 380"/>
                <a:gd name="T13" fmla="*/ 2147483647 h 361"/>
                <a:gd name="T14" fmla="*/ 2147483647 w 380"/>
                <a:gd name="T15" fmla="*/ 2147483647 h 361"/>
                <a:gd name="T16" fmla="*/ 0 w 380"/>
                <a:gd name="T17" fmla="*/ 0 h 361"/>
                <a:gd name="T18" fmla="*/ 2147483647 w 380"/>
                <a:gd name="T19" fmla="*/ 2147483647 h 361"/>
                <a:gd name="T20" fmla="*/ 2147483647 w 380"/>
                <a:gd name="T21" fmla="*/ 2147483647 h 361"/>
                <a:gd name="T22" fmla="*/ 2147483647 w 380"/>
                <a:gd name="T23" fmla="*/ 2147483647 h 361"/>
                <a:gd name="T24" fmla="*/ 2147483647 w 380"/>
                <a:gd name="T25" fmla="*/ 2147483647 h 361"/>
                <a:gd name="T26" fmla="*/ 2147483647 w 380"/>
                <a:gd name="T27" fmla="*/ 2147483647 h 361"/>
                <a:gd name="T28" fmla="*/ 2147483647 w 380"/>
                <a:gd name="T29" fmla="*/ 2147483647 h 361"/>
                <a:gd name="T30" fmla="*/ 2147483647 w 380"/>
                <a:gd name="T31" fmla="*/ 2147483647 h 361"/>
                <a:gd name="T32" fmla="*/ 2147483647 w 380"/>
                <a:gd name="T33" fmla="*/ 2147483647 h 36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380" h="361">
                  <a:moveTo>
                    <a:pt x="352" y="324"/>
                  </a:moveTo>
                  <a:lnTo>
                    <a:pt x="294" y="360"/>
                  </a:lnTo>
                  <a:lnTo>
                    <a:pt x="282" y="351"/>
                  </a:lnTo>
                  <a:lnTo>
                    <a:pt x="307" y="301"/>
                  </a:lnTo>
                  <a:lnTo>
                    <a:pt x="273" y="304"/>
                  </a:lnTo>
                  <a:lnTo>
                    <a:pt x="141" y="175"/>
                  </a:lnTo>
                  <a:lnTo>
                    <a:pt x="129" y="143"/>
                  </a:lnTo>
                  <a:lnTo>
                    <a:pt x="51" y="68"/>
                  </a:lnTo>
                  <a:lnTo>
                    <a:pt x="0" y="0"/>
                  </a:lnTo>
                  <a:lnTo>
                    <a:pt x="71" y="42"/>
                  </a:lnTo>
                  <a:lnTo>
                    <a:pt x="149" y="114"/>
                  </a:lnTo>
                  <a:lnTo>
                    <a:pt x="179" y="121"/>
                  </a:lnTo>
                  <a:lnTo>
                    <a:pt x="320" y="249"/>
                  </a:lnTo>
                  <a:lnTo>
                    <a:pt x="319" y="281"/>
                  </a:lnTo>
                  <a:lnTo>
                    <a:pt x="365" y="256"/>
                  </a:lnTo>
                  <a:lnTo>
                    <a:pt x="379" y="275"/>
                  </a:lnTo>
                  <a:lnTo>
                    <a:pt x="352" y="324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Line 5"/>
            <p:cNvSpPr>
              <a:spLocks noChangeShapeType="1"/>
            </p:cNvSpPr>
            <p:nvPr/>
          </p:nvSpPr>
          <p:spPr bwMode="auto">
            <a:xfrm>
              <a:off x="5947389" y="1929043"/>
              <a:ext cx="2286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Arc 6"/>
            <p:cNvSpPr>
              <a:spLocks/>
            </p:cNvSpPr>
            <p:nvPr/>
          </p:nvSpPr>
          <p:spPr bwMode="auto">
            <a:xfrm rot="2400000">
              <a:off x="7403753" y="2059218"/>
              <a:ext cx="1306513" cy="2062163"/>
            </a:xfrm>
            <a:custGeom>
              <a:avLst/>
              <a:gdLst>
                <a:gd name="T0" fmla="*/ 2147483647 w 21600"/>
                <a:gd name="T1" fmla="*/ 2147483647 h 21617"/>
                <a:gd name="T2" fmla="*/ 0 w 21600"/>
                <a:gd name="T3" fmla="*/ 0 h 21617"/>
                <a:gd name="T4" fmla="*/ 2147483647 w 21600"/>
                <a:gd name="T5" fmla="*/ 14760630 h 21617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17" fill="none" extrusionOk="0">
                  <a:moveTo>
                    <a:pt x="21574" y="21616"/>
                  </a:moveTo>
                  <a:cubicBezTo>
                    <a:pt x="9654" y="21602"/>
                    <a:pt x="0" y="11936"/>
                    <a:pt x="0" y="17"/>
                  </a:cubicBezTo>
                  <a:cubicBezTo>
                    <a:pt x="-1" y="11"/>
                    <a:pt x="0" y="5"/>
                    <a:pt x="0" y="0"/>
                  </a:cubicBezTo>
                </a:path>
                <a:path w="21600" h="21617" stroke="0" extrusionOk="0">
                  <a:moveTo>
                    <a:pt x="21574" y="21616"/>
                  </a:moveTo>
                  <a:cubicBezTo>
                    <a:pt x="9654" y="21602"/>
                    <a:pt x="0" y="11936"/>
                    <a:pt x="0" y="17"/>
                  </a:cubicBezTo>
                  <a:cubicBezTo>
                    <a:pt x="-1" y="11"/>
                    <a:pt x="0" y="5"/>
                    <a:pt x="0" y="0"/>
                  </a:cubicBezTo>
                  <a:lnTo>
                    <a:pt x="21600" y="17"/>
                  </a:lnTo>
                  <a:lnTo>
                    <a:pt x="21574" y="21616"/>
                  </a:lnTo>
                  <a:close/>
                </a:path>
              </a:pathLst>
            </a:custGeom>
            <a:noFill/>
            <a:ln w="25400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Line 7"/>
            <p:cNvSpPr>
              <a:spLocks noChangeShapeType="1"/>
            </p:cNvSpPr>
            <p:nvPr/>
          </p:nvSpPr>
          <p:spPr bwMode="auto">
            <a:xfrm>
              <a:off x="5433039" y="2024293"/>
              <a:ext cx="2590800" cy="2381250"/>
            </a:xfrm>
            <a:prstGeom prst="line">
              <a:avLst/>
            </a:prstGeom>
            <a:noFill/>
            <a:ln w="38100">
              <a:solidFill>
                <a:srgbClr val="C00000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Rectangle 8"/>
            <p:cNvSpPr>
              <a:spLocks noChangeArrowheads="1"/>
            </p:cNvSpPr>
            <p:nvPr/>
          </p:nvSpPr>
          <p:spPr bwMode="auto">
            <a:xfrm>
              <a:off x="4896196" y="2938693"/>
              <a:ext cx="1149418" cy="7053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en-US" sz="2000" b="1" dirty="0">
                  <a:solidFill>
                    <a:srgbClr val="C00000"/>
                  </a:solidFill>
                </a:rPr>
                <a:t>INITIAL </a:t>
              </a:r>
            </a:p>
            <a:p>
              <a:pPr algn="ctr" eaLnBrk="0" hangingPunct="0"/>
              <a:r>
                <a:rPr lang="en-US" sz="2000" b="1" dirty="0">
                  <a:solidFill>
                    <a:srgbClr val="C00000"/>
                  </a:solidFill>
                </a:rPr>
                <a:t>BEARING</a:t>
              </a:r>
            </a:p>
          </p:txBody>
        </p:sp>
        <p:sp>
          <p:nvSpPr>
            <p:cNvPr id="62" name="Arc 9"/>
            <p:cNvSpPr>
              <a:spLocks/>
            </p:cNvSpPr>
            <p:nvPr/>
          </p:nvSpPr>
          <p:spPr bwMode="auto">
            <a:xfrm>
              <a:off x="5947389" y="3014893"/>
              <a:ext cx="552450" cy="266700"/>
            </a:xfrm>
            <a:custGeom>
              <a:avLst/>
              <a:gdLst>
                <a:gd name="T0" fmla="*/ 361386088 w 21600"/>
                <a:gd name="T1" fmla="*/ 0 h 21600"/>
                <a:gd name="T2" fmla="*/ 0 w 21600"/>
                <a:gd name="T3" fmla="*/ 40659452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lnTo>
                    <a:pt x="21600" y="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" name="AutoShape 10"/>
            <p:cNvSpPr>
              <a:spLocks noChangeArrowheads="1"/>
            </p:cNvSpPr>
            <p:nvPr/>
          </p:nvSpPr>
          <p:spPr bwMode="auto">
            <a:xfrm>
              <a:off x="8049239" y="1649643"/>
              <a:ext cx="577850" cy="577850"/>
            </a:xfrm>
            <a:prstGeom prst="star16">
              <a:avLst>
                <a:gd name="adj" fmla="val 37500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" name="Line 13"/>
            <p:cNvSpPr>
              <a:spLocks noChangeShapeType="1"/>
            </p:cNvSpPr>
            <p:nvPr/>
          </p:nvSpPr>
          <p:spPr bwMode="auto">
            <a:xfrm>
              <a:off x="7852389" y="4234093"/>
              <a:ext cx="9906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5" name="Rectangle 9"/>
                <p:cNvSpPr/>
                <p:nvPr/>
              </p:nvSpPr>
              <p:spPr>
                <a:xfrm>
                  <a:off x="8077669" y="2984085"/>
                  <a:ext cx="663900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008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8000"/>
                                </a:solidFill>
                                <a:latin typeface="Cambria Math"/>
                                <a:ea typeface="Cambria Math"/>
                              </a:rPr>
                              <m:t>𝜽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8000"/>
                                </a:solidFill>
                                <a:latin typeface="Cambria Math"/>
                              </a:rPr>
                              <m:t>𝑴</m:t>
                            </m:r>
                          </m:sub>
                        </m:sSub>
                      </m:oMath>
                    </m:oMathPara>
                  </a14:m>
                  <a:endParaRPr lang="en-US" sz="2400" b="1" dirty="0">
                    <a:solidFill>
                      <a:srgbClr val="008000"/>
                    </a:solidFill>
                  </a:endParaRPr>
                </a:p>
              </p:txBody>
            </p:sp>
          </mc:Choice>
          <mc:Fallback xmlns="">
            <p:sp>
              <p:nvSpPr>
                <p:cNvPr id="10" name="Rectangle 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77669" y="2984085"/>
                  <a:ext cx="663900" cy="461665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 b="-2667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6" name="Rectangle 10"/>
                <p:cNvSpPr/>
                <p:nvPr/>
              </p:nvSpPr>
              <p:spPr>
                <a:xfrm>
                  <a:off x="7764883" y="3365556"/>
                  <a:ext cx="461986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400" b="1" i="1" smtClean="0">
                            <a:solidFill>
                              <a:srgbClr val="0066FF"/>
                            </a:solidFill>
                            <a:latin typeface="Cambria Math"/>
                            <a:ea typeface="Cambria Math"/>
                          </a:rPr>
                          <m:t>𝜷</m:t>
                        </m:r>
                      </m:oMath>
                    </m:oMathPara>
                  </a14:m>
                  <a:endParaRPr lang="en-US" sz="2400" b="1" dirty="0">
                    <a:solidFill>
                      <a:srgbClr val="0066FF"/>
                    </a:solidFill>
                  </a:endParaRPr>
                </a:p>
              </p:txBody>
            </p:sp>
          </mc:Choice>
          <mc:Fallback xmlns="">
            <p:sp>
              <p:nvSpPr>
                <p:cNvPr id="11" name="Rectangle 1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64883" y="3365556"/>
                  <a:ext cx="461986" cy="461665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 l="-3947" r="-2632" b="-17105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7" name="Freeform 3"/>
            <p:cNvSpPr>
              <a:spLocks/>
            </p:cNvSpPr>
            <p:nvPr/>
          </p:nvSpPr>
          <p:spPr bwMode="auto">
            <a:xfrm>
              <a:off x="4571027" y="1762356"/>
              <a:ext cx="1431925" cy="519112"/>
            </a:xfrm>
            <a:custGeom>
              <a:avLst/>
              <a:gdLst>
                <a:gd name="T0" fmla="*/ 2147483647 w 902"/>
                <a:gd name="T1" fmla="*/ 2147483647 h 327"/>
                <a:gd name="T2" fmla="*/ 2147483647 w 902"/>
                <a:gd name="T3" fmla="*/ 2147483647 h 327"/>
                <a:gd name="T4" fmla="*/ 2147483647 w 902"/>
                <a:gd name="T5" fmla="*/ 2147483647 h 327"/>
                <a:gd name="T6" fmla="*/ 2147483647 w 902"/>
                <a:gd name="T7" fmla="*/ 2147483647 h 327"/>
                <a:gd name="T8" fmla="*/ 2147483647 w 902"/>
                <a:gd name="T9" fmla="*/ 2147483647 h 327"/>
                <a:gd name="T10" fmla="*/ 2147483647 w 902"/>
                <a:gd name="T11" fmla="*/ 2147483647 h 327"/>
                <a:gd name="T12" fmla="*/ 2147483647 w 902"/>
                <a:gd name="T13" fmla="*/ 2147483647 h 327"/>
                <a:gd name="T14" fmla="*/ 2147483647 w 902"/>
                <a:gd name="T15" fmla="*/ 2147483647 h 327"/>
                <a:gd name="T16" fmla="*/ 2147483647 w 902"/>
                <a:gd name="T17" fmla="*/ 2147483647 h 327"/>
                <a:gd name="T18" fmla="*/ 2147483647 w 902"/>
                <a:gd name="T19" fmla="*/ 2147483647 h 327"/>
                <a:gd name="T20" fmla="*/ 2147483647 w 902"/>
                <a:gd name="T21" fmla="*/ 2147483647 h 327"/>
                <a:gd name="T22" fmla="*/ 2147483647 w 902"/>
                <a:gd name="T23" fmla="*/ 2147483647 h 327"/>
                <a:gd name="T24" fmla="*/ 2147483647 w 902"/>
                <a:gd name="T25" fmla="*/ 2147483647 h 327"/>
                <a:gd name="T26" fmla="*/ 2147483647 w 902"/>
                <a:gd name="T27" fmla="*/ 2147483647 h 327"/>
                <a:gd name="T28" fmla="*/ 2147483647 w 902"/>
                <a:gd name="T29" fmla="*/ 2147483647 h 327"/>
                <a:gd name="T30" fmla="*/ 2147483647 w 902"/>
                <a:gd name="T31" fmla="*/ 2147483647 h 327"/>
                <a:gd name="T32" fmla="*/ 2147483647 w 902"/>
                <a:gd name="T33" fmla="*/ 2147483647 h 327"/>
                <a:gd name="T34" fmla="*/ 2147483647 w 902"/>
                <a:gd name="T35" fmla="*/ 2147483647 h 327"/>
                <a:gd name="T36" fmla="*/ 2147483647 w 902"/>
                <a:gd name="T37" fmla="*/ 2147483647 h 327"/>
                <a:gd name="T38" fmla="*/ 2147483647 w 902"/>
                <a:gd name="T39" fmla="*/ 2147483647 h 327"/>
                <a:gd name="T40" fmla="*/ 2147483647 w 902"/>
                <a:gd name="T41" fmla="*/ 2147483647 h 327"/>
                <a:gd name="T42" fmla="*/ 2147483647 w 902"/>
                <a:gd name="T43" fmla="*/ 2147483647 h 327"/>
                <a:gd name="T44" fmla="*/ 2147483647 w 902"/>
                <a:gd name="T45" fmla="*/ 2147483647 h 327"/>
                <a:gd name="T46" fmla="*/ 2147483647 w 902"/>
                <a:gd name="T47" fmla="*/ 2147483647 h 327"/>
                <a:gd name="T48" fmla="*/ 2147483647 w 902"/>
                <a:gd name="T49" fmla="*/ 2147483647 h 327"/>
                <a:gd name="T50" fmla="*/ 2147483647 w 902"/>
                <a:gd name="T51" fmla="*/ 2147483647 h 327"/>
                <a:gd name="T52" fmla="*/ 2147483647 w 902"/>
                <a:gd name="T53" fmla="*/ 2147483647 h 327"/>
                <a:gd name="T54" fmla="*/ 0 w 902"/>
                <a:gd name="T55" fmla="*/ 0 h 327"/>
                <a:gd name="T56" fmla="*/ 2147483647 w 902"/>
                <a:gd name="T57" fmla="*/ 2147483647 h 327"/>
                <a:gd name="T58" fmla="*/ 0 w 902"/>
                <a:gd name="T59" fmla="*/ 2147483647 h 327"/>
                <a:gd name="T60" fmla="*/ 0 w 902"/>
                <a:gd name="T61" fmla="*/ 2147483647 h 327"/>
                <a:gd name="T62" fmla="*/ 2147483647 w 902"/>
                <a:gd name="T63" fmla="*/ 2147483647 h 327"/>
                <a:gd name="T64" fmla="*/ 2147483647 w 902"/>
                <a:gd name="T65" fmla="*/ 2147483647 h 32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02" h="327">
                  <a:moveTo>
                    <a:pt x="9" y="208"/>
                  </a:moveTo>
                  <a:lnTo>
                    <a:pt x="251" y="190"/>
                  </a:lnTo>
                  <a:lnTo>
                    <a:pt x="342" y="326"/>
                  </a:lnTo>
                  <a:lnTo>
                    <a:pt x="418" y="320"/>
                  </a:lnTo>
                  <a:lnTo>
                    <a:pt x="598" y="182"/>
                  </a:lnTo>
                  <a:lnTo>
                    <a:pt x="828" y="162"/>
                  </a:lnTo>
                  <a:lnTo>
                    <a:pt x="867" y="153"/>
                  </a:lnTo>
                  <a:lnTo>
                    <a:pt x="901" y="125"/>
                  </a:lnTo>
                  <a:lnTo>
                    <a:pt x="853" y="104"/>
                  </a:lnTo>
                  <a:lnTo>
                    <a:pt x="762" y="85"/>
                  </a:lnTo>
                  <a:lnTo>
                    <a:pt x="717" y="73"/>
                  </a:lnTo>
                  <a:lnTo>
                    <a:pt x="711" y="78"/>
                  </a:lnTo>
                  <a:lnTo>
                    <a:pt x="714" y="71"/>
                  </a:lnTo>
                  <a:lnTo>
                    <a:pt x="694" y="58"/>
                  </a:lnTo>
                  <a:lnTo>
                    <a:pt x="663" y="43"/>
                  </a:lnTo>
                  <a:lnTo>
                    <a:pt x="633" y="29"/>
                  </a:lnTo>
                  <a:lnTo>
                    <a:pt x="593" y="24"/>
                  </a:lnTo>
                  <a:lnTo>
                    <a:pt x="554" y="29"/>
                  </a:lnTo>
                  <a:lnTo>
                    <a:pt x="519" y="39"/>
                  </a:lnTo>
                  <a:lnTo>
                    <a:pt x="493" y="46"/>
                  </a:lnTo>
                  <a:lnTo>
                    <a:pt x="466" y="54"/>
                  </a:lnTo>
                  <a:lnTo>
                    <a:pt x="441" y="62"/>
                  </a:lnTo>
                  <a:lnTo>
                    <a:pt x="413" y="73"/>
                  </a:lnTo>
                  <a:lnTo>
                    <a:pt x="383" y="78"/>
                  </a:lnTo>
                  <a:lnTo>
                    <a:pt x="351" y="87"/>
                  </a:lnTo>
                  <a:lnTo>
                    <a:pt x="208" y="95"/>
                  </a:lnTo>
                  <a:lnTo>
                    <a:pt x="78" y="9"/>
                  </a:lnTo>
                  <a:lnTo>
                    <a:pt x="0" y="0"/>
                  </a:lnTo>
                  <a:lnTo>
                    <a:pt x="43" y="121"/>
                  </a:lnTo>
                  <a:lnTo>
                    <a:pt x="0" y="121"/>
                  </a:lnTo>
                  <a:lnTo>
                    <a:pt x="0" y="130"/>
                  </a:lnTo>
                  <a:lnTo>
                    <a:pt x="35" y="138"/>
                  </a:lnTo>
                  <a:lnTo>
                    <a:pt x="9" y="208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Block Arc 11"/>
            <p:cNvSpPr/>
            <p:nvPr/>
          </p:nvSpPr>
          <p:spPr>
            <a:xfrm>
              <a:off x="7070724" y="3735855"/>
              <a:ext cx="1143000" cy="1084493"/>
            </a:xfrm>
            <a:prstGeom prst="blockArc">
              <a:avLst>
                <a:gd name="adj1" fmla="val 14524746"/>
                <a:gd name="adj2" fmla="val 21292002"/>
                <a:gd name="adj3" fmla="val 901"/>
              </a:avLst>
            </a:prstGeom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9" name="Block Arc 36"/>
            <p:cNvSpPr/>
            <p:nvPr/>
          </p:nvSpPr>
          <p:spPr>
            <a:xfrm>
              <a:off x="6493998" y="3214918"/>
              <a:ext cx="2286000" cy="2205676"/>
            </a:xfrm>
            <a:prstGeom prst="blockArc">
              <a:avLst>
                <a:gd name="adj1" fmla="val 16041778"/>
                <a:gd name="adj2" fmla="val 21301477"/>
                <a:gd name="adj3" fmla="val 504"/>
              </a:avLst>
            </a:prstGeom>
            <a:ln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70" name="Freeform 51"/>
          <p:cNvSpPr/>
          <p:nvPr/>
        </p:nvSpPr>
        <p:spPr>
          <a:xfrm rot="3047391" flipH="1">
            <a:off x="3391970" y="2274809"/>
            <a:ext cx="769201" cy="4483873"/>
          </a:xfrm>
          <a:custGeom>
            <a:avLst/>
            <a:gdLst>
              <a:gd name="connsiteX0" fmla="*/ 1382002 w 1763002"/>
              <a:gd name="connsiteY0" fmla="*/ 3980379 h 3980379"/>
              <a:gd name="connsiteX1" fmla="*/ 696202 w 1763002"/>
              <a:gd name="connsiteY1" fmla="*/ 3237429 h 3980379"/>
              <a:gd name="connsiteX2" fmla="*/ 181852 w 1763002"/>
              <a:gd name="connsiteY2" fmla="*/ 2303979 h 3980379"/>
              <a:gd name="connsiteX3" fmla="*/ 877 w 1763002"/>
              <a:gd name="connsiteY3" fmla="*/ 1284804 h 3980379"/>
              <a:gd name="connsiteX4" fmla="*/ 134227 w 1763002"/>
              <a:gd name="connsiteY4" fmla="*/ 656154 h 3980379"/>
              <a:gd name="connsiteX5" fmla="*/ 572377 w 1763002"/>
              <a:gd name="connsiteY5" fmla="*/ 208479 h 3980379"/>
              <a:gd name="connsiteX6" fmla="*/ 1134352 w 1763002"/>
              <a:gd name="connsiteY6" fmla="*/ 8454 h 3980379"/>
              <a:gd name="connsiteX7" fmla="*/ 1763002 w 1763002"/>
              <a:gd name="connsiteY7" fmla="*/ 56079 h 3980379"/>
              <a:gd name="connsiteX0" fmla="*/ 1382002 w 1763002"/>
              <a:gd name="connsiteY0" fmla="*/ 3930914 h 3930914"/>
              <a:gd name="connsiteX1" fmla="*/ 696202 w 1763002"/>
              <a:gd name="connsiteY1" fmla="*/ 3187964 h 3930914"/>
              <a:gd name="connsiteX2" fmla="*/ 181852 w 1763002"/>
              <a:gd name="connsiteY2" fmla="*/ 2254514 h 3930914"/>
              <a:gd name="connsiteX3" fmla="*/ 877 w 1763002"/>
              <a:gd name="connsiteY3" fmla="*/ 1235339 h 3930914"/>
              <a:gd name="connsiteX4" fmla="*/ 134227 w 1763002"/>
              <a:gd name="connsiteY4" fmla="*/ 606689 h 3930914"/>
              <a:gd name="connsiteX5" fmla="*/ 572377 w 1763002"/>
              <a:gd name="connsiteY5" fmla="*/ 159014 h 3930914"/>
              <a:gd name="connsiteX6" fmla="*/ 1134353 w 1763002"/>
              <a:gd name="connsiteY6" fmla="*/ 120914 h 3930914"/>
              <a:gd name="connsiteX7" fmla="*/ 1763002 w 1763002"/>
              <a:gd name="connsiteY7" fmla="*/ 6614 h 3930914"/>
              <a:gd name="connsiteX0" fmla="*/ 1382897 w 1763897"/>
              <a:gd name="connsiteY0" fmla="*/ 3932053 h 3932053"/>
              <a:gd name="connsiteX1" fmla="*/ 697097 w 1763897"/>
              <a:gd name="connsiteY1" fmla="*/ 3189103 h 3932053"/>
              <a:gd name="connsiteX2" fmla="*/ 182747 w 1763897"/>
              <a:gd name="connsiteY2" fmla="*/ 2255653 h 3932053"/>
              <a:gd name="connsiteX3" fmla="*/ 1772 w 1763897"/>
              <a:gd name="connsiteY3" fmla="*/ 1236478 h 3932053"/>
              <a:gd name="connsiteX4" fmla="*/ 135122 w 1763897"/>
              <a:gd name="connsiteY4" fmla="*/ 607828 h 3932053"/>
              <a:gd name="connsiteX5" fmla="*/ 763191 w 1763897"/>
              <a:gd name="connsiteY5" fmla="*/ 303028 h 3932053"/>
              <a:gd name="connsiteX6" fmla="*/ 1135248 w 1763897"/>
              <a:gd name="connsiteY6" fmla="*/ 122053 h 3932053"/>
              <a:gd name="connsiteX7" fmla="*/ 1763897 w 1763897"/>
              <a:gd name="connsiteY7" fmla="*/ 7753 h 3932053"/>
              <a:gd name="connsiteX0" fmla="*/ 1387986 w 1768986"/>
              <a:gd name="connsiteY0" fmla="*/ 3932053 h 3932053"/>
              <a:gd name="connsiteX1" fmla="*/ 702186 w 1768986"/>
              <a:gd name="connsiteY1" fmla="*/ 3189103 h 3932053"/>
              <a:gd name="connsiteX2" fmla="*/ 187836 w 1768986"/>
              <a:gd name="connsiteY2" fmla="*/ 2255653 h 3932053"/>
              <a:gd name="connsiteX3" fmla="*/ 6861 w 1768986"/>
              <a:gd name="connsiteY3" fmla="*/ 1236478 h 3932053"/>
              <a:gd name="connsiteX4" fmla="*/ 393437 w 1768986"/>
              <a:gd name="connsiteY4" fmla="*/ 645928 h 3932053"/>
              <a:gd name="connsiteX5" fmla="*/ 768280 w 1768986"/>
              <a:gd name="connsiteY5" fmla="*/ 303028 h 3932053"/>
              <a:gd name="connsiteX6" fmla="*/ 1140337 w 1768986"/>
              <a:gd name="connsiteY6" fmla="*/ 122053 h 3932053"/>
              <a:gd name="connsiteX7" fmla="*/ 1768986 w 1768986"/>
              <a:gd name="connsiteY7" fmla="*/ 7753 h 3932053"/>
              <a:gd name="connsiteX0" fmla="*/ 1293132 w 1674132"/>
              <a:gd name="connsiteY0" fmla="*/ 3932053 h 3932053"/>
              <a:gd name="connsiteX1" fmla="*/ 607332 w 1674132"/>
              <a:gd name="connsiteY1" fmla="*/ 3189103 h 3932053"/>
              <a:gd name="connsiteX2" fmla="*/ 92982 w 1674132"/>
              <a:gd name="connsiteY2" fmla="*/ 2255653 h 3932053"/>
              <a:gd name="connsiteX3" fmla="*/ 17518 w 1674132"/>
              <a:gd name="connsiteY3" fmla="*/ 1246003 h 3932053"/>
              <a:gd name="connsiteX4" fmla="*/ 298583 w 1674132"/>
              <a:gd name="connsiteY4" fmla="*/ 645928 h 3932053"/>
              <a:gd name="connsiteX5" fmla="*/ 673426 w 1674132"/>
              <a:gd name="connsiteY5" fmla="*/ 303028 h 3932053"/>
              <a:gd name="connsiteX6" fmla="*/ 1045483 w 1674132"/>
              <a:gd name="connsiteY6" fmla="*/ 122053 h 3932053"/>
              <a:gd name="connsiteX7" fmla="*/ 1674132 w 1674132"/>
              <a:gd name="connsiteY7" fmla="*/ 7753 h 3932053"/>
              <a:gd name="connsiteX0" fmla="*/ 1293132 w 1674132"/>
              <a:gd name="connsiteY0" fmla="*/ 3924300 h 3924300"/>
              <a:gd name="connsiteX1" fmla="*/ 607332 w 1674132"/>
              <a:gd name="connsiteY1" fmla="*/ 3181350 h 3924300"/>
              <a:gd name="connsiteX2" fmla="*/ 92982 w 1674132"/>
              <a:gd name="connsiteY2" fmla="*/ 2247900 h 3924300"/>
              <a:gd name="connsiteX3" fmla="*/ 17518 w 1674132"/>
              <a:gd name="connsiteY3" fmla="*/ 1238250 h 3924300"/>
              <a:gd name="connsiteX4" fmla="*/ 298583 w 1674132"/>
              <a:gd name="connsiteY4" fmla="*/ 638175 h 3924300"/>
              <a:gd name="connsiteX5" fmla="*/ 673426 w 1674132"/>
              <a:gd name="connsiteY5" fmla="*/ 295275 h 3924300"/>
              <a:gd name="connsiteX6" fmla="*/ 1045483 w 1674132"/>
              <a:gd name="connsiteY6" fmla="*/ 114300 h 3924300"/>
              <a:gd name="connsiteX7" fmla="*/ 1674132 w 1674132"/>
              <a:gd name="connsiteY7" fmla="*/ 0 h 3924300"/>
              <a:gd name="connsiteX0" fmla="*/ 1293132 w 1674132"/>
              <a:gd name="connsiteY0" fmla="*/ 3924300 h 3924300"/>
              <a:gd name="connsiteX1" fmla="*/ 607332 w 1674132"/>
              <a:gd name="connsiteY1" fmla="*/ 3181350 h 3924300"/>
              <a:gd name="connsiteX2" fmla="*/ 92982 w 1674132"/>
              <a:gd name="connsiteY2" fmla="*/ 2247900 h 3924300"/>
              <a:gd name="connsiteX3" fmla="*/ 17518 w 1674132"/>
              <a:gd name="connsiteY3" fmla="*/ 1238250 h 3924300"/>
              <a:gd name="connsiteX4" fmla="*/ 298583 w 1674132"/>
              <a:gd name="connsiteY4" fmla="*/ 638175 h 3924300"/>
              <a:gd name="connsiteX5" fmla="*/ 673426 w 1674132"/>
              <a:gd name="connsiteY5" fmla="*/ 295275 h 3924300"/>
              <a:gd name="connsiteX6" fmla="*/ 1026762 w 1674132"/>
              <a:gd name="connsiteY6" fmla="*/ 147031 h 3924300"/>
              <a:gd name="connsiteX7" fmla="*/ 1674132 w 1674132"/>
              <a:gd name="connsiteY7" fmla="*/ 0 h 3924300"/>
              <a:gd name="connsiteX0" fmla="*/ 1293132 w 1674132"/>
              <a:gd name="connsiteY0" fmla="*/ 3924300 h 3924300"/>
              <a:gd name="connsiteX1" fmla="*/ 607332 w 1674132"/>
              <a:gd name="connsiteY1" fmla="*/ 3181350 h 3924300"/>
              <a:gd name="connsiteX2" fmla="*/ 92982 w 1674132"/>
              <a:gd name="connsiteY2" fmla="*/ 2247900 h 3924300"/>
              <a:gd name="connsiteX3" fmla="*/ 17518 w 1674132"/>
              <a:gd name="connsiteY3" fmla="*/ 1238250 h 3924300"/>
              <a:gd name="connsiteX4" fmla="*/ 298583 w 1674132"/>
              <a:gd name="connsiteY4" fmla="*/ 638175 h 3924300"/>
              <a:gd name="connsiteX5" fmla="*/ 1026762 w 1674132"/>
              <a:gd name="connsiteY5" fmla="*/ 147031 h 3924300"/>
              <a:gd name="connsiteX6" fmla="*/ 1674132 w 1674132"/>
              <a:gd name="connsiteY6" fmla="*/ 0 h 3924300"/>
              <a:gd name="connsiteX0" fmla="*/ 1293132 w 1674132"/>
              <a:gd name="connsiteY0" fmla="*/ 3924300 h 3924300"/>
              <a:gd name="connsiteX1" fmla="*/ 607332 w 1674132"/>
              <a:gd name="connsiteY1" fmla="*/ 3181350 h 3924300"/>
              <a:gd name="connsiteX2" fmla="*/ 92982 w 1674132"/>
              <a:gd name="connsiteY2" fmla="*/ 2247900 h 3924300"/>
              <a:gd name="connsiteX3" fmla="*/ 17518 w 1674132"/>
              <a:gd name="connsiteY3" fmla="*/ 1238250 h 3924300"/>
              <a:gd name="connsiteX4" fmla="*/ 298583 w 1674132"/>
              <a:gd name="connsiteY4" fmla="*/ 638175 h 3924300"/>
              <a:gd name="connsiteX5" fmla="*/ 1044954 w 1674132"/>
              <a:gd name="connsiteY5" fmla="*/ 182113 h 3924300"/>
              <a:gd name="connsiteX6" fmla="*/ 1674132 w 1674132"/>
              <a:gd name="connsiteY6" fmla="*/ 0 h 3924300"/>
              <a:gd name="connsiteX0" fmla="*/ 1493762 w 1874762"/>
              <a:gd name="connsiteY0" fmla="*/ 3924300 h 3924300"/>
              <a:gd name="connsiteX1" fmla="*/ 807962 w 1874762"/>
              <a:gd name="connsiteY1" fmla="*/ 3181350 h 3924300"/>
              <a:gd name="connsiteX2" fmla="*/ 293612 w 1874762"/>
              <a:gd name="connsiteY2" fmla="*/ 2247900 h 3924300"/>
              <a:gd name="connsiteX3" fmla="*/ 4065 w 1874762"/>
              <a:gd name="connsiteY3" fmla="*/ 1200402 h 3924300"/>
              <a:gd name="connsiteX4" fmla="*/ 499213 w 1874762"/>
              <a:gd name="connsiteY4" fmla="*/ 638175 h 3924300"/>
              <a:gd name="connsiteX5" fmla="*/ 1245584 w 1874762"/>
              <a:gd name="connsiteY5" fmla="*/ 182113 h 3924300"/>
              <a:gd name="connsiteX6" fmla="*/ 1874762 w 1874762"/>
              <a:gd name="connsiteY6" fmla="*/ 0 h 3924300"/>
              <a:gd name="connsiteX0" fmla="*/ 1489808 w 1870808"/>
              <a:gd name="connsiteY0" fmla="*/ 3924300 h 3924300"/>
              <a:gd name="connsiteX1" fmla="*/ 804008 w 1870808"/>
              <a:gd name="connsiteY1" fmla="*/ 3181350 h 3924300"/>
              <a:gd name="connsiteX2" fmla="*/ 289658 w 1870808"/>
              <a:gd name="connsiteY2" fmla="*/ 2247900 h 3924300"/>
              <a:gd name="connsiteX3" fmla="*/ 111 w 1870808"/>
              <a:gd name="connsiteY3" fmla="*/ 1200402 h 3924300"/>
              <a:gd name="connsiteX4" fmla="*/ 319162 w 1870808"/>
              <a:gd name="connsiteY4" fmla="*/ 493950 h 3924300"/>
              <a:gd name="connsiteX5" fmla="*/ 1241630 w 1870808"/>
              <a:gd name="connsiteY5" fmla="*/ 182113 h 3924300"/>
              <a:gd name="connsiteX6" fmla="*/ 1870808 w 1870808"/>
              <a:gd name="connsiteY6" fmla="*/ 0 h 3924300"/>
              <a:gd name="connsiteX0" fmla="*/ 1489808 w 1870808"/>
              <a:gd name="connsiteY0" fmla="*/ 3924300 h 3924300"/>
              <a:gd name="connsiteX1" fmla="*/ 804008 w 1870808"/>
              <a:gd name="connsiteY1" fmla="*/ 3181350 h 3924300"/>
              <a:gd name="connsiteX2" fmla="*/ 289658 w 1870808"/>
              <a:gd name="connsiteY2" fmla="*/ 2247900 h 3924300"/>
              <a:gd name="connsiteX3" fmla="*/ 111 w 1870808"/>
              <a:gd name="connsiteY3" fmla="*/ 1200402 h 3924300"/>
              <a:gd name="connsiteX4" fmla="*/ 319162 w 1870808"/>
              <a:gd name="connsiteY4" fmla="*/ 493950 h 3924300"/>
              <a:gd name="connsiteX5" fmla="*/ 1065535 w 1870808"/>
              <a:gd name="connsiteY5" fmla="*/ 37887 h 3924300"/>
              <a:gd name="connsiteX6" fmla="*/ 1870808 w 1870808"/>
              <a:gd name="connsiteY6" fmla="*/ 0 h 3924300"/>
              <a:gd name="connsiteX0" fmla="*/ 1489808 w 1611565"/>
              <a:gd name="connsiteY0" fmla="*/ 4049434 h 4049434"/>
              <a:gd name="connsiteX1" fmla="*/ 804008 w 1611565"/>
              <a:gd name="connsiteY1" fmla="*/ 3306484 h 4049434"/>
              <a:gd name="connsiteX2" fmla="*/ 289658 w 1611565"/>
              <a:gd name="connsiteY2" fmla="*/ 2373034 h 4049434"/>
              <a:gd name="connsiteX3" fmla="*/ 111 w 1611565"/>
              <a:gd name="connsiteY3" fmla="*/ 1325536 h 4049434"/>
              <a:gd name="connsiteX4" fmla="*/ 319162 w 1611565"/>
              <a:gd name="connsiteY4" fmla="*/ 619084 h 4049434"/>
              <a:gd name="connsiteX5" fmla="*/ 1065535 w 1611565"/>
              <a:gd name="connsiteY5" fmla="*/ 163021 h 4049434"/>
              <a:gd name="connsiteX6" fmla="*/ 1611566 w 1611565"/>
              <a:gd name="connsiteY6" fmla="*/ 0 h 4049434"/>
              <a:gd name="connsiteX0" fmla="*/ 1489808 w 1611567"/>
              <a:gd name="connsiteY0" fmla="*/ 4049434 h 4049434"/>
              <a:gd name="connsiteX1" fmla="*/ 804008 w 1611567"/>
              <a:gd name="connsiteY1" fmla="*/ 3306484 h 4049434"/>
              <a:gd name="connsiteX2" fmla="*/ 289658 w 1611567"/>
              <a:gd name="connsiteY2" fmla="*/ 2373034 h 4049434"/>
              <a:gd name="connsiteX3" fmla="*/ 111 w 1611567"/>
              <a:gd name="connsiteY3" fmla="*/ 1325536 h 4049434"/>
              <a:gd name="connsiteX4" fmla="*/ 319162 w 1611567"/>
              <a:gd name="connsiteY4" fmla="*/ 619084 h 4049434"/>
              <a:gd name="connsiteX5" fmla="*/ 1112760 w 1611567"/>
              <a:gd name="connsiteY5" fmla="*/ 213435 h 4049434"/>
              <a:gd name="connsiteX6" fmla="*/ 1611566 w 1611567"/>
              <a:gd name="connsiteY6" fmla="*/ 0 h 4049434"/>
              <a:gd name="connsiteX0" fmla="*/ 1489808 w 1716544"/>
              <a:gd name="connsiteY0" fmla="*/ 3993637 h 3993637"/>
              <a:gd name="connsiteX1" fmla="*/ 804008 w 1716544"/>
              <a:gd name="connsiteY1" fmla="*/ 3250687 h 3993637"/>
              <a:gd name="connsiteX2" fmla="*/ 289658 w 1716544"/>
              <a:gd name="connsiteY2" fmla="*/ 2317237 h 3993637"/>
              <a:gd name="connsiteX3" fmla="*/ 111 w 1716544"/>
              <a:gd name="connsiteY3" fmla="*/ 1269739 h 3993637"/>
              <a:gd name="connsiteX4" fmla="*/ 319162 w 1716544"/>
              <a:gd name="connsiteY4" fmla="*/ 563287 h 3993637"/>
              <a:gd name="connsiteX5" fmla="*/ 1112760 w 1716544"/>
              <a:gd name="connsiteY5" fmla="*/ 157638 h 3993637"/>
              <a:gd name="connsiteX6" fmla="*/ 1716544 w 1716544"/>
              <a:gd name="connsiteY6" fmla="*/ 0 h 3993637"/>
              <a:gd name="connsiteX0" fmla="*/ 1489808 w 1716544"/>
              <a:gd name="connsiteY0" fmla="*/ 3993637 h 3993637"/>
              <a:gd name="connsiteX1" fmla="*/ 804008 w 1716544"/>
              <a:gd name="connsiteY1" fmla="*/ 3250687 h 3993637"/>
              <a:gd name="connsiteX2" fmla="*/ 289658 w 1716544"/>
              <a:gd name="connsiteY2" fmla="*/ 2317237 h 3993637"/>
              <a:gd name="connsiteX3" fmla="*/ 111 w 1716544"/>
              <a:gd name="connsiteY3" fmla="*/ 1269739 h 3993637"/>
              <a:gd name="connsiteX4" fmla="*/ 319162 w 1716544"/>
              <a:gd name="connsiteY4" fmla="*/ 563287 h 3993637"/>
              <a:gd name="connsiteX5" fmla="*/ 1112760 w 1716544"/>
              <a:gd name="connsiteY5" fmla="*/ 157638 h 3993637"/>
              <a:gd name="connsiteX6" fmla="*/ 1716544 w 1716544"/>
              <a:gd name="connsiteY6" fmla="*/ 0 h 3993637"/>
              <a:gd name="connsiteX0" fmla="*/ 1489808 w 1716544"/>
              <a:gd name="connsiteY0" fmla="*/ 3993637 h 3993637"/>
              <a:gd name="connsiteX1" fmla="*/ 804008 w 1716544"/>
              <a:gd name="connsiteY1" fmla="*/ 3250687 h 3993637"/>
              <a:gd name="connsiteX2" fmla="*/ 289658 w 1716544"/>
              <a:gd name="connsiteY2" fmla="*/ 2317237 h 3993637"/>
              <a:gd name="connsiteX3" fmla="*/ 111 w 1716544"/>
              <a:gd name="connsiteY3" fmla="*/ 1269739 h 3993637"/>
              <a:gd name="connsiteX4" fmla="*/ 319162 w 1716544"/>
              <a:gd name="connsiteY4" fmla="*/ 563287 h 3993637"/>
              <a:gd name="connsiteX5" fmla="*/ 945720 w 1716544"/>
              <a:gd name="connsiteY5" fmla="*/ 227064 h 3993637"/>
              <a:gd name="connsiteX6" fmla="*/ 1716544 w 1716544"/>
              <a:gd name="connsiteY6" fmla="*/ 0 h 3993637"/>
              <a:gd name="connsiteX0" fmla="*/ 1490019 w 1716755"/>
              <a:gd name="connsiteY0" fmla="*/ 3993637 h 3993637"/>
              <a:gd name="connsiteX1" fmla="*/ 804219 w 1716755"/>
              <a:gd name="connsiteY1" fmla="*/ 3250687 h 3993637"/>
              <a:gd name="connsiteX2" fmla="*/ 289869 w 1716755"/>
              <a:gd name="connsiteY2" fmla="*/ 2317237 h 3993637"/>
              <a:gd name="connsiteX3" fmla="*/ 322 w 1716755"/>
              <a:gd name="connsiteY3" fmla="*/ 1269739 h 3993637"/>
              <a:gd name="connsiteX4" fmla="*/ 341386 w 1716755"/>
              <a:gd name="connsiteY4" fmla="*/ 581315 h 3993637"/>
              <a:gd name="connsiteX5" fmla="*/ 945931 w 1716755"/>
              <a:gd name="connsiteY5" fmla="*/ 227064 h 3993637"/>
              <a:gd name="connsiteX6" fmla="*/ 1716755 w 1716755"/>
              <a:gd name="connsiteY6" fmla="*/ 0 h 3993637"/>
              <a:gd name="connsiteX0" fmla="*/ 1490021 w 1716757"/>
              <a:gd name="connsiteY0" fmla="*/ 3993637 h 3993637"/>
              <a:gd name="connsiteX1" fmla="*/ 804221 w 1716757"/>
              <a:gd name="connsiteY1" fmla="*/ 3250687 h 3993637"/>
              <a:gd name="connsiteX2" fmla="*/ 289871 w 1716757"/>
              <a:gd name="connsiteY2" fmla="*/ 2317237 h 3993637"/>
              <a:gd name="connsiteX3" fmla="*/ 324 w 1716757"/>
              <a:gd name="connsiteY3" fmla="*/ 1269739 h 3993637"/>
              <a:gd name="connsiteX4" fmla="*/ 341388 w 1716757"/>
              <a:gd name="connsiteY4" fmla="*/ 581315 h 3993637"/>
              <a:gd name="connsiteX5" fmla="*/ 945933 w 1716757"/>
              <a:gd name="connsiteY5" fmla="*/ 227064 h 3993637"/>
              <a:gd name="connsiteX6" fmla="*/ 1716757 w 1716757"/>
              <a:gd name="connsiteY6" fmla="*/ 0 h 3993637"/>
              <a:gd name="connsiteX0" fmla="*/ 1490021 w 1490021"/>
              <a:gd name="connsiteY0" fmla="*/ 3902099 h 3902099"/>
              <a:gd name="connsiteX1" fmla="*/ 804221 w 1490021"/>
              <a:gd name="connsiteY1" fmla="*/ 3159149 h 3902099"/>
              <a:gd name="connsiteX2" fmla="*/ 289871 w 1490021"/>
              <a:gd name="connsiteY2" fmla="*/ 2225699 h 3902099"/>
              <a:gd name="connsiteX3" fmla="*/ 324 w 1490021"/>
              <a:gd name="connsiteY3" fmla="*/ 1178201 h 3902099"/>
              <a:gd name="connsiteX4" fmla="*/ 341388 w 1490021"/>
              <a:gd name="connsiteY4" fmla="*/ 489777 h 3902099"/>
              <a:gd name="connsiteX5" fmla="*/ 945933 w 1490021"/>
              <a:gd name="connsiteY5" fmla="*/ 135526 h 3902099"/>
              <a:gd name="connsiteX6" fmla="*/ 1341284 w 1490021"/>
              <a:gd name="connsiteY6" fmla="*/ 0 h 3902099"/>
              <a:gd name="connsiteX0" fmla="*/ 1490021 w 1490021"/>
              <a:gd name="connsiteY0" fmla="*/ 3766573 h 3766573"/>
              <a:gd name="connsiteX1" fmla="*/ 804221 w 1490021"/>
              <a:gd name="connsiteY1" fmla="*/ 3023623 h 3766573"/>
              <a:gd name="connsiteX2" fmla="*/ 289871 w 1490021"/>
              <a:gd name="connsiteY2" fmla="*/ 2090173 h 3766573"/>
              <a:gd name="connsiteX3" fmla="*/ 324 w 1490021"/>
              <a:gd name="connsiteY3" fmla="*/ 1042675 h 3766573"/>
              <a:gd name="connsiteX4" fmla="*/ 341388 w 1490021"/>
              <a:gd name="connsiteY4" fmla="*/ 354251 h 3766573"/>
              <a:gd name="connsiteX5" fmla="*/ 945933 w 1490021"/>
              <a:gd name="connsiteY5" fmla="*/ 0 h 3766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90021" h="3766573">
                <a:moveTo>
                  <a:pt x="1490021" y="3766573"/>
                </a:moveTo>
                <a:cubicBezTo>
                  <a:pt x="1247133" y="3534798"/>
                  <a:pt x="1004246" y="3303023"/>
                  <a:pt x="804221" y="3023623"/>
                </a:cubicBezTo>
                <a:cubicBezTo>
                  <a:pt x="604196" y="2744223"/>
                  <a:pt x="423854" y="2420331"/>
                  <a:pt x="289871" y="2090173"/>
                </a:cubicBezTo>
                <a:cubicBezTo>
                  <a:pt x="155888" y="1760015"/>
                  <a:pt x="-8262" y="1331995"/>
                  <a:pt x="324" y="1042675"/>
                </a:cubicBezTo>
                <a:cubicBezTo>
                  <a:pt x="8910" y="753355"/>
                  <a:pt x="155194" y="538147"/>
                  <a:pt x="341388" y="354251"/>
                </a:cubicBezTo>
                <a:cubicBezTo>
                  <a:pt x="527582" y="170355"/>
                  <a:pt x="716675" y="106363"/>
                  <a:pt x="945933" y="0"/>
                </a:cubicBezTo>
              </a:path>
            </a:pathLst>
          </a:custGeom>
          <a:noFill/>
          <a:ln w="44450">
            <a:solidFill>
              <a:srgbClr val="FF0000">
                <a:alpha val="33000"/>
              </a:srgb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1" name="Straight Connector 52"/>
          <p:cNvCxnSpPr/>
          <p:nvPr/>
        </p:nvCxnSpPr>
        <p:spPr>
          <a:xfrm flipV="1">
            <a:off x="1177198" y="2458325"/>
            <a:ext cx="4185377" cy="405"/>
          </a:xfrm>
          <a:prstGeom prst="line">
            <a:avLst/>
          </a:prstGeom>
          <a:ln w="34925">
            <a:solidFill>
              <a:schemeClr val="tx1">
                <a:lumMod val="75000"/>
                <a:lumOff val="25000"/>
                <a:alpha val="32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Freeform 5">
            <a:hlinkClick r:id="rId5" action="ppaction://hlinkfile"/>
          </p:cNvPr>
          <p:cNvSpPr>
            <a:spLocks/>
          </p:cNvSpPr>
          <p:nvPr/>
        </p:nvSpPr>
        <p:spPr bwMode="auto">
          <a:xfrm rot="7032168">
            <a:off x="1632390" y="5332613"/>
            <a:ext cx="603250" cy="573087"/>
          </a:xfrm>
          <a:custGeom>
            <a:avLst/>
            <a:gdLst>
              <a:gd name="T0" fmla="*/ 2147483647 w 380"/>
              <a:gd name="T1" fmla="*/ 2147483647 h 361"/>
              <a:gd name="T2" fmla="*/ 2147483647 w 380"/>
              <a:gd name="T3" fmla="*/ 2147483647 h 361"/>
              <a:gd name="T4" fmla="*/ 2147483647 w 380"/>
              <a:gd name="T5" fmla="*/ 2147483647 h 361"/>
              <a:gd name="T6" fmla="*/ 2147483647 w 380"/>
              <a:gd name="T7" fmla="*/ 2147483647 h 361"/>
              <a:gd name="T8" fmla="*/ 2147483647 w 380"/>
              <a:gd name="T9" fmla="*/ 2147483647 h 361"/>
              <a:gd name="T10" fmla="*/ 2147483647 w 380"/>
              <a:gd name="T11" fmla="*/ 2147483647 h 361"/>
              <a:gd name="T12" fmla="*/ 2147483647 w 380"/>
              <a:gd name="T13" fmla="*/ 2147483647 h 361"/>
              <a:gd name="T14" fmla="*/ 2147483647 w 380"/>
              <a:gd name="T15" fmla="*/ 2147483647 h 361"/>
              <a:gd name="T16" fmla="*/ 0 w 380"/>
              <a:gd name="T17" fmla="*/ 0 h 361"/>
              <a:gd name="T18" fmla="*/ 2147483647 w 380"/>
              <a:gd name="T19" fmla="*/ 2147483647 h 361"/>
              <a:gd name="T20" fmla="*/ 2147483647 w 380"/>
              <a:gd name="T21" fmla="*/ 2147483647 h 361"/>
              <a:gd name="T22" fmla="*/ 2147483647 w 380"/>
              <a:gd name="T23" fmla="*/ 2147483647 h 361"/>
              <a:gd name="T24" fmla="*/ 2147483647 w 380"/>
              <a:gd name="T25" fmla="*/ 2147483647 h 361"/>
              <a:gd name="T26" fmla="*/ 2147483647 w 380"/>
              <a:gd name="T27" fmla="*/ 2147483647 h 361"/>
              <a:gd name="T28" fmla="*/ 2147483647 w 380"/>
              <a:gd name="T29" fmla="*/ 2147483647 h 361"/>
              <a:gd name="T30" fmla="*/ 2147483647 w 380"/>
              <a:gd name="T31" fmla="*/ 2147483647 h 361"/>
              <a:gd name="T32" fmla="*/ 2147483647 w 380"/>
              <a:gd name="T33" fmla="*/ 2147483647 h 361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380" h="361">
                <a:moveTo>
                  <a:pt x="352" y="324"/>
                </a:moveTo>
                <a:lnTo>
                  <a:pt x="294" y="360"/>
                </a:lnTo>
                <a:lnTo>
                  <a:pt x="282" y="351"/>
                </a:lnTo>
                <a:lnTo>
                  <a:pt x="307" y="301"/>
                </a:lnTo>
                <a:lnTo>
                  <a:pt x="273" y="304"/>
                </a:lnTo>
                <a:lnTo>
                  <a:pt x="141" y="175"/>
                </a:lnTo>
                <a:lnTo>
                  <a:pt x="129" y="143"/>
                </a:lnTo>
                <a:lnTo>
                  <a:pt x="51" y="68"/>
                </a:lnTo>
                <a:lnTo>
                  <a:pt x="0" y="0"/>
                </a:lnTo>
                <a:lnTo>
                  <a:pt x="71" y="42"/>
                </a:lnTo>
                <a:lnTo>
                  <a:pt x="149" y="114"/>
                </a:lnTo>
                <a:lnTo>
                  <a:pt x="179" y="121"/>
                </a:lnTo>
                <a:lnTo>
                  <a:pt x="320" y="249"/>
                </a:lnTo>
                <a:lnTo>
                  <a:pt x="319" y="281"/>
                </a:lnTo>
                <a:lnTo>
                  <a:pt x="365" y="256"/>
                </a:lnTo>
                <a:lnTo>
                  <a:pt x="379" y="275"/>
                </a:lnTo>
                <a:lnTo>
                  <a:pt x="352" y="324"/>
                </a:lnTo>
              </a:path>
            </a:pathLst>
          </a:custGeom>
          <a:solidFill>
            <a:srgbClr val="FF0000"/>
          </a:solidFill>
          <a:ln w="12700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n-US"/>
          </a:p>
        </p:txBody>
      </p:sp>
      <p:pic>
        <p:nvPicPr>
          <p:cNvPr id="73" name="Picture 5" descr="C:\Users\shorr\Desktop\SU-35_Fighter_1.jpg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7620" b="77346" l="462" r="99077">
                        <a14:foregroundMark x1="40923" y1="43936" x2="36462" y2="42792"/>
                        <a14:foregroundMark x1="16923" y1="48513" x2="22615" y2="45995"/>
                        <a14:foregroundMark x1="24154" y1="45080" x2="28462" y2="42563"/>
                        <a14:foregroundMark x1="29385" y1="42792" x2="34154" y2="42334"/>
                        <a14:foregroundMark x1="29385" y1="42334" x2="31077" y2="42105"/>
                        <a14:foregroundMark x1="28769" y1="42563" x2="16615" y2="485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4869" flipH="1">
            <a:off x="636516" y="1917500"/>
            <a:ext cx="1496419" cy="111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1" name="Group 62"/>
          <p:cNvGrpSpPr/>
          <p:nvPr/>
        </p:nvGrpSpPr>
        <p:grpSpPr>
          <a:xfrm>
            <a:off x="2177048" y="4543177"/>
            <a:ext cx="2859764" cy="1700288"/>
            <a:chOff x="2177048" y="4114080"/>
            <a:chExt cx="2859764" cy="1700288"/>
          </a:xfrm>
        </p:grpSpPr>
        <p:cxnSp>
          <p:nvCxnSpPr>
            <p:cNvPr id="82" name="Straight Connector 63"/>
            <p:cNvCxnSpPr/>
            <p:nvPr/>
          </p:nvCxnSpPr>
          <p:spPr>
            <a:xfrm flipH="1">
              <a:off x="2598774" y="4431398"/>
              <a:ext cx="1593938" cy="556749"/>
            </a:xfrm>
            <a:prstGeom prst="line">
              <a:avLst/>
            </a:prstGeom>
            <a:ln w="158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Arc 64"/>
            <p:cNvSpPr/>
            <p:nvPr/>
          </p:nvSpPr>
          <p:spPr>
            <a:xfrm>
              <a:off x="2177048" y="4114080"/>
              <a:ext cx="1700288" cy="1700288"/>
            </a:xfrm>
            <a:prstGeom prst="arc">
              <a:avLst>
                <a:gd name="adj1" fmla="val 19380873"/>
                <a:gd name="adj2" fmla="val 19973406"/>
              </a:avLst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stealth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TextBox 65"/>
            <p:cNvSpPr txBox="1"/>
            <p:nvPr/>
          </p:nvSpPr>
          <p:spPr>
            <a:xfrm>
              <a:off x="3544562" y="4581369"/>
              <a:ext cx="149225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Lenta razón de giro</a:t>
              </a:r>
            </a:p>
          </p:txBody>
        </p:sp>
      </p:grpSp>
      <p:grpSp>
        <p:nvGrpSpPr>
          <p:cNvPr id="85" name="Group 66"/>
          <p:cNvGrpSpPr/>
          <p:nvPr/>
        </p:nvGrpSpPr>
        <p:grpSpPr>
          <a:xfrm>
            <a:off x="4443689" y="2923100"/>
            <a:ext cx="2752123" cy="1700288"/>
            <a:chOff x="4443689" y="2494003"/>
            <a:chExt cx="2752123" cy="1700288"/>
          </a:xfrm>
        </p:grpSpPr>
        <p:cxnSp>
          <p:nvCxnSpPr>
            <p:cNvPr id="86" name="Straight Connector 67"/>
            <p:cNvCxnSpPr/>
            <p:nvPr/>
          </p:nvCxnSpPr>
          <p:spPr>
            <a:xfrm flipH="1">
              <a:off x="5319234" y="2507811"/>
              <a:ext cx="535465" cy="666380"/>
            </a:xfrm>
            <a:prstGeom prst="line">
              <a:avLst/>
            </a:prstGeom>
            <a:ln w="158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Arc 68"/>
            <p:cNvSpPr/>
            <p:nvPr/>
          </p:nvSpPr>
          <p:spPr>
            <a:xfrm>
              <a:off x="4443689" y="2494003"/>
              <a:ext cx="1700288" cy="1700288"/>
            </a:xfrm>
            <a:prstGeom prst="arc">
              <a:avLst>
                <a:gd name="adj1" fmla="val 16832470"/>
                <a:gd name="adj2" fmla="val 18171292"/>
              </a:avLst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stealth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8" name="TextBox 69"/>
            <p:cNvSpPr txBox="1"/>
            <p:nvPr/>
          </p:nvSpPr>
          <p:spPr>
            <a:xfrm>
              <a:off x="5703562" y="2564002"/>
              <a:ext cx="149225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Rápida razón de giro</a:t>
              </a:r>
            </a:p>
          </p:txBody>
        </p:sp>
      </p:grpSp>
      <p:pic>
        <p:nvPicPr>
          <p:cNvPr id="89" name="Imagen 8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0718" y="6051817"/>
            <a:ext cx="1512000" cy="64877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0" name="Rectángulo 89"/>
              <p:cNvSpPr/>
              <p:nvPr/>
            </p:nvSpPr>
            <p:spPr>
              <a:xfrm>
                <a:off x="197409" y="6078587"/>
                <a:ext cx="1484016" cy="5420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</m:ctrlPr>
                      </m:fPr>
                      <m:num>
                        <m: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  <m:t>𝝏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  <a:ea typeface="Segoe UI Black" panose="020B0A02040204020203" pitchFamily="34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  <a:ea typeface="Segoe UI Black" panose="020B0A02040204020203" pitchFamily="34" charset="0"/>
                              </a:rPr>
                              <m:t>𝜽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  <a:ea typeface="Segoe UI Black" panose="020B0A02040204020203" pitchFamily="34" charset="0"/>
                              </a:rPr>
                              <m:t>𝑴</m:t>
                            </m:r>
                          </m:sub>
                        </m:sSub>
                      </m:num>
                      <m:den>
                        <m: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  <m:t>𝝏</m:t>
                        </m:r>
                        <m: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  <m:t>𝒕</m:t>
                        </m:r>
                      </m:den>
                    </m:f>
                    <m:r>
                      <a:rPr lang="en-US" sz="2000" b="1">
                        <a:solidFill>
                          <a:srgbClr val="FFFF00"/>
                        </a:solidFill>
                        <a:latin typeface="Cambria Math" panose="02040503050406030204" pitchFamily="18" charset="0"/>
                        <a:ea typeface="Segoe UI Black" panose="020B0A02040204020203" pitchFamily="34" charset="0"/>
                      </a:rPr>
                      <m:t>=</m:t>
                    </m:r>
                    <m:r>
                      <a:rPr lang="en-US" sz="2000" b="1" i="1">
                        <a:solidFill>
                          <a:srgbClr val="FFFF00"/>
                        </a:solidFill>
                        <a:latin typeface="Cambria Math" panose="02040503050406030204" pitchFamily="18" charset="0"/>
                        <a:ea typeface="Segoe UI Black" panose="020B0A02040204020203" pitchFamily="34" charset="0"/>
                      </a:rPr>
                      <m:t>𝑲</m:t>
                    </m:r>
                    <m:f>
                      <m:fPr>
                        <m:ctrlP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</m:ctrlPr>
                      </m:fPr>
                      <m:num>
                        <m: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  <m:t>𝝏𝜷</m:t>
                        </m:r>
                      </m:num>
                      <m:den>
                        <m: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  <m:t>𝝏</m:t>
                        </m:r>
                        <m: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  <m:t>𝒕</m:t>
                        </m:r>
                      </m:den>
                    </m:f>
                  </m:oMath>
                </a14:m>
                <a:r>
                  <a:rPr lang="en-US" sz="2000" b="1" dirty="0">
                    <a:solidFill>
                      <a:srgbClr val="FFFF00"/>
                    </a:solidFill>
                    <a:latin typeface="Britannic Bold" panose="020B0903060703020204" pitchFamily="34" charset="0"/>
                    <a:ea typeface="Segoe UI Black" panose="020B0A02040204020203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90" name="Rectángulo 8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409" y="6078587"/>
                <a:ext cx="1484016" cy="54207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73591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82 0.01065 L 0.06029 -0.04444 C 0.08685 -0.0625 0.14024 -0.09745 0.18425 -0.14514 C 0.22175 -0.19282 0.25326 -0.20717 0.29024 -0.31805 L 0.29987 -0.37291 L 0.30443 -0.41157 L 0.30287 -0.4419 " pathEditMode="relative" rAng="420000" ptsTypes="AAAAAAA">
                                      <p:cBhvr>
                                        <p:cTn id="6" dur="3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54" y="-225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0.37604 -0.00162 " pathEditMode="relative" rAng="0" ptsTypes="AA">
                                      <p:cBhvr>
                                        <p:cTn id="8" dur="3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02" y="-9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accel="59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200000">
                                      <p:cBhvr>
                                        <p:cTn id="13" dur="3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70" grpId="0" animBg="1"/>
      <p:bldP spid="72" grpId="0" animBg="1"/>
      <p:bldP spid="72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098920" y="1118806"/>
            <a:ext cx="500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“AUTÓNOMO”</a:t>
            </a:r>
          </a:p>
        </p:txBody>
      </p:sp>
      <p:pic>
        <p:nvPicPr>
          <p:cNvPr id="44" name="Imagen 4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7639" y="1659764"/>
            <a:ext cx="3545689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5" name="TextBox 8"/>
          <p:cNvSpPr txBox="1"/>
          <p:nvPr/>
        </p:nvSpPr>
        <p:spPr>
          <a:xfrm>
            <a:off x="1991847" y="1666136"/>
            <a:ext cx="34814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Preestablecido Navegacional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46" name="Grupo 45"/>
          <p:cNvGrpSpPr/>
          <p:nvPr/>
        </p:nvGrpSpPr>
        <p:grpSpPr>
          <a:xfrm>
            <a:off x="1098920" y="1406054"/>
            <a:ext cx="427799" cy="485775"/>
            <a:chOff x="592755" y="3401622"/>
            <a:chExt cx="427799" cy="485775"/>
          </a:xfrm>
        </p:grpSpPr>
        <p:sp>
          <p:nvSpPr>
            <p:cNvPr id="50" name="CuadroTexto 49"/>
            <p:cNvSpPr txBox="1"/>
            <p:nvPr/>
          </p:nvSpPr>
          <p:spPr>
            <a:xfrm>
              <a:off x="624134" y="3459607"/>
              <a:ext cx="388907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/>
                <a:t>3</a:t>
              </a:r>
              <a:endParaRPr lang="es-ES_tradnl" sz="2000" dirty="0"/>
            </a:p>
          </p:txBody>
        </p:sp>
        <p:sp>
          <p:nvSpPr>
            <p:cNvPr id="51" name="Elipse 50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9" name="Grupo 8"/>
          <p:cNvGrpSpPr/>
          <p:nvPr/>
        </p:nvGrpSpPr>
        <p:grpSpPr>
          <a:xfrm>
            <a:off x="4021598" y="4326211"/>
            <a:ext cx="1657350" cy="485843"/>
            <a:chOff x="3686175" y="3823009"/>
            <a:chExt cx="1657350" cy="485843"/>
          </a:xfrm>
        </p:grpSpPr>
        <p:pic>
          <p:nvPicPr>
            <p:cNvPr id="75" name="Imagen 7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86175" y="3823009"/>
              <a:ext cx="1657350" cy="485843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sp>
          <p:nvSpPr>
            <p:cNvPr id="76" name="TextBox 8"/>
            <p:cNvSpPr txBox="1"/>
            <p:nvPr/>
          </p:nvSpPr>
          <p:spPr>
            <a:xfrm>
              <a:off x="3686175" y="3862332"/>
              <a:ext cx="16179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TERRESTRE</a:t>
              </a:r>
              <a:endParaRPr lang="en-U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78" name="Grupo 77"/>
          <p:cNvGrpSpPr/>
          <p:nvPr/>
        </p:nvGrpSpPr>
        <p:grpSpPr>
          <a:xfrm>
            <a:off x="6374788" y="4326211"/>
            <a:ext cx="1657350" cy="485843"/>
            <a:chOff x="3686175" y="3823009"/>
            <a:chExt cx="1657350" cy="485843"/>
          </a:xfrm>
        </p:grpSpPr>
        <p:pic>
          <p:nvPicPr>
            <p:cNvPr id="79" name="Imagen 7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86175" y="3823009"/>
              <a:ext cx="1657350" cy="485843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sp>
          <p:nvSpPr>
            <p:cNvPr id="80" name="TextBox 8"/>
            <p:cNvSpPr txBox="1"/>
            <p:nvPr/>
          </p:nvSpPr>
          <p:spPr>
            <a:xfrm>
              <a:off x="3686175" y="3862332"/>
              <a:ext cx="16179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CELESTIAL</a:t>
              </a:r>
              <a:endParaRPr lang="en-U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91" name="Grupo 90"/>
          <p:cNvGrpSpPr/>
          <p:nvPr/>
        </p:nvGrpSpPr>
        <p:grpSpPr>
          <a:xfrm>
            <a:off x="6384100" y="3379735"/>
            <a:ext cx="1657350" cy="485843"/>
            <a:chOff x="3686175" y="3823009"/>
            <a:chExt cx="1657350" cy="485843"/>
          </a:xfrm>
        </p:grpSpPr>
        <p:pic>
          <p:nvPicPr>
            <p:cNvPr id="92" name="Imagen 9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86175" y="3823009"/>
              <a:ext cx="1657350" cy="485843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sp>
          <p:nvSpPr>
            <p:cNvPr id="93" name="TextBox 8"/>
            <p:cNvSpPr txBox="1"/>
            <p:nvPr/>
          </p:nvSpPr>
          <p:spPr>
            <a:xfrm>
              <a:off x="3686175" y="3862332"/>
              <a:ext cx="16179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INERCIAL</a:t>
              </a:r>
              <a:endParaRPr lang="en-U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94" name="Grupo 93"/>
          <p:cNvGrpSpPr/>
          <p:nvPr/>
        </p:nvGrpSpPr>
        <p:grpSpPr>
          <a:xfrm>
            <a:off x="3988184" y="3366615"/>
            <a:ext cx="1657350" cy="485843"/>
            <a:chOff x="3686175" y="3823009"/>
            <a:chExt cx="1657350" cy="485843"/>
          </a:xfrm>
        </p:grpSpPr>
        <p:pic>
          <p:nvPicPr>
            <p:cNvPr id="95" name="Imagen 9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86175" y="3823009"/>
              <a:ext cx="1657350" cy="485843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sp>
          <p:nvSpPr>
            <p:cNvPr id="96" name="TextBox 8"/>
            <p:cNvSpPr txBox="1"/>
            <p:nvPr/>
          </p:nvSpPr>
          <p:spPr>
            <a:xfrm>
              <a:off x="3686175" y="3862332"/>
              <a:ext cx="16179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GPS</a:t>
              </a:r>
              <a:endParaRPr lang="en-U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pic>
        <p:nvPicPr>
          <p:cNvPr id="10" name="Imagen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5324" y="4054996"/>
            <a:ext cx="864000" cy="108000"/>
          </a:xfrm>
          <a:prstGeom prst="rect">
            <a:avLst/>
          </a:prstGeom>
        </p:spPr>
      </p:pic>
      <p:pic>
        <p:nvPicPr>
          <p:cNvPr id="97" name="Imagen 9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5570979" y="4055721"/>
            <a:ext cx="864000" cy="1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1773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2445492" y="473599"/>
            <a:ext cx="500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“AUTÓNOMO”</a:t>
            </a:r>
          </a:p>
        </p:txBody>
      </p:sp>
      <p:pic>
        <p:nvPicPr>
          <p:cNvPr id="44" name="Imagen 4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4211" y="1014557"/>
            <a:ext cx="3545689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5" name="TextBox 8"/>
          <p:cNvSpPr txBox="1"/>
          <p:nvPr/>
        </p:nvSpPr>
        <p:spPr>
          <a:xfrm>
            <a:off x="3338419" y="1020929"/>
            <a:ext cx="34814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Preestablecido Navegacional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46" name="Grupo 45"/>
          <p:cNvGrpSpPr/>
          <p:nvPr/>
        </p:nvGrpSpPr>
        <p:grpSpPr>
          <a:xfrm>
            <a:off x="2445492" y="735209"/>
            <a:ext cx="427799" cy="485775"/>
            <a:chOff x="592755" y="3401622"/>
            <a:chExt cx="427799" cy="485775"/>
          </a:xfrm>
        </p:grpSpPr>
        <p:sp>
          <p:nvSpPr>
            <p:cNvPr id="50" name="CuadroTexto 49"/>
            <p:cNvSpPr txBox="1"/>
            <p:nvPr/>
          </p:nvSpPr>
          <p:spPr>
            <a:xfrm>
              <a:off x="624134" y="3459607"/>
              <a:ext cx="388907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/>
                <a:t>3</a:t>
              </a:r>
              <a:endParaRPr lang="es-ES_tradnl" sz="2000" dirty="0"/>
            </a:p>
          </p:txBody>
        </p:sp>
        <p:sp>
          <p:nvSpPr>
            <p:cNvPr id="51" name="Elipse 50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pic>
        <p:nvPicPr>
          <p:cNvPr id="12" name="Imagen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30" y="3605461"/>
            <a:ext cx="1556548" cy="28502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9" name="CuadroTexto 98"/>
          <p:cNvSpPr txBox="1"/>
          <p:nvPr/>
        </p:nvSpPr>
        <p:spPr>
          <a:xfrm>
            <a:off x="2516047" y="4528400"/>
            <a:ext cx="3072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600" dirty="0">
                <a:solidFill>
                  <a:srgbClr val="002060"/>
                </a:solidFill>
              </a:rPr>
              <a:t>El </a:t>
            </a:r>
            <a:r>
              <a:rPr lang="es-ES_tradnl" sz="16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“line of position”(LOP) </a:t>
            </a:r>
            <a:r>
              <a:rPr lang="es-ES_tradnl" sz="1600" dirty="0">
                <a:solidFill>
                  <a:srgbClr val="002060"/>
                </a:solidFill>
              </a:rPr>
              <a:t>pen la superficie de la tierra @ igual distancia de un solo satélite.</a:t>
            </a:r>
          </a:p>
        </p:txBody>
      </p:sp>
      <p:pic>
        <p:nvPicPr>
          <p:cNvPr id="100" name="Picture 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165" y="3605461"/>
            <a:ext cx="2399636" cy="25297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1" name="CuadroTexto 100"/>
          <p:cNvSpPr txBox="1"/>
          <p:nvPr/>
        </p:nvSpPr>
        <p:spPr>
          <a:xfrm>
            <a:off x="9259692" y="3000126"/>
            <a:ext cx="2019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en-US" sz="1600" dirty="0">
                <a:solidFill>
                  <a:srgbClr val="002060"/>
                </a:solidFill>
              </a:rPr>
              <a:t>Cuando LOP’s de dos satélites se cruzan, se definen dos fixes.</a:t>
            </a:r>
            <a:endParaRPr lang="es-ES_tradnl" sz="1600" dirty="0">
              <a:solidFill>
                <a:srgbClr val="002060"/>
              </a:solidFill>
            </a:endParaRPr>
          </a:p>
        </p:txBody>
      </p:sp>
      <p:sp>
        <p:nvSpPr>
          <p:cNvPr id="102" name="CuadroTexto 101"/>
          <p:cNvSpPr txBox="1"/>
          <p:nvPr/>
        </p:nvSpPr>
        <p:spPr>
          <a:xfrm>
            <a:off x="9309966" y="4189889"/>
            <a:ext cx="19691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en-US" sz="1600" dirty="0">
                <a:solidFill>
                  <a:srgbClr val="002060"/>
                </a:solidFill>
              </a:rPr>
              <a:t>Agregando un tercer satélite y se genera la posición de un fix único.</a:t>
            </a:r>
            <a:endParaRPr lang="es-ES_tradnl" sz="1600" dirty="0">
              <a:solidFill>
                <a:srgbClr val="002060"/>
              </a:solidFill>
            </a:endParaRPr>
          </a:p>
        </p:txBody>
      </p:sp>
      <p:sp>
        <p:nvSpPr>
          <p:cNvPr id="103" name="CuadroTexto 102"/>
          <p:cNvSpPr txBox="1"/>
          <p:nvPr/>
        </p:nvSpPr>
        <p:spPr>
          <a:xfrm>
            <a:off x="9355038" y="5551378"/>
            <a:ext cx="19241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en-US" sz="1600" dirty="0">
                <a:solidFill>
                  <a:srgbClr val="002060"/>
                </a:solidFill>
              </a:rPr>
              <a:t>Incorporando un cuarto satélite se obtiene un fix 3 – D (altitud)</a:t>
            </a:r>
            <a:endParaRPr lang="es-ES_tradnl" sz="1600" dirty="0">
              <a:solidFill>
                <a:srgbClr val="00206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52993" y="2106858"/>
            <a:ext cx="3135166" cy="1252712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852993" y="2135433"/>
            <a:ext cx="1414332" cy="541092"/>
          </a:xfrm>
          <a:prstGeom prst="rect">
            <a:avLst/>
          </a:prstGeom>
          <a:noFill/>
          <a:ln w="3810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7" name="CuadroTexto 36"/>
          <p:cNvSpPr txBox="1"/>
          <p:nvPr/>
        </p:nvSpPr>
        <p:spPr>
          <a:xfrm>
            <a:off x="332837" y="2205924"/>
            <a:ext cx="34439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High Tower Text" panose="02040502050506030303" pitchFamily="18" charset="0"/>
              </a:rPr>
              <a:t>“Global Positioning System”</a:t>
            </a:r>
            <a:endParaRPr lang="es-CL" sz="2000" b="1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907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01" grpId="0"/>
      <p:bldP spid="102" grpId="0"/>
      <p:bldP spid="10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4749" y="1461271"/>
            <a:ext cx="9389881" cy="490240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6" name="CuadroTexto 15"/>
          <p:cNvSpPr txBox="1"/>
          <p:nvPr/>
        </p:nvSpPr>
        <p:spPr>
          <a:xfrm>
            <a:off x="3486972" y="367091"/>
            <a:ext cx="52471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  <a:latin typeface="High Tower Text" panose="02040502050506030303" pitchFamily="18" charset="0"/>
              </a:rPr>
              <a:t>“Guiado &amp; Trayectorias de </a:t>
            </a:r>
          </a:p>
          <a:p>
            <a:pPr algn="ctr"/>
            <a:r>
              <a:rPr lang="en-US" sz="2400" b="1" dirty="0">
                <a:solidFill>
                  <a:srgbClr val="002060"/>
                </a:solidFill>
                <a:latin typeface="High Tower Text" panose="02040502050506030303" pitchFamily="18" charset="0"/>
              </a:rPr>
              <a:t>Vuelo de Misiles”</a:t>
            </a:r>
            <a:endParaRPr lang="es-CL" sz="2400" b="1" dirty="0">
              <a:solidFill>
                <a:srgbClr val="002060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4"/>
          <a:srcRect b="15443"/>
          <a:stretch/>
        </p:blipFill>
        <p:spPr>
          <a:xfrm>
            <a:off x="455327" y="245349"/>
            <a:ext cx="903454" cy="3569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8" name="CuadroTexto 17"/>
          <p:cNvSpPr txBox="1"/>
          <p:nvPr/>
        </p:nvSpPr>
        <p:spPr>
          <a:xfrm>
            <a:off x="3533882" y="2071327"/>
            <a:ext cx="52471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¿ Preguntas ?</a:t>
            </a:r>
            <a:endParaRPr lang="es-CL" sz="40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230" y="3133112"/>
            <a:ext cx="1978420" cy="19619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14" name="CuadroTexto 13"/>
          <p:cNvSpPr txBox="1"/>
          <p:nvPr/>
        </p:nvSpPr>
        <p:spPr>
          <a:xfrm>
            <a:off x="3258693" y="5825681"/>
            <a:ext cx="6196203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defTabSz="1009650">
              <a:tabLst>
                <a:tab pos="1435100" algn="l"/>
                <a:tab pos="2690813" algn="l"/>
                <a:tab pos="4125913" algn="l"/>
                <a:tab pos="5292725" algn="l"/>
              </a:tabLst>
            </a:pPr>
            <a:r>
              <a:rPr lang="es-CL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</a:rPr>
              <a:t>  </a:t>
            </a:r>
            <a:r>
              <a:rPr lang="es-CL" sz="20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Honor            Patria              Eficiencia           Disciplina</a:t>
            </a:r>
          </a:p>
        </p:txBody>
      </p:sp>
    </p:spTree>
    <p:extLst>
      <p:ext uri="{BB962C8B-B14F-4D97-AF65-F5344CB8AC3E}">
        <p14:creationId xmlns:p14="http://schemas.microsoft.com/office/powerpoint/2010/main" val="78774734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2001</TotalTime>
  <Words>1057</Words>
  <Application>Microsoft Office PowerPoint</Application>
  <PresentationFormat>Panorámica</PresentationFormat>
  <Paragraphs>278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43" baseType="lpstr">
      <vt:lpstr>Arial</vt:lpstr>
      <vt:lpstr>Arial Black</vt:lpstr>
      <vt:lpstr>Britannic Bold</vt:lpstr>
      <vt:lpstr>Calibri</vt:lpstr>
      <vt:lpstr>Calibri Light</vt:lpstr>
      <vt:lpstr>Cambria Math</vt:lpstr>
      <vt:lpstr>Century Gothic</vt:lpstr>
      <vt:lpstr>High Tower Text</vt:lpstr>
      <vt:lpstr>LP32867</vt:lpstr>
      <vt:lpstr>Segoe UI</vt:lpstr>
      <vt:lpstr>Stencil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Novoa Cortéz, Mauricio</dc:creator>
  <cp:lastModifiedBy>RONALD BAASCH BARBERIS</cp:lastModifiedBy>
  <cp:revision>65</cp:revision>
  <dcterms:created xsi:type="dcterms:W3CDTF">2022-12-13T16:44:44Z</dcterms:created>
  <dcterms:modified xsi:type="dcterms:W3CDTF">2023-04-27T12:56:17Z</dcterms:modified>
</cp:coreProperties>
</file>