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5494" r:id="rId2"/>
    <p:sldMasterId id="2147486540" r:id="rId3"/>
  </p:sldMasterIdLst>
  <p:notesMasterIdLst>
    <p:notesMasterId r:id="rId10"/>
  </p:notesMasterIdLst>
  <p:handoutMasterIdLst>
    <p:handoutMasterId r:id="rId11"/>
  </p:handoutMasterIdLst>
  <p:sldIdLst>
    <p:sldId id="459" r:id="rId4"/>
    <p:sldId id="257" r:id="rId5"/>
    <p:sldId id="562" r:id="rId6"/>
    <p:sldId id="462" r:id="rId7"/>
    <p:sldId id="561" r:id="rId8"/>
    <p:sldId id="555" r:id="rId9"/>
  </p:sldIdLst>
  <p:sldSz cx="9144000" cy="6858000" type="screen4x3"/>
  <p:notesSz cx="6954838" cy="93091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FF"/>
    <a:srgbClr val="003399"/>
    <a:srgbClr val="FF6600"/>
    <a:srgbClr val="FF9933"/>
    <a:srgbClr val="FFCC00"/>
    <a:srgbClr val="FF0000"/>
    <a:srgbClr val="CC3300"/>
    <a:srgbClr val="5F5F5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327" autoAdjust="0"/>
    <p:restoredTop sz="80690" autoAdjust="0"/>
  </p:normalViewPr>
  <p:slideViewPr>
    <p:cSldViewPr>
      <p:cViewPr>
        <p:scale>
          <a:sx n="90" d="100"/>
          <a:sy n="90" d="100"/>
        </p:scale>
        <p:origin x="-2160" y="-90"/>
      </p:cViewPr>
      <p:guideLst>
        <p:guide orient="horz" pos="2614"/>
        <p:guide pos="2880"/>
      </p:guideLst>
    </p:cSldViewPr>
  </p:slideViewPr>
  <p:outlineViewPr>
    <p:cViewPr>
      <p:scale>
        <a:sx n="33" d="100"/>
        <a:sy n="33" d="100"/>
      </p:scale>
      <p:origin x="0" y="321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590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>
              <a:defRPr sz="1200"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40175" y="0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>
              <a:defRPr sz="1200"/>
            </a:lvl1pPr>
          </a:lstStyle>
          <a:p>
            <a:pPr>
              <a:defRPr/>
            </a:pPr>
            <a:fld id="{5E669C3C-ACB6-4C2A-BE27-77308D610D87}" type="datetimeFigureOut">
              <a:rPr lang="es-CL"/>
              <a:pPr>
                <a:defRPr/>
              </a:pPr>
              <a:t>29-09-2021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42375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40175" y="8842375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>
              <a:defRPr sz="1200"/>
            </a:lvl1pPr>
          </a:lstStyle>
          <a:p>
            <a:pPr>
              <a:defRPr/>
            </a:pPr>
            <a:fld id="{E2CE4868-F723-48C4-8057-BAF21E9B7DD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40175" y="0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556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0938" y="698500"/>
            <a:ext cx="4652962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5325" y="4421188"/>
            <a:ext cx="5564188" cy="418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2375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40175" y="8842375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07BA5CBF-A4DB-4EFF-BA94-B5A381FC3C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altLang="es-CL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altLang="es-CL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altLang="es-CL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DA3A2A-E9E4-42FF-8497-C387525C98E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E76C51-147F-4441-83C5-E0D212832FD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7B9E9F-DDB3-424D-A9CE-1718BBDD67E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E0A15B-1B6F-45B6-B975-ECF8A046BD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625909-A294-46D7-8450-61329353BC3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BCA32A-A9D8-412C-8608-995DABF452F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B9D108-9218-4E8C-BE78-9C4ACCB64B4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F55CCD-E363-451C-A67F-CE656B5218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363C4B-C294-4919-9044-CEA8FA26397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EECD82-BFC3-453B-AAD5-30C615EDBE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279923-2458-4C95-875C-5DAD3076D13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70A2A939-9FEF-4639-B2F1-82551E248011}" type="datetime1">
              <a:rPr lang="es-ES_tradnl"/>
              <a:pPr>
                <a:defRPr/>
              </a:pPr>
              <a:t>29/09/2021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60F1C-B16C-4B92-866F-191DDA40825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FB07A694-042E-46C1-A884-CEC13ACE9BA3}" type="datetime1">
              <a:rPr lang="es-ES_tradnl"/>
              <a:pPr>
                <a:defRPr/>
              </a:pPr>
              <a:t>29/09/2021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9CE4B-F845-45E2-BAA6-F14479BA3DC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E221F61A-B7C3-4D82-BD14-C985B9C54DD7}" type="datetime1">
              <a:rPr lang="es-ES_tradnl"/>
              <a:pPr>
                <a:defRPr/>
              </a:pPr>
              <a:t>29/09/2021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07B3F4-D49F-43BF-89A8-C8FC4F96C96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477C68DB-1B69-43B5-B3F6-E3CBBF828CCD}" type="datetime1">
              <a:rPr lang="es-ES_tradnl"/>
              <a:pPr>
                <a:defRPr/>
              </a:pPr>
              <a:t>29/09/2021</a:t>
            </a:fld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52AAB9-A5D9-4856-B4DA-C9E1222C25F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C57FC9DD-FCB6-4960-9A05-B5E7BFBD41CA}" type="datetime1">
              <a:rPr lang="es-ES_tradnl"/>
              <a:pPr>
                <a:defRPr/>
              </a:pPr>
              <a:t>29/09/2021</a:t>
            </a:fld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EAA90E-4C6D-4DCD-AE81-1F1CE975277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9B1990CC-15DE-483F-8E05-78A22831E514}" type="datetime1">
              <a:rPr lang="es-ES_tradnl"/>
              <a:pPr>
                <a:defRPr/>
              </a:pPr>
              <a:t>29/09/2021</a:t>
            </a:fld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2A083-42E4-4461-90AF-BB1AC8BDFE9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1DAF357D-06F9-48C7-9254-352BBE44C163}" type="datetime1">
              <a:rPr lang="es-ES_tradnl"/>
              <a:pPr>
                <a:defRPr/>
              </a:pPr>
              <a:t>29/09/2021</a:t>
            </a:fld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F7477D-8DB0-4D2D-A932-D91C2C2AC0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B4E9ED3D-3BF5-463C-B8BD-C2C94E03FF4A}" type="datetime1">
              <a:rPr lang="es-ES_tradnl"/>
              <a:pPr>
                <a:defRPr/>
              </a:pPr>
              <a:t>29/09/2021</a:t>
            </a:fld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EEF89-E0C1-4F93-BFB7-4263213F8EB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A6947764-1D08-406C-8248-2FE07BF9C1C8}" type="datetime1">
              <a:rPr lang="es-ES_tradnl"/>
              <a:pPr>
                <a:defRPr/>
              </a:pPr>
              <a:t>29/09/2021</a:t>
            </a:fld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D607A-1706-4D6C-8B90-FB2926F0632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F8D1FE3C-112D-4CCC-BE46-79A4E2BEF720}" type="datetime1">
              <a:rPr lang="es-ES_tradnl"/>
              <a:pPr>
                <a:defRPr/>
              </a:pPr>
              <a:t>29/09/2021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AB340-E488-4574-9D94-07451A2172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AF6687F8-96A1-4C84-AECF-589103B91475}" type="datetime1">
              <a:rPr lang="es-ES_tradnl"/>
              <a:pPr>
                <a:defRPr/>
              </a:pPr>
              <a:t>29/09/2021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7E89D-2D33-4C4F-9D94-08B11A55F2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_tradnl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AE659-7181-464F-9C5F-C8FE27D7EC0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3B4BC-E576-4FBD-AEE6-37D12A8B4BA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5043AA-5CCE-454F-8A5B-BA3B0C2434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3892B-61BE-4FF6-8F8C-02928639B85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B6C2C-67D3-47C1-9B80-4179CA0E1F5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684E9-82E1-4431-A484-1AB732CE306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EE7BC-E88F-46AC-81BD-294F8FD9975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F306C-9A9C-4A3A-BE7E-31B139D3789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89438C-AAB4-45DB-A6E9-5284305CCC5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CF3766-72E7-4D7B-9EF9-4FF4D4985A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5F239-8AEA-4D39-BE12-B51FB9641A1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227D89-01B6-4C2E-950D-06A328E2341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E74C28C2-85EC-4BA0-B757-DBE88FE5166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2794" r:id="rId1"/>
    <p:sldLayoutId id="2147492795" r:id="rId2"/>
    <p:sldLayoutId id="2147492796" r:id="rId3"/>
    <p:sldLayoutId id="2147492797" r:id="rId4"/>
    <p:sldLayoutId id="2147492798" r:id="rId5"/>
    <p:sldLayoutId id="2147492799" r:id="rId6"/>
    <p:sldLayoutId id="2147492800" r:id="rId7"/>
    <p:sldLayoutId id="2147492801" r:id="rId8"/>
    <p:sldLayoutId id="2147492802" r:id="rId9"/>
    <p:sldLayoutId id="2147492803" r:id="rId10"/>
    <p:sldLayoutId id="214749280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1167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ea typeface="ＭＳ Ｐゴシック" charset="-128"/>
              </a:defRPr>
            </a:lvl1pPr>
          </a:lstStyle>
          <a:p>
            <a:pPr>
              <a:defRPr/>
            </a:pPr>
            <a:fld id="{D6910122-A32D-4276-BC95-8AE0C1C45136}" type="datetime1">
              <a:rPr lang="es-ES_tradnl"/>
              <a:pPr>
                <a:defRPr/>
              </a:pPr>
              <a:t>29/09/2021</a:t>
            </a:fld>
            <a:endParaRPr lang="es-ES"/>
          </a:p>
        </p:txBody>
      </p:sp>
      <p:sp>
        <p:nvSpPr>
          <p:cNvPr id="1167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ea typeface="ＭＳ Ｐゴシック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67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ea typeface="ＭＳ Ｐゴシック" charset="-128"/>
              </a:defRPr>
            </a:lvl1pPr>
          </a:lstStyle>
          <a:p>
            <a:pPr>
              <a:defRPr/>
            </a:pPr>
            <a:fld id="{8FCA36F3-4BF8-45B1-A6C0-3F77D5A4C2B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2940" r:id="rId1"/>
    <p:sldLayoutId id="2147492941" r:id="rId2"/>
    <p:sldLayoutId id="2147492942" r:id="rId3"/>
    <p:sldLayoutId id="2147492943" r:id="rId4"/>
    <p:sldLayoutId id="2147492944" r:id="rId5"/>
    <p:sldLayoutId id="2147492945" r:id="rId6"/>
    <p:sldLayoutId id="2147492946" r:id="rId7"/>
    <p:sldLayoutId id="2147492947" r:id="rId8"/>
    <p:sldLayoutId id="2147492948" r:id="rId9"/>
    <p:sldLayoutId id="2147492949" r:id="rId10"/>
    <p:sldLayoutId id="2147492950" r:id="rId11"/>
  </p:sldLayoutIdLst>
  <p:transition>
    <p:split orient="vert" dir="in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ea typeface="ＭＳ Ｐゴシック" charset="-128"/>
              </a:defRPr>
            </a:lvl1pPr>
          </a:lstStyle>
          <a:p>
            <a:pPr>
              <a:defRPr/>
            </a:pPr>
            <a:fld id="{F9488224-852A-4B0B-B9E5-498B69633BE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2951" r:id="rId1"/>
    <p:sldLayoutId id="2147492952" r:id="rId2"/>
    <p:sldLayoutId id="2147492953" r:id="rId3"/>
    <p:sldLayoutId id="2147492954" r:id="rId4"/>
    <p:sldLayoutId id="2147492955" r:id="rId5"/>
    <p:sldLayoutId id="2147492956" r:id="rId6"/>
    <p:sldLayoutId id="2147492957" r:id="rId7"/>
    <p:sldLayoutId id="2147492958" r:id="rId8"/>
    <p:sldLayoutId id="2147492959" r:id="rId9"/>
    <p:sldLayoutId id="2147492960" r:id="rId10"/>
    <p:sldLayoutId id="2147492961" r:id="rId11"/>
    <p:sldLayoutId id="2147492962" r:id="rId12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 redondeado"/>
          <p:cNvSpPr/>
          <p:nvPr/>
        </p:nvSpPr>
        <p:spPr>
          <a:xfrm>
            <a:off x="-180975" y="4652963"/>
            <a:ext cx="6634163" cy="1295400"/>
          </a:xfrm>
          <a:prstGeom prst="roundRect">
            <a:avLst/>
          </a:prstGeom>
          <a:solidFill>
            <a:schemeClr val="tx1">
              <a:alpha val="38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s-CL"/>
          </a:p>
        </p:txBody>
      </p:sp>
      <p:pic>
        <p:nvPicPr>
          <p:cNvPr id="101379" name="2 Imagen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47649" y="4276179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1380" name="3 CuadroTexto"/>
          <p:cNvSpPr txBox="1">
            <a:spLocks noChangeArrowheads="1"/>
          </p:cNvSpPr>
          <p:nvPr/>
        </p:nvSpPr>
        <p:spPr bwMode="auto">
          <a:xfrm>
            <a:off x="35496" y="2780928"/>
            <a:ext cx="91085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altLang="es-CL" sz="3600" b="1" dirty="0" smtClean="0">
                <a:solidFill>
                  <a:srgbClr val="FFFF00"/>
                </a:solidFill>
                <a:ea typeface="ＭＳ Ｐゴシック" pitchFamily="34" charset="-128"/>
              </a:rPr>
              <a:t>EXPOSICIÓN RIA </a:t>
            </a:r>
            <a:endParaRPr lang="es-CL" altLang="es-CL" sz="3200" b="1" dirty="0">
              <a:solidFill>
                <a:srgbClr val="FFFF00"/>
              </a:solidFill>
              <a:ea typeface="ＭＳ Ｐゴシック" pitchFamily="34" charset="-128"/>
            </a:endParaRPr>
          </a:p>
        </p:txBody>
      </p:sp>
      <p:sp>
        <p:nvSpPr>
          <p:cNvPr id="101381" name="4 CuadroTexto"/>
          <p:cNvSpPr txBox="1">
            <a:spLocks noChangeArrowheads="1"/>
          </p:cNvSpPr>
          <p:nvPr/>
        </p:nvSpPr>
        <p:spPr bwMode="auto">
          <a:xfrm>
            <a:off x="4915357" y="5364163"/>
            <a:ext cx="3473067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CL" altLang="es-CL" sz="1500" b="1" dirty="0" smtClean="0">
                <a:solidFill>
                  <a:srgbClr val="FFC000"/>
                </a:solidFill>
                <a:ea typeface="ＭＳ Ｐゴシック" pitchFamily="34" charset="-128"/>
              </a:rPr>
              <a:t>FEDERICO SAELZER C.</a:t>
            </a:r>
          </a:p>
          <a:p>
            <a:pPr algn="l"/>
            <a:r>
              <a:rPr lang="es-CL" altLang="es-CL" sz="1500" b="1" dirty="0" smtClean="0">
                <a:solidFill>
                  <a:srgbClr val="FFC000"/>
                </a:solidFill>
                <a:ea typeface="ＭＳ Ｐゴシック" pitchFamily="34" charset="-128"/>
              </a:rPr>
              <a:t>CAPITÁN DE NAVÍO</a:t>
            </a:r>
          </a:p>
          <a:p>
            <a:pPr algn="l"/>
            <a:r>
              <a:rPr lang="es-CL" altLang="es-CL" sz="1500" b="1" dirty="0" smtClean="0">
                <a:solidFill>
                  <a:srgbClr val="FFC000"/>
                </a:solidFill>
                <a:ea typeface="ＭＳ Ｐゴシック" pitchFamily="34" charset="-128"/>
              </a:rPr>
              <a:t>DIRECTOR ESCUELA NAVAL “A.P.”</a:t>
            </a:r>
            <a:endParaRPr lang="es-CL" altLang="es-CL" sz="1500" b="1" dirty="0">
              <a:solidFill>
                <a:srgbClr val="FFC000"/>
              </a:solidFill>
              <a:ea typeface="ＭＳ Ｐゴシック" pitchFamily="34" charset="-128"/>
            </a:endParaRPr>
          </a:p>
        </p:txBody>
      </p:sp>
      <p:sp>
        <p:nvSpPr>
          <p:cNvPr id="6" name="4 CuadroTexto"/>
          <p:cNvSpPr txBox="1">
            <a:spLocks noChangeArrowheads="1"/>
          </p:cNvSpPr>
          <p:nvPr/>
        </p:nvSpPr>
        <p:spPr bwMode="auto">
          <a:xfrm>
            <a:off x="6123187" y="6320353"/>
            <a:ext cx="244926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CL" altLang="es-CL" sz="1200" b="1" dirty="0" smtClean="0">
                <a:solidFill>
                  <a:srgbClr val="FFC000"/>
                </a:solidFill>
                <a:ea typeface="ＭＳ Ｐゴシック" pitchFamily="34" charset="-128"/>
              </a:rPr>
              <a:t>Valparaíso, Octubre 01 de 2021</a:t>
            </a:r>
            <a:endParaRPr lang="es-CL" altLang="es-CL" sz="1200" b="1" dirty="0">
              <a:solidFill>
                <a:srgbClr val="FFC000"/>
              </a:solidFill>
              <a:ea typeface="ＭＳ Ｐゴシック" pitchFamily="34" charset="-128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ChangeArrowheads="1"/>
          </p:cNvSpPr>
          <p:nvPr/>
        </p:nvSpPr>
        <p:spPr bwMode="auto">
          <a:xfrm>
            <a:off x="468313" y="0"/>
            <a:ext cx="4608512" cy="6858000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3427" name="Text Box 10"/>
          <p:cNvSpPr txBox="1">
            <a:spLocks noChangeArrowheads="1"/>
          </p:cNvSpPr>
          <p:nvPr/>
        </p:nvSpPr>
        <p:spPr bwMode="auto">
          <a:xfrm>
            <a:off x="714348" y="1643050"/>
            <a:ext cx="7926415" cy="954107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s-CL" dirty="0" smtClean="0"/>
              <a:t>ANTECEDENTES. </a:t>
            </a:r>
          </a:p>
          <a:p>
            <a:pPr algn="l">
              <a:buFont typeface="Wingdings" pitchFamily="2" charset="2"/>
              <a:buChar char="§"/>
            </a:pPr>
            <a:r>
              <a:rPr lang="es-CL" dirty="0" smtClean="0"/>
              <a:t>REQUERIMIENTOS.</a:t>
            </a:r>
            <a:endParaRPr lang="es-CL" dirty="0"/>
          </a:p>
        </p:txBody>
      </p:sp>
      <p:sp>
        <p:nvSpPr>
          <p:cNvPr id="103428" name="Text Box 18"/>
          <p:cNvSpPr txBox="1">
            <a:spLocks noChangeArrowheads="1"/>
          </p:cNvSpPr>
          <p:nvPr/>
        </p:nvSpPr>
        <p:spPr bwMode="auto">
          <a:xfrm>
            <a:off x="1023660" y="481013"/>
            <a:ext cx="278634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/>
            <a:r>
              <a:rPr lang="es-CL" altLang="es-CL" sz="4400" b="1" dirty="0">
                <a:solidFill>
                  <a:srgbClr val="FFCC00"/>
                </a:solidFill>
              </a:rPr>
              <a:t>TEMARIO</a:t>
            </a:r>
            <a:endParaRPr lang="es-ES" altLang="es-CL" sz="4400" b="1" dirty="0">
              <a:solidFill>
                <a:srgbClr val="FFCC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alphaModFix amt="5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ChangeArrowheads="1"/>
          </p:cNvSpPr>
          <p:nvPr/>
        </p:nvSpPr>
        <p:spPr bwMode="auto">
          <a:xfrm>
            <a:off x="468313" y="0"/>
            <a:ext cx="4608512" cy="6858000"/>
          </a:xfrm>
          <a:prstGeom prst="rect">
            <a:avLst/>
          </a:prstGeom>
          <a:solidFill>
            <a:schemeClr val="tx1">
              <a:alpha val="48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3427" name="Text Box 10"/>
          <p:cNvSpPr txBox="1">
            <a:spLocks noChangeArrowheads="1"/>
          </p:cNvSpPr>
          <p:nvPr/>
        </p:nvSpPr>
        <p:spPr bwMode="auto">
          <a:xfrm>
            <a:off x="574675" y="1556792"/>
            <a:ext cx="7569225" cy="5016758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180975" lvl="1" indent="-180975" algn="just">
              <a:buFont typeface="Arial" pitchFamily="34" charset="0"/>
              <a:buChar char="•"/>
            </a:pPr>
            <a:r>
              <a:rPr lang="es-CL" sz="1600" b="1" dirty="0" smtClean="0">
                <a:solidFill>
                  <a:srgbClr val="FFFF00"/>
                </a:solidFill>
              </a:rPr>
              <a:t>SE DISPONE IMPLEMENTAR FORMACIÓN NAVAL EN ESCALAFONES IM-LT-AB. ACTUALMENTE CURSO IM Y LT TIENEN 30 HRS. ACADÉMICAS.</a:t>
            </a:r>
          </a:p>
          <a:p>
            <a:pPr marL="180975" lvl="1" indent="-180975" algn="just">
              <a:buFont typeface="Arial" pitchFamily="34" charset="0"/>
              <a:buChar char="•"/>
            </a:pPr>
            <a:endParaRPr lang="es-CL" sz="1600" b="1" dirty="0" smtClean="0">
              <a:solidFill>
                <a:srgbClr val="FFFF00"/>
              </a:solidFill>
            </a:endParaRPr>
          </a:p>
          <a:p>
            <a:pPr marL="180975" lvl="1" indent="-180975" algn="just">
              <a:buFont typeface="Arial" pitchFamily="34" charset="0"/>
              <a:buChar char="•"/>
            </a:pPr>
            <a:r>
              <a:rPr lang="es-CL" sz="1600" b="1" dirty="0" smtClean="0">
                <a:solidFill>
                  <a:srgbClr val="FFFF00"/>
                </a:solidFill>
              </a:rPr>
              <a:t>LO ANTERIOR, SIGNIFICA QUE AL INCLUIR FORMACIÓN NAVAL, EL PLAN DE ESTUDIO QUEDARÍA CON 32 HRS. ACADÉMICAS PARA  DICHOS ESCALAFONES, LO QUE NO SERÍA RECOMENDABLE Y SE ESTÁ ANALIZANDO REDUCIR 02 HRS. ACADÉMICAS,  DE ACUERDO A LOS PLANES DE ESTUDIO CORRESPONDIENTE.</a:t>
            </a:r>
          </a:p>
          <a:p>
            <a:pPr marL="180975" lvl="1" indent="-180975" algn="just">
              <a:buFont typeface="Arial" pitchFamily="34" charset="0"/>
              <a:buChar char="•"/>
            </a:pPr>
            <a:endParaRPr lang="es-CL" sz="1600" b="1" dirty="0" smtClean="0">
              <a:solidFill>
                <a:srgbClr val="FFFF00"/>
              </a:solidFill>
            </a:endParaRPr>
          </a:p>
          <a:p>
            <a:pPr marL="180975" lvl="1" indent="-180975" algn="just">
              <a:buFont typeface="Arial" pitchFamily="34" charset="0"/>
              <a:buChar char="•"/>
            </a:pPr>
            <a:r>
              <a:rPr lang="es-CL" sz="1600" b="1" dirty="0" smtClean="0">
                <a:solidFill>
                  <a:srgbClr val="FFFF00"/>
                </a:solidFill>
              </a:rPr>
              <a:t>FORMACIÓN NAVAL ESTÁ COMPUESTO POR 4 MÓDULOS,  LOS QUE SERÁN COMÚN PARA LOS CURSOS EJ, LT Y AB.</a:t>
            </a:r>
          </a:p>
          <a:p>
            <a:pPr marL="180975" lvl="1" indent="-180975" algn="just">
              <a:buFont typeface="Arial" pitchFamily="34" charset="0"/>
              <a:buChar char="•"/>
            </a:pPr>
            <a:endParaRPr lang="es-CL" sz="1600" b="1" dirty="0" smtClean="0">
              <a:solidFill>
                <a:srgbClr val="FFFF00"/>
              </a:solidFill>
            </a:endParaRPr>
          </a:p>
          <a:p>
            <a:pPr marL="180975" lvl="1" indent="-180975" algn="just">
              <a:buFont typeface="Arial" pitchFamily="34" charset="0"/>
              <a:buChar char="•"/>
            </a:pPr>
            <a:r>
              <a:rPr lang="es-CL" sz="1600" b="1" dirty="0" smtClean="0">
                <a:solidFill>
                  <a:srgbClr val="FFFF00"/>
                </a:solidFill>
              </a:rPr>
              <a:t>CURSOS DE IM, ACTUALMENTE POSEE U.T. EN ACTIVIDADES PROFESIONALES, LAS QUE SERÁN HOMOLOGADAS A MÓDULOS DE FORMACIÓN NAVAL. SIN EMBARGO, SERÁN COMPLEMENTADOS CON EL MÓDULO DE ARGUMENTACIÓN (DEBATES Y ORATORIA) Y DEL MÓDULO  PROFESIONAL  (ÉTICA).</a:t>
            </a:r>
          </a:p>
          <a:p>
            <a:pPr marL="180975" lvl="1" indent="-180975" algn="just">
              <a:buFont typeface="Arial" pitchFamily="34" charset="0"/>
              <a:buChar char="•"/>
            </a:pPr>
            <a:endParaRPr lang="es-CL" sz="1600" b="1" dirty="0" smtClean="0">
              <a:solidFill>
                <a:srgbClr val="FFFF00"/>
              </a:solidFill>
            </a:endParaRPr>
          </a:p>
          <a:p>
            <a:pPr marL="180975" lvl="1" indent="-180975" algn="just">
              <a:buFont typeface="Arial" pitchFamily="34" charset="0"/>
              <a:buChar char="•"/>
            </a:pPr>
            <a:r>
              <a:rPr lang="es-CL" sz="1600" b="1" dirty="0" smtClean="0">
                <a:solidFill>
                  <a:srgbClr val="FFFF00"/>
                </a:solidFill>
              </a:rPr>
              <a:t>EVALUAR UNA REESTRUCTURACIÓN DE LA ASIGNATURA EN UNIDADES TEMÁTICAS  COMUNES A TODOS LOS ESCALAFONES.</a:t>
            </a:r>
            <a:endParaRPr lang="es-CL" b="1" dirty="0">
              <a:solidFill>
                <a:srgbClr val="FFFF00"/>
              </a:solidFill>
            </a:endParaRPr>
          </a:p>
        </p:txBody>
      </p:sp>
      <p:sp>
        <p:nvSpPr>
          <p:cNvPr id="103428" name="Text Box 18"/>
          <p:cNvSpPr txBox="1">
            <a:spLocks noChangeArrowheads="1"/>
          </p:cNvSpPr>
          <p:nvPr/>
        </p:nvSpPr>
        <p:spPr bwMode="auto">
          <a:xfrm>
            <a:off x="714348" y="428604"/>
            <a:ext cx="47933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/>
            <a:r>
              <a:rPr lang="es-CL" altLang="es-CL" sz="4400" b="1" dirty="0" smtClean="0">
                <a:solidFill>
                  <a:srgbClr val="FFCC00"/>
                </a:solidFill>
              </a:rPr>
              <a:t>ANTECEDENTES</a:t>
            </a:r>
            <a:endParaRPr lang="es-ES" altLang="es-CL" sz="4400" b="1" dirty="0">
              <a:solidFill>
                <a:srgbClr val="FFCC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4" name="AutoShape 6" descr="Chile y EE.UU entrenan técnicas de rescate submarino en Chilemar VIII -  Noticias Infodefensa Améric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83977" name="AutoShape 9" descr="Armada de Chile в Twitter: &quot;El Capitán de Fragata Federico Saelzer,  comandante del submarino Simpson, se refiere a la participación en el  ejercicio DESI junto a la @USNavy… https://t.co/R4zKhFZadM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83979" name="AutoShape 11" descr="Armada de Chile в Twitter: &quot;El Capitán de Fragata Federico Saelzer,  comandante del submarino Simpson, se refiere a la participación en el  ejercicio DESI junto a la @USNavy… https://t.co/R4zKhFZadM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83983" name="AutoShape 15" descr="Consejero de Pinochet cobró comisiones en Francia por los submarinos  Scorpene – CIPER Chi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83985" name="AutoShape 17" descr="Armada De Chile y Otros: SS O'Higgins y SS Thomson en Valparaís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1471" y="500033"/>
          <a:ext cx="8001055" cy="6237320"/>
        </p:xfrm>
        <a:graphic>
          <a:graphicData uri="http://schemas.openxmlformats.org/drawingml/2006/table">
            <a:tbl>
              <a:tblPr/>
              <a:tblGrid>
                <a:gridCol w="491742"/>
                <a:gridCol w="1321557"/>
                <a:gridCol w="717124"/>
                <a:gridCol w="1280579"/>
                <a:gridCol w="901527"/>
                <a:gridCol w="1229355"/>
                <a:gridCol w="717124"/>
                <a:gridCol w="1342047"/>
              </a:tblGrid>
              <a:tr h="290579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LIDERAZGO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ARGUMENTACIÓN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NÁUTICO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PROFESIONAL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276742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SIMULADOR NAV.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DEBATE INSTITUC.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BUCEO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ÉTICA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276742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TERRENO 1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76742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TERRENO2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76742"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4 IM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 4 IM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76742"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4 A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4 B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4 C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4 D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76742"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4 AB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4 AB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200" b="0" i="0" u="none" strike="noStrike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4 AB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90579"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4 LT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4 LT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4 LT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4 LT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6742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SIMULADOR NAV.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DEBATE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BUCEO TEÓRICO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DEFENSA PERSONAL 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276742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TERRENO 1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76742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TERRENO2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76742"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3 IM</a:t>
                      </a:r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76742"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3 A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21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3 B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21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3 C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21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3 D 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21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76742"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3 AB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3 AB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3 AB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384227"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3 LT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3 LT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3 LT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3 LT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6742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SIMULADOR NAV.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ORATORIA A Y B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PATRÓN DEP.BAH.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POLÍGONO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276742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TERRENO 1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76742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TERRENO2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76742"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 IM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76742"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2 A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20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2 B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20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2 C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20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2 D 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20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76742"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2 AB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2 AB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200" b="0" i="0" u="none" strike="noStrike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2 AB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90579"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2 LT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2 LT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2 LT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2 LT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4" name="AutoShape 6" descr="Chile y EE.UU entrenan técnicas de rescate submarino en Chilemar VIII -  Noticias Infodefensa Améric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83977" name="AutoShape 9" descr="Armada de Chile в Twitter: &quot;El Capitán de Fragata Federico Saelzer,  comandante del submarino Simpson, se refiere a la participación en el  ejercicio DESI junto a la @USNavy… https://t.co/R4zKhFZadM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83979" name="AutoShape 11" descr="Armada de Chile в Twitter: &quot;El Capitán de Fragata Federico Saelzer,  comandante del submarino Simpson, se refiere a la participación en el  ejercicio DESI junto a la @USNavy… https://t.co/R4zKhFZadM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83983" name="AutoShape 15" descr="Consejero de Pinochet cobró comisiones en Francia por los submarinos  Scorpene – CIPER Chi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83985" name="AutoShape 17" descr="Armada De Chile y Otros: SS O'Higgins y SS Thomson en Valparaís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642910" y="1857364"/>
          <a:ext cx="8001055" cy="1411384"/>
        </p:xfrm>
        <a:graphic>
          <a:graphicData uri="http://schemas.openxmlformats.org/drawingml/2006/table">
            <a:tbl>
              <a:tblPr/>
              <a:tblGrid>
                <a:gridCol w="491742"/>
                <a:gridCol w="1321557"/>
                <a:gridCol w="717124"/>
                <a:gridCol w="1280579"/>
                <a:gridCol w="901527"/>
                <a:gridCol w="1229355"/>
                <a:gridCol w="717124"/>
                <a:gridCol w="1342047"/>
              </a:tblGrid>
              <a:tr h="290579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TIRO</a:t>
                      </a:r>
                      <a:endParaRPr lang="es-CL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TECNICA DE MONTAÑA</a:t>
                      </a:r>
                      <a:endParaRPr lang="es-CL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OPERACIONES HELO.</a:t>
                      </a:r>
                      <a:endParaRPr lang="es-CL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PROCED TÁCTICOS</a:t>
                      </a:r>
                      <a:endParaRPr lang="es-CL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276742"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76742"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 IM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10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 IM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10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 IM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10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 IM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10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76742"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3 IM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6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3 IM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6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3 IM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6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3 IM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6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90579"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4 IM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8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4 IM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8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4 IM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8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4 IM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8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714612" y="4000504"/>
          <a:ext cx="3811002" cy="2300497"/>
        </p:xfrm>
        <a:graphic>
          <a:graphicData uri="http://schemas.openxmlformats.org/drawingml/2006/table">
            <a:tbl>
              <a:tblPr/>
              <a:tblGrid>
                <a:gridCol w="491742"/>
                <a:gridCol w="1321557"/>
                <a:gridCol w="717124"/>
                <a:gridCol w="1280579"/>
              </a:tblGrid>
              <a:tr h="290579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PROFESIONAL</a:t>
                      </a:r>
                      <a:endParaRPr lang="es-CL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ARGUMENTACIÓN</a:t>
                      </a:r>
                      <a:endParaRPr lang="es-CL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276742"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ÉTICA</a:t>
                      </a: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smtClean="0">
                          <a:solidFill>
                            <a:schemeClr val="tx1"/>
                          </a:solidFill>
                          <a:latin typeface="Calibri"/>
                        </a:rPr>
                        <a:t>ORATORIA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76742"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4 IM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8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 IM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10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76742">
                <a:tc>
                  <a:txBody>
                    <a:bodyPr/>
                    <a:lstStyle/>
                    <a:p>
                      <a:pPr algn="ctr" fontAlgn="b"/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DEBATE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307955">
                <a:tc>
                  <a:txBody>
                    <a:bodyPr/>
                    <a:lstStyle/>
                    <a:p>
                      <a:pPr algn="ctr" fontAlgn="b"/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3 IM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6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90579"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DEBATE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0579"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4 IM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8</a:t>
                      </a:r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0579">
                <a:tc>
                  <a:txBody>
                    <a:bodyPr/>
                    <a:lstStyle/>
                    <a:p>
                      <a:pPr algn="ctr" fontAlgn="b"/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789" marR="7789" marT="77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ChangeArrowheads="1"/>
          </p:cNvSpPr>
          <p:nvPr/>
        </p:nvSpPr>
        <p:spPr bwMode="auto">
          <a:xfrm>
            <a:off x="468313" y="0"/>
            <a:ext cx="4608512" cy="6858000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3427" name="Text Box 10"/>
          <p:cNvSpPr txBox="1">
            <a:spLocks noChangeArrowheads="1"/>
          </p:cNvSpPr>
          <p:nvPr/>
        </p:nvSpPr>
        <p:spPr bwMode="auto">
          <a:xfrm>
            <a:off x="574675" y="1556792"/>
            <a:ext cx="7569225" cy="34778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algn="l"/>
            <a:endParaRPr lang="es-CL" b="1" dirty="0" smtClean="0">
              <a:solidFill>
                <a:srgbClr val="FFFF00"/>
              </a:solidFill>
            </a:endParaRPr>
          </a:p>
          <a:p>
            <a:pPr marL="180975" lvl="1" indent="-180975" algn="just">
              <a:buFont typeface="Arial" pitchFamily="34" charset="0"/>
              <a:buChar char="•"/>
            </a:pPr>
            <a:r>
              <a:rPr lang="es-CL" sz="1600" b="1" dirty="0" smtClean="0">
                <a:solidFill>
                  <a:srgbClr val="FFFF00"/>
                </a:solidFill>
              </a:rPr>
              <a:t>Contratar :</a:t>
            </a:r>
          </a:p>
          <a:p>
            <a:pPr marL="638175" lvl="2" indent="-180975" algn="just">
              <a:buFont typeface="Arial" pitchFamily="34" charset="0"/>
              <a:buChar char="•"/>
            </a:pPr>
            <a:r>
              <a:rPr lang="es-CL" sz="1600" b="1" dirty="0" smtClean="0">
                <a:solidFill>
                  <a:srgbClr val="FFFF00"/>
                </a:solidFill>
              </a:rPr>
              <a:t>01 profesor </a:t>
            </a:r>
            <a:r>
              <a:rPr lang="es-CL" sz="1600" b="1" dirty="0" smtClean="0">
                <a:solidFill>
                  <a:srgbClr val="FFFF00"/>
                </a:solidFill>
              </a:rPr>
              <a:t>para </a:t>
            </a:r>
            <a:r>
              <a:rPr lang="es-CL" sz="1600" b="1" dirty="0" smtClean="0">
                <a:solidFill>
                  <a:srgbClr val="FFFF00"/>
                </a:solidFill>
              </a:rPr>
              <a:t>buceo con 4hrs</a:t>
            </a:r>
            <a:r>
              <a:rPr lang="es-CL" sz="1600" b="1" dirty="0" smtClean="0">
                <a:solidFill>
                  <a:srgbClr val="FFFF00"/>
                </a:solidFill>
              </a:rPr>
              <a:t>. </a:t>
            </a:r>
            <a:r>
              <a:rPr lang="es-CL" sz="1600" b="1" dirty="0" smtClean="0">
                <a:solidFill>
                  <a:srgbClr val="FFFF00"/>
                </a:solidFill>
              </a:rPr>
              <a:t>Semanales.</a:t>
            </a:r>
            <a:endParaRPr lang="es-CL" sz="1600" b="1" dirty="0" smtClean="0">
              <a:solidFill>
                <a:srgbClr val="FFFF00"/>
              </a:solidFill>
            </a:endParaRPr>
          </a:p>
          <a:p>
            <a:pPr marL="180975" lvl="1" indent="-180975" algn="just">
              <a:buFont typeface="Arial" pitchFamily="34" charset="0"/>
              <a:buChar char="•"/>
            </a:pPr>
            <a:endParaRPr lang="es-CL" sz="1600" b="1" dirty="0" smtClean="0">
              <a:solidFill>
                <a:srgbClr val="FFFF00"/>
              </a:solidFill>
            </a:endParaRPr>
          </a:p>
          <a:p>
            <a:pPr marL="638175" lvl="2" indent="-180975" algn="just">
              <a:buFont typeface="Arial" pitchFamily="34" charset="0"/>
              <a:buChar char="•"/>
            </a:pPr>
            <a:r>
              <a:rPr lang="es-CL" sz="1600" b="1" dirty="0" smtClean="0">
                <a:solidFill>
                  <a:srgbClr val="FFFF00"/>
                </a:solidFill>
              </a:rPr>
              <a:t>01 </a:t>
            </a:r>
            <a:r>
              <a:rPr lang="es-CL" sz="1600" b="1" dirty="0" smtClean="0">
                <a:solidFill>
                  <a:srgbClr val="FFFF00"/>
                </a:solidFill>
              </a:rPr>
              <a:t>profesor para </a:t>
            </a:r>
            <a:r>
              <a:rPr lang="es-CL" sz="1600" b="1" dirty="0" smtClean="0">
                <a:solidFill>
                  <a:srgbClr val="FFFF00"/>
                </a:solidFill>
              </a:rPr>
              <a:t>vela, con 4 hrs</a:t>
            </a:r>
            <a:r>
              <a:rPr lang="es-CL" sz="1600" b="1" dirty="0" smtClean="0">
                <a:solidFill>
                  <a:srgbClr val="FFFF00"/>
                </a:solidFill>
              </a:rPr>
              <a:t>. </a:t>
            </a:r>
            <a:r>
              <a:rPr lang="es-CL" sz="1600" b="1" dirty="0" smtClean="0">
                <a:solidFill>
                  <a:srgbClr val="FFFF00"/>
                </a:solidFill>
              </a:rPr>
              <a:t>Semanales.</a:t>
            </a:r>
            <a:endParaRPr lang="es-CL" sz="1600" b="1" dirty="0" smtClean="0">
              <a:solidFill>
                <a:srgbClr val="FFFF00"/>
              </a:solidFill>
            </a:endParaRPr>
          </a:p>
          <a:p>
            <a:pPr marL="180975" lvl="1" indent="-180975" algn="just">
              <a:buFont typeface="Arial" pitchFamily="34" charset="0"/>
              <a:buChar char="•"/>
            </a:pPr>
            <a:endParaRPr lang="es-CL" sz="1600" b="1" dirty="0" smtClean="0">
              <a:solidFill>
                <a:srgbClr val="FFFF00"/>
              </a:solidFill>
            </a:endParaRPr>
          </a:p>
          <a:p>
            <a:pPr marL="638175" lvl="2" indent="-180975" algn="just">
              <a:buFont typeface="Arial" pitchFamily="34" charset="0"/>
              <a:buChar char="•"/>
            </a:pPr>
            <a:r>
              <a:rPr lang="es-CL" sz="1600" b="1" dirty="0" smtClean="0">
                <a:solidFill>
                  <a:srgbClr val="FFFF00"/>
                </a:solidFill>
              </a:rPr>
              <a:t>01 </a:t>
            </a:r>
            <a:r>
              <a:rPr lang="es-CL" sz="1600" b="1" dirty="0" smtClean="0">
                <a:solidFill>
                  <a:srgbClr val="FFFF00"/>
                </a:solidFill>
              </a:rPr>
              <a:t>profesor de liderazgo  en </a:t>
            </a:r>
            <a:r>
              <a:rPr lang="es-CL" sz="1600" b="1" dirty="0" smtClean="0">
                <a:solidFill>
                  <a:srgbClr val="FFFF00"/>
                </a:solidFill>
              </a:rPr>
              <a:t>terreno 2 hrs.</a:t>
            </a:r>
          </a:p>
          <a:p>
            <a:pPr marL="638175" lvl="2" indent="-180975" algn="just">
              <a:buFont typeface="Arial" pitchFamily="34" charset="0"/>
              <a:buChar char="•"/>
            </a:pPr>
            <a:endParaRPr lang="es-CL" sz="1600" b="1" dirty="0" smtClean="0">
              <a:solidFill>
                <a:srgbClr val="FFFF00"/>
              </a:solidFill>
            </a:endParaRPr>
          </a:p>
          <a:p>
            <a:pPr marL="638175" lvl="2" indent="-180975" algn="just">
              <a:buFont typeface="Arial" pitchFamily="34" charset="0"/>
              <a:buChar char="•"/>
            </a:pPr>
            <a:r>
              <a:rPr lang="es-CL" sz="1600" b="1" dirty="0" smtClean="0">
                <a:solidFill>
                  <a:srgbClr val="FFFF00"/>
                </a:solidFill>
              </a:rPr>
              <a:t>01 profesor de tiro 2 hrs.</a:t>
            </a:r>
          </a:p>
          <a:p>
            <a:pPr marL="638175" lvl="2" indent="-180975" algn="just">
              <a:buFont typeface="Arial" pitchFamily="34" charset="0"/>
              <a:buChar char="•"/>
            </a:pPr>
            <a:endParaRPr lang="es-CL" sz="1600" b="1" dirty="0" smtClean="0">
              <a:solidFill>
                <a:srgbClr val="FFFF00"/>
              </a:solidFill>
            </a:endParaRPr>
          </a:p>
          <a:p>
            <a:pPr marL="180975" lvl="1" indent="-180975" algn="just">
              <a:buFont typeface="Arial" pitchFamily="34" charset="0"/>
              <a:buChar char="•"/>
            </a:pPr>
            <a:r>
              <a:rPr lang="es-CL" sz="1600" b="1" dirty="0" smtClean="0">
                <a:solidFill>
                  <a:srgbClr val="FFFF00"/>
                </a:solidFill>
              </a:rPr>
              <a:t>Asignaciones:</a:t>
            </a:r>
          </a:p>
          <a:p>
            <a:pPr marL="638175" lvl="2" indent="-180975" algn="just">
              <a:buFont typeface="Arial" pitchFamily="34" charset="0"/>
              <a:buChar char="•"/>
            </a:pPr>
            <a:r>
              <a:rPr lang="es-CL" sz="1600" b="1" dirty="0" smtClean="0">
                <a:solidFill>
                  <a:srgbClr val="FFFF00"/>
                </a:solidFill>
              </a:rPr>
              <a:t>Aumentar 2 hrs. para cada profesor de buceo vigente.</a:t>
            </a:r>
          </a:p>
          <a:p>
            <a:pPr marL="638175" lvl="2" indent="-180975" algn="just"/>
            <a:endParaRPr lang="es-CL" sz="1600" b="1" dirty="0" smtClean="0">
              <a:solidFill>
                <a:srgbClr val="FFFF00"/>
              </a:solidFill>
            </a:endParaRPr>
          </a:p>
        </p:txBody>
      </p:sp>
      <p:sp>
        <p:nvSpPr>
          <p:cNvPr id="5" name="Text Box 18"/>
          <p:cNvSpPr txBox="1">
            <a:spLocks noChangeArrowheads="1"/>
          </p:cNvSpPr>
          <p:nvPr/>
        </p:nvSpPr>
        <p:spPr bwMode="auto">
          <a:xfrm>
            <a:off x="190750" y="428604"/>
            <a:ext cx="531690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/>
            <a:r>
              <a:rPr lang="es-CL" altLang="es-CL" sz="4400" b="1" dirty="0" smtClean="0">
                <a:solidFill>
                  <a:srgbClr val="FFCC00"/>
                </a:solidFill>
              </a:rPr>
              <a:t>REQUERIMIENTOS</a:t>
            </a:r>
            <a:endParaRPr lang="es-ES" altLang="es-CL" sz="4400" b="1" dirty="0">
              <a:solidFill>
                <a:srgbClr val="FFCC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5_Diseño predeterminado">
  <a:themeElements>
    <a:clrScheme name="5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5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8_Diseño predeterminado">
  <a:themeElements>
    <a:clrScheme name="1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44037</TotalTime>
  <Words>433</Words>
  <Application>Microsoft Office PowerPoint</Application>
  <PresentationFormat>Presentación en pantalla (4:3)</PresentationFormat>
  <Paragraphs>233</Paragraphs>
  <Slides>6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Diseño predeterminado</vt:lpstr>
      <vt:lpstr>15_Diseño predeterminado</vt:lpstr>
      <vt:lpstr>18_Diseño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</vt:vector>
  </TitlesOfParts>
  <Company>Armada de Chile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Enrelacpublic01</dc:creator>
  <cp:lastModifiedBy>13634709-8</cp:lastModifiedBy>
  <cp:revision>554</cp:revision>
  <cp:lastPrinted>2017-01-23T18:41:00Z</cp:lastPrinted>
  <dcterms:created xsi:type="dcterms:W3CDTF">2007-01-23T15:47:52Z</dcterms:created>
  <dcterms:modified xsi:type="dcterms:W3CDTF">2021-09-29T18:40:10Z</dcterms:modified>
</cp:coreProperties>
</file>