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7" r:id="rId3"/>
    <p:sldId id="288" r:id="rId4"/>
    <p:sldId id="289" r:id="rId5"/>
    <p:sldId id="290" r:id="rId6"/>
    <p:sldId id="292" r:id="rId7"/>
    <p:sldId id="291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897"/>
  </p:normalViewPr>
  <p:slideViewPr>
    <p:cSldViewPr snapToGrid="0">
      <p:cViewPr varScale="1">
        <p:scale>
          <a:sx n="71" d="100"/>
          <a:sy n="71" d="100"/>
        </p:scale>
        <p:origin x="6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60BEA6-7FB7-3F9C-B8E6-8594F429FA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A745E22-1423-24DC-F579-C93FEA3F00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464C55-5C6D-8A2B-8279-0B0032F5A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216C171-CFC9-035E-7322-F8F0B0939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538EFDA-4BE4-743A-64EE-0CAA27E9B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57882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3C8E2C-8B8A-69BB-6D07-16C6B7213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24EC84D-E85B-990C-BEF5-8FE2589D1B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FCEA087-2F22-9B84-E0BC-66E2D12FB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019B58-DDFD-72D8-B4CF-1C4584C0A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3D0431-6B43-3C2A-01D7-68DBC6799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4754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474549-8551-05F3-1B7C-408FCF8D0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33CAADA-6602-CF8D-C84A-712180C3D4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D94743-4DDD-FCA1-D660-0E68C4BC1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69A288-D934-69BF-B34E-24CC4CDE8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54696BB-3184-0280-3737-64B42E4D4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01637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1D78B5-9097-1C80-BDDE-ECCCCE3B7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98F6B5-3FA5-ED1F-09CA-C652AD4290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9220488-94CC-66A9-95F7-939B593EF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B7A3AD-48E9-731D-8ECD-43E9E669D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94CD6D0-C4D6-657C-0680-3144893DD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7174939-39EB-F5D8-3025-690C3518E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7560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E1A33F-63D1-5F3D-1C85-D8437E701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8324816-69C3-9A16-8051-FF75F40C0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2AF4E9B-C087-562E-8DF7-E85A4B18E8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3A9D180-EDF7-2340-706F-8C94A1DD65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08EE384-3AEF-943A-408E-EC0621A9E6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ED06266-898E-5C3E-318E-D2D31512F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BC6BA3A-6762-7033-0347-759C982A9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20EEB6B-7015-B2B7-6E01-BA4D783A2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1721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C0F9D3-567D-61FC-2619-9FF58F3DF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FF33E70-CE1F-A79D-7DBE-7DA4CCB91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404C09E-E670-E354-E796-D6FF7DD89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DDA6DDB-DE08-1AA2-1B69-5D2EBFDAD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0893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AC765D5-C9D1-D41E-A1E8-0D26DF73F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AFA18CF-FC6C-066D-4D91-AAC0CB504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8A2F66B-A4CC-9A2F-A6FC-37EAC3D7D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5573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F79866-6DCF-8D67-F6CA-FAACCDD35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81D519-764F-9792-C7E2-A6F91741F2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045A6E1-904D-9A07-DA23-72FB28CE87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69C6045-D8CA-809D-49E6-23D1676E8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344B02E-9A2E-1AC3-44A4-37F1496FF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86E5DAB-833E-80FC-2CD0-03F1B67E0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86816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76C636-0C51-81D9-D651-BB10128A9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D01526A-3F09-C7F8-8FF2-7515CE1B84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962DF86-13A4-BD7A-4B8A-46C06641B4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362DC94-AE2B-7B08-14AD-40033963F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5B101BF-FE5F-474D-745F-344D2861C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A502124-D751-A9E5-D30E-DE950BEF7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6321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12B2E1-8ED1-53AE-E088-733BE01D6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990DC88-E06D-5A5E-C699-4FF9945ADF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3C510AB-42E3-0467-9D46-43B88DB25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6BBC14-6106-D02D-FA40-45A8522A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27B7FA-9B5C-1466-AFF0-978C22C1F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26409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CD6D0F4-FB1E-9099-FD62-1A5F02D2C5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11CE5F4-8D55-54A1-CF59-5B6A70CF6E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C768F6-3B7C-DDBD-0B55-C6C86BCE2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EAB3A9-1B6F-3FCB-7A43-C95847222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010C22-BB92-432F-188E-BD1ECB5A2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9947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38356F-5274-3CB6-F9B5-6B5AD3B25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C9C2915-BB21-B6B1-B20C-D57542521F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49B5906-72DF-1A4B-B12D-A34162B67F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D4E64-7C56-F148-83FF-AF1FCF1654B4}" type="datetimeFigureOut">
              <a:rPr lang="es-CL" smtClean="0"/>
              <a:t>30-08-2024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0C54DF0-0E60-624F-E2E1-7DF53104F1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3D5000A-A25E-F317-67DD-FC6BA05AB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E80E1-D9C1-B44C-AA00-6978B8780AB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0383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A33FEDCD-1EB0-B54A-922F-CCA7EFC6FB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1 Título">
            <a:extLst>
              <a:ext uri="{FF2B5EF4-FFF2-40B4-BE49-F238E27FC236}">
                <a16:creationId xmlns:a16="http://schemas.microsoft.com/office/drawing/2014/main" id="{BFD4F8A3-BFA0-F19A-92CD-8A2F21CECC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s-MX" altLang="es-CL" b="1" i="1" dirty="0">
                <a:latin typeface="Broadway" pitchFamily="82" charset="77"/>
              </a:rPr>
              <a:t>Producto Cruz o Vectorial</a:t>
            </a:r>
            <a:endParaRPr lang="es-MX" altLang="es-CL" b="1" dirty="0">
              <a:latin typeface="Broadway" pitchFamily="8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29106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>
            <a:extLst>
              <a:ext uri="{FF2B5EF4-FFF2-40B4-BE49-F238E27FC236}">
                <a16:creationId xmlns:a16="http://schemas.microsoft.com/office/drawing/2014/main" id="{452BB0F1-F9F3-A04E-B73E-C5E207C8E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altLang="es-CL" b="1" i="1" dirty="0">
                <a:latin typeface="Broadway" pitchFamily="82" charset="77"/>
              </a:rPr>
              <a:t>Producto Cruz o Vectorial</a:t>
            </a:r>
            <a:endParaRPr lang="es-MX" altLang="es-CL" b="1" dirty="0">
              <a:latin typeface="Broadway" pitchFamily="82" charset="77"/>
            </a:endParaRPr>
          </a:p>
        </p:txBody>
      </p:sp>
      <p:sp>
        <p:nvSpPr>
          <p:cNvPr id="15364" name="2 Marcador de contenido">
            <a:extLst>
              <a:ext uri="{FF2B5EF4-FFF2-40B4-BE49-F238E27FC236}">
                <a16:creationId xmlns:a16="http://schemas.microsoft.com/office/drawing/2014/main" id="{DA8F541B-56C3-6E4C-BA37-F185199D4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8132" y="1399381"/>
            <a:ext cx="8229600" cy="4525963"/>
          </a:xfrm>
        </p:spPr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Cuando se multiplican dos vectores “cruz”, el resultado de dicha multiplicación vectorial es un nuevo vector, perpendicular al plano formado por los vectores que están multiplicando: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Su dirección se determina según la “regla de la mano derecha”; si se doblan los dedos de la mano derecha en el sentido necesario para hacer girar de </a:t>
            </a:r>
            <a:r>
              <a:rPr lang="es-MX" altLang="es-CL" b="1" dirty="0">
                <a:latin typeface="Garamond" panose="02020404030301010803" pitchFamily="18" charset="0"/>
              </a:rPr>
              <a:t>A </a:t>
            </a:r>
            <a:r>
              <a:rPr lang="es-MX" altLang="es-CL" dirty="0">
                <a:latin typeface="Garamond" panose="02020404030301010803" pitchFamily="18" charset="0"/>
              </a:rPr>
              <a:t>hacia la misma dirección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r>
              <a:rPr lang="es-MX" altLang="es-CL" dirty="0">
                <a:latin typeface="Garamond" panose="02020404030301010803" pitchFamily="18" charset="0"/>
              </a:rPr>
              <a:t> siguiendo el ángulo más pequeño entre ellos, el pulgar indicará la dirección de este nuevo vector.</a:t>
            </a:r>
          </a:p>
          <a:p>
            <a:endParaRPr lang="es-MX" altLang="es-CL" dirty="0">
              <a:latin typeface="Garamond" panose="02020404030301010803" pitchFamily="18" charset="0"/>
            </a:endParaRPr>
          </a:p>
        </p:txBody>
      </p:sp>
      <p:graphicFrame>
        <p:nvGraphicFramePr>
          <p:cNvPr id="15362" name="Object 2">
            <a:extLst>
              <a:ext uri="{FF2B5EF4-FFF2-40B4-BE49-F238E27FC236}">
                <a16:creationId xmlns:a16="http://schemas.microsoft.com/office/drawing/2014/main" id="{391A7C19-7BD8-9448-9027-D9D8CD73A5D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00600" y="2924175"/>
          <a:ext cx="3162300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Equation" r:id="rId3" imgW="30137100" imgH="7023100" progId="Equation.DSMT4">
                  <p:embed/>
                </p:oleObj>
              </mc:Choice>
              <mc:Fallback>
                <p:oleObj name="Equation" r:id="rId3" imgW="30137100" imgH="7023100" progId="Equation.DSMT4">
                  <p:embed/>
                  <p:pic>
                    <p:nvPicPr>
                      <p:cNvPr id="15362" name="Object 2">
                        <a:extLst>
                          <a:ext uri="{FF2B5EF4-FFF2-40B4-BE49-F238E27FC236}">
                            <a16:creationId xmlns:a16="http://schemas.microsoft.com/office/drawing/2014/main" id="{391A7C19-7BD8-9448-9027-D9D8CD73A5D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2924175"/>
                        <a:ext cx="3162300" cy="738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2">
            <a:extLst>
              <a:ext uri="{FF2B5EF4-FFF2-40B4-BE49-F238E27FC236}">
                <a16:creationId xmlns:a16="http://schemas.microsoft.com/office/drawing/2014/main" id="{D08D336F-9A18-3540-94A0-B3E7CF7E7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20"/>
          <a:stretch>
            <a:fillRect/>
          </a:stretch>
        </p:blipFill>
        <p:spPr bwMode="auto">
          <a:xfrm>
            <a:off x="2100264" y="4354513"/>
            <a:ext cx="7883525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2 Marcador de contenido">
            <a:extLst>
              <a:ext uri="{FF2B5EF4-FFF2-40B4-BE49-F238E27FC236}">
                <a16:creationId xmlns:a16="http://schemas.microsoft.com/office/drawing/2014/main" id="{E01B94C2-094E-F44D-98FF-772C67D6CA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7226" y="1252859"/>
            <a:ext cx="8229600" cy="4525962"/>
          </a:xfrm>
        </p:spPr>
        <p:txBody>
          <a:bodyPr/>
          <a:lstStyle/>
          <a:p>
            <a:r>
              <a:rPr lang="es-MX" altLang="es-CL" dirty="0">
                <a:latin typeface="Garamond" panose="02020404030301010803" pitchFamily="18" charset="0"/>
              </a:rPr>
              <a:t>Si se observa el plano que contiene a </a:t>
            </a:r>
            <a:r>
              <a:rPr lang="es-MX" altLang="es-CL" b="1" dirty="0">
                <a:latin typeface="Garamond" panose="02020404030301010803" pitchFamily="18" charset="0"/>
              </a:rPr>
              <a:t>A </a:t>
            </a:r>
            <a:r>
              <a:rPr lang="es-MX" altLang="es-CL" dirty="0">
                <a:latin typeface="Garamond" panose="02020404030301010803" pitchFamily="18" charset="0"/>
              </a:rPr>
              <a:t>y a </a:t>
            </a:r>
            <a:r>
              <a:rPr lang="es-MX" altLang="es-CL" b="1" dirty="0">
                <a:latin typeface="Garamond" panose="02020404030301010803" pitchFamily="18" charset="0"/>
              </a:rPr>
              <a:t>B </a:t>
            </a:r>
            <a:r>
              <a:rPr lang="es-MX" altLang="es-CL" dirty="0">
                <a:latin typeface="Garamond" panose="02020404030301010803" pitchFamily="18" charset="0"/>
              </a:rPr>
              <a:t>en la figura, se tiene una interpretación sencilla del producto cruz. De la figura y de la ecuación:  </a:t>
            </a:r>
          </a:p>
          <a:p>
            <a:endParaRPr lang="es-MX" altLang="es-CL" dirty="0">
              <a:latin typeface="Garamond" panose="02020404030301010803" pitchFamily="18" charset="0"/>
            </a:endParaRPr>
          </a:p>
          <a:p>
            <a:r>
              <a:rPr lang="es-MX" altLang="es-CL" dirty="0">
                <a:latin typeface="Garamond" panose="02020404030301010803" pitchFamily="18" charset="0"/>
              </a:rPr>
              <a:t>se desprende que la magnitud del producto cruz es igual al área del paralelogramo que tienen a </a:t>
            </a:r>
            <a:r>
              <a:rPr lang="es-MX" altLang="es-CL" b="1" dirty="0">
                <a:latin typeface="Garamond" panose="02020404030301010803" pitchFamily="18" charset="0"/>
              </a:rPr>
              <a:t>A </a:t>
            </a:r>
            <a:r>
              <a:rPr lang="es-MX" altLang="es-CL" dirty="0">
                <a:latin typeface="Garamond" panose="02020404030301010803" pitchFamily="18" charset="0"/>
              </a:rPr>
              <a:t>y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r>
              <a:rPr lang="es-MX" altLang="es-CL" dirty="0">
                <a:latin typeface="Garamond" panose="02020404030301010803" pitchFamily="18" charset="0"/>
              </a:rPr>
              <a:t> como lados.</a:t>
            </a:r>
          </a:p>
        </p:txBody>
      </p:sp>
      <p:graphicFrame>
        <p:nvGraphicFramePr>
          <p:cNvPr id="34821" name="Object 4">
            <a:extLst>
              <a:ext uri="{FF2B5EF4-FFF2-40B4-BE49-F238E27FC236}">
                <a16:creationId xmlns:a16="http://schemas.microsoft.com/office/drawing/2014/main" id="{B3CF03B6-047A-614F-9E87-ADD036D5EB0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56138" y="2420939"/>
          <a:ext cx="3162300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Equation" r:id="rId4" imgW="30137100" imgH="7023100" progId="Equation.DSMT4">
                  <p:embed/>
                </p:oleObj>
              </mc:Choice>
              <mc:Fallback>
                <p:oleObj name="Equation" r:id="rId4" imgW="30137100" imgH="7023100" progId="Equation.DSMT4">
                  <p:embed/>
                  <p:pic>
                    <p:nvPicPr>
                      <p:cNvPr id="34821" name="Object 4">
                        <a:extLst>
                          <a:ext uri="{FF2B5EF4-FFF2-40B4-BE49-F238E27FC236}">
                            <a16:creationId xmlns:a16="http://schemas.microsoft.com/office/drawing/2014/main" id="{B3CF03B6-047A-614F-9E87-ADD036D5EB0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6138" y="2420939"/>
                        <a:ext cx="3162300" cy="738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>
            <a:extLst>
              <a:ext uri="{FF2B5EF4-FFF2-40B4-BE49-F238E27FC236}">
                <a16:creationId xmlns:a16="http://schemas.microsoft.com/office/drawing/2014/main" id="{5F7F9576-3745-E646-9213-92A279112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176" y="2489201"/>
            <a:ext cx="7496175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2 Marcador de contenido">
            <a:extLst>
              <a:ext uri="{FF2B5EF4-FFF2-40B4-BE49-F238E27FC236}">
                <a16:creationId xmlns:a16="http://schemas.microsoft.com/office/drawing/2014/main" id="{CF623170-F352-FB4B-88F0-D65692EB3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57918" y="1993137"/>
            <a:ext cx="8229600" cy="4525963"/>
          </a:xfrm>
        </p:spPr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A partir de la definición de la dirección del producto cruz dada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Resulta evidente que el orden de los factores sí es importante en este caso, ya que: </a:t>
            </a:r>
          </a:p>
        </p:txBody>
      </p:sp>
      <p:graphicFrame>
        <p:nvGraphicFramePr>
          <p:cNvPr id="35845" name="Object 3">
            <a:extLst>
              <a:ext uri="{FF2B5EF4-FFF2-40B4-BE49-F238E27FC236}">
                <a16:creationId xmlns:a16="http://schemas.microsoft.com/office/drawing/2014/main" id="{686CCF32-4BA8-2B46-B942-C5C3B540CE5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896226" y="5445125"/>
          <a:ext cx="207486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Equation" r:id="rId4" imgW="24574500" imgH="7023100" progId="Equation.DSMT4">
                  <p:embed/>
                </p:oleObj>
              </mc:Choice>
              <mc:Fallback>
                <p:oleObj name="Equation" r:id="rId4" imgW="24574500" imgH="7023100" progId="Equation.DSMT4">
                  <p:embed/>
                  <p:pic>
                    <p:nvPicPr>
                      <p:cNvPr id="35845" name="Object 3">
                        <a:extLst>
                          <a:ext uri="{FF2B5EF4-FFF2-40B4-BE49-F238E27FC236}">
                            <a16:creationId xmlns:a16="http://schemas.microsoft.com/office/drawing/2014/main" id="{686CCF32-4BA8-2B46-B942-C5C3B540CE5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96226" y="5445125"/>
                        <a:ext cx="2074863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2 Marcador de contenido">
            <a:extLst>
              <a:ext uri="{FF2B5EF4-FFF2-40B4-BE49-F238E27FC236}">
                <a16:creationId xmlns:a16="http://schemas.microsoft.com/office/drawing/2014/main" id="{0052AD1B-B6EA-394A-A482-F4CDD0239C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602" y="992248"/>
            <a:ext cx="10515600" cy="4351338"/>
          </a:xfrm>
        </p:spPr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Si </a:t>
            </a:r>
            <a:r>
              <a:rPr lang="es-MX" altLang="es-CL" b="1" dirty="0">
                <a:latin typeface="Garamond" panose="02020404030301010803" pitchFamily="18" charset="0"/>
              </a:rPr>
              <a:t>A </a:t>
            </a:r>
            <a:r>
              <a:rPr lang="es-MX" altLang="es-CL" dirty="0">
                <a:latin typeface="Garamond" panose="02020404030301010803" pitchFamily="18" charset="0"/>
              </a:rPr>
              <a:t>y </a:t>
            </a:r>
            <a:r>
              <a:rPr lang="es-MX" altLang="es-CL" b="1" dirty="0">
                <a:latin typeface="Garamond" panose="02020404030301010803" pitchFamily="18" charset="0"/>
              </a:rPr>
              <a:t>B </a:t>
            </a:r>
            <a:r>
              <a:rPr lang="es-MX" altLang="es-CL" dirty="0">
                <a:latin typeface="Garamond" panose="02020404030301010803" pitchFamily="18" charset="0"/>
              </a:rPr>
              <a:t>son paralelos, se desprende que el producto cruz entre ellos es cero, y recíprocamente en particular.</a:t>
            </a: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47068C-CA26-47CB-BDCC-F3D853667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Producto Cruz Vectorial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9A38B22-DC06-4D0F-B32D-C88712490E8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90"/>
          <a:stretch/>
        </p:blipFill>
        <p:spPr bwMode="auto">
          <a:xfrm>
            <a:off x="528952" y="1828801"/>
            <a:ext cx="10085791" cy="4155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74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4427BA-31F1-44BE-812F-47143005A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Producto Cruz Vectorial 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E4075F70-C01E-4634-9CF8-4F8D4345CC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788" y="1356098"/>
            <a:ext cx="9036424" cy="5082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82058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208</Words>
  <Application>Microsoft Office PowerPoint</Application>
  <PresentationFormat>Panorámica</PresentationFormat>
  <Paragraphs>17</Paragraphs>
  <Slides>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4" baseType="lpstr">
      <vt:lpstr>Arial</vt:lpstr>
      <vt:lpstr>Broadway</vt:lpstr>
      <vt:lpstr>Calibri</vt:lpstr>
      <vt:lpstr>Calibri Light</vt:lpstr>
      <vt:lpstr>Garamond</vt:lpstr>
      <vt:lpstr>Tema de Office</vt:lpstr>
      <vt:lpstr>Equation</vt:lpstr>
      <vt:lpstr>Producto Cruz o Vectorial</vt:lpstr>
      <vt:lpstr>Producto Cruz o Vectorial</vt:lpstr>
      <vt:lpstr>Presentación de PowerPoint</vt:lpstr>
      <vt:lpstr>Presentación de PowerPoint</vt:lpstr>
      <vt:lpstr>Presentación de PowerPoint</vt:lpstr>
      <vt:lpstr>Producto Cruz Vectorial </vt:lpstr>
      <vt:lpstr>Producto Cruz Vectorial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Producto Cruz o Vectorial</dc:title>
  <dc:creator>Hector Jaime</dc:creator>
  <cp:lastModifiedBy>Nelson</cp:lastModifiedBy>
  <cp:revision>2</cp:revision>
  <dcterms:created xsi:type="dcterms:W3CDTF">2023-08-23T17:03:29Z</dcterms:created>
  <dcterms:modified xsi:type="dcterms:W3CDTF">2024-08-30T15:11:17Z</dcterms:modified>
</cp:coreProperties>
</file>