
<file path=[Content_Types].xml><?xml version="1.0" encoding="utf-8"?>
<Types xmlns="http://schemas.openxmlformats.org/package/2006/content-types">
  <Default Extension="bin" ContentType="application/vnd.openxmlformats-officedocument.oleObject"/>
  <Default Extension="gif" ContentType="image/gif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2" r:id="rId4"/>
    <p:sldId id="261" r:id="rId5"/>
    <p:sldId id="263" r:id="rId6"/>
    <p:sldId id="264" r:id="rId7"/>
    <p:sldId id="265" r:id="rId8"/>
    <p:sldId id="267" r:id="rId9"/>
    <p:sldId id="266" r:id="rId10"/>
    <p:sldId id="257" r:id="rId11"/>
    <p:sldId id="268" r:id="rId12"/>
    <p:sldId id="269" r:id="rId13"/>
    <p:sldId id="258" r:id="rId14"/>
    <p:sldId id="270" r:id="rId15"/>
    <p:sldId id="272" r:id="rId16"/>
    <p:sldId id="273" r:id="rId17"/>
    <p:sldId id="274" r:id="rId18"/>
    <p:sldId id="275" r:id="rId19"/>
    <p:sldId id="276" r:id="rId20"/>
    <p:sldId id="259" r:id="rId21"/>
    <p:sldId id="277" r:id="rId22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051FC82-44B0-46C9-8FB6-CF3415E08607}" v="2" dt="2021-03-15T18:55:54.19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2893" autoAdjust="0"/>
    <p:restoredTop sz="94660"/>
  </p:normalViewPr>
  <p:slideViewPr>
    <p:cSldViewPr snapToGrid="0">
      <p:cViewPr varScale="1">
        <p:scale>
          <a:sx n="90" d="100"/>
          <a:sy n="90" d="100"/>
        </p:scale>
        <p:origin x="232" y="6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microsoft.com/office/2015/10/relationships/revisionInfo" Target="revisionInfo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7-28T16:37:06.655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1,'92'3,"-26"2,7 0,-11-1,3-2,14 4,-15-1,-57-5,1 0,24 0,24 1,28 1,8 0,-37-1,2-1,-3 0,0-1,5-1,1 1,-5-1,-3 1,28-3,-16 2,-21-2,-9 3,-7 0,-3 1,-5 0,-6 0,3 1,-3 0,12 0,6 1,9-2,17 0,-2-1,6-2,-10 2,1 0,1 3,3 0,-7 2,-5-1,-5 0,-7 1,23 4,-30-4,13 1,-17-4,20-1,34 3,-24-2,3 0,2 2,0 0,2-1,-1-1,-5 1,-1 0,1-2,0 0,35 0,-15 0,-38 0,-17 0,-15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7-31T12:40:58.184"/>
    </inkml:context>
    <inkml:brush xml:id="br0">
      <inkml:brushProperty name="width" value="0.025" units="cm"/>
      <inkml:brushProperty name="height" value="0.025" units="cm"/>
    </inkml:brush>
  </inkml:definitions>
  <inkml:trace contextRef="#ctx0" brushRef="#br0">0 1 24575,'0'0'0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22-08-25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61300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22-08-25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845840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22-08-25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447525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22-08-25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059896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22-08-25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917951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22-08-25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42120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22-08-25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64493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22-08-25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430916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22-08-25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73264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22-08-25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53604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22-08-25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55724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C187B8-D79C-4E60-8575-4DD14AD3F637}" type="datetimeFigureOut">
              <a:rPr lang="es-CL" smtClean="0"/>
              <a:t>22-08-25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56426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7" Type="http://schemas.openxmlformats.org/officeDocument/2006/relationships/image" Target="../media/image8.wmf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7.wmf"/><Relationship Id="rId4" Type="http://schemas.openxmlformats.org/officeDocument/2006/relationships/oleObject" Target="../embeddings/oleObject3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7.png"/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944E28A0-F8F2-4190-AC08-73EF5A051B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143892" y="1122363"/>
            <a:ext cx="7524108" cy="2387600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n-US" sz="4000" b="1" dirty="0" err="1"/>
              <a:t>Análisis</a:t>
            </a:r>
            <a:r>
              <a:rPr lang="en-US" sz="4000" b="1" dirty="0"/>
              <a:t> dimensional</a:t>
            </a:r>
            <a:br>
              <a:rPr lang="en-US" sz="4000" dirty="0"/>
            </a:br>
            <a:r>
              <a:rPr lang="en-US" sz="4000" dirty="0" err="1"/>
              <a:t>Física</a:t>
            </a:r>
            <a:r>
              <a:rPr lang="en-US" sz="4000" dirty="0"/>
              <a:t> I</a:t>
            </a:r>
            <a:br>
              <a:rPr lang="en-US" sz="4000" dirty="0"/>
            </a:br>
            <a:endParaRPr lang="en-US" sz="4000" dirty="0"/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1C3F4A19-168A-4F01-9BBB-F094D69AB5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920700" y="2807110"/>
            <a:ext cx="1075860" cy="1075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9016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D712F4F-7532-C14F-9952-91E4510DA9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002060"/>
                </a:solidFill>
                <a:cs typeface="Arial" panose="020B0604020202020204" pitchFamily="34" charset="0"/>
              </a:rPr>
              <a:t>ANÁLISIS DIMENSIONAL</a:t>
            </a:r>
            <a:endParaRPr lang="es-ES_tradnl" dirty="0">
              <a:solidFill>
                <a:srgbClr val="002060"/>
              </a:solidFill>
              <a:cs typeface="Arial" panose="020B0604020202020204" pitchFamily="34" charset="0"/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99466D9-87F4-664E-8A9C-12CA6FF346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es-CL" dirty="0">
                <a:solidFill>
                  <a:srgbClr val="0070C0"/>
                </a:solidFill>
                <a:latin typeface="+mj-lt"/>
              </a:rPr>
              <a:t>Las cosas en la naturaleza no suceden aleatoriamente y por ello un fenómeno físico puede ser estudiado considerando cierto número de cantidades físicas a partir de las cuales se puede obtener una relación funcional.  </a:t>
            </a:r>
          </a:p>
          <a:p>
            <a:pPr marL="0" indent="0" algn="just">
              <a:buNone/>
            </a:pPr>
            <a:r>
              <a:rPr lang="es-CL" dirty="0">
                <a:solidFill>
                  <a:srgbClr val="0070C0"/>
                </a:solidFill>
                <a:latin typeface="+mj-lt"/>
              </a:rPr>
              <a:t>El análisis dimensional es un método de análisis que puede utilizarse para cualquier fenómeno físico y cuya base fundamental está en el conocimiento de las variables físicas que intervienen en el fenómeno.</a:t>
            </a:r>
          </a:p>
          <a:p>
            <a:pPr marL="0" indent="0" algn="just">
              <a:buNone/>
            </a:pPr>
            <a:r>
              <a:rPr lang="es-CL" dirty="0">
                <a:solidFill>
                  <a:srgbClr val="0070C0"/>
                </a:solidFill>
                <a:latin typeface="+mj-lt"/>
              </a:rPr>
              <a:t>El origen del concepto de </a:t>
            </a:r>
            <a:r>
              <a:rPr lang="es-CL" dirty="0">
                <a:solidFill>
                  <a:srgbClr val="FF0000"/>
                </a:solidFill>
                <a:latin typeface="+mj-lt"/>
              </a:rPr>
              <a:t>dimensión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 se halla en el matemático francés Joseph Fourier, que fue quien lo acuñó. Fourier también comprendió que, para que dos ecuaciones puedan ser comparables, deben ser homogéneas en lo que respecta a sus dimensiones. </a:t>
            </a:r>
            <a:r>
              <a:rPr lang="es-CL" dirty="0">
                <a:solidFill>
                  <a:srgbClr val="FF0000"/>
                </a:solidFill>
                <a:latin typeface="+mj-lt"/>
              </a:rPr>
              <a:t>Es decir, no se pueden sumar metros con kilogramos.</a:t>
            </a:r>
          </a:p>
        </p:txBody>
      </p:sp>
    </p:spTree>
    <p:extLst>
      <p:ext uri="{BB962C8B-B14F-4D97-AF65-F5344CB8AC3E}">
        <p14:creationId xmlns:p14="http://schemas.microsoft.com/office/powerpoint/2010/main" val="1422921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31839F4-EF6C-974D-8643-72C9F873FB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9235" y="434147"/>
            <a:ext cx="10515600" cy="2994853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s-CL" dirty="0">
                <a:solidFill>
                  <a:srgbClr val="0070C0"/>
                </a:solidFill>
                <a:latin typeface="+mj-lt"/>
              </a:rPr>
              <a:t>Así, el análisis dimensional se encarga de estudiar las magnitudes, las dimensiones y la homogeneidad de las ecuaciones físicas. Por ello se emplea frecuentemente para comprobar relaciones y cálculos, o para construir hipótesis sobre cuestiones complicadas que, con posterioridad, puedan ser comprobadas de forma experimental.</a:t>
            </a:r>
            <a:endParaRPr lang="es-ES_tradnl" dirty="0">
              <a:solidFill>
                <a:srgbClr val="0070C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222990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71BCEA3-6656-D14A-A482-8AABCE98E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6707"/>
            <a:ext cx="10515600" cy="1325563"/>
          </a:xfrm>
        </p:spPr>
        <p:txBody>
          <a:bodyPr/>
          <a:lstStyle/>
          <a:p>
            <a:r>
              <a:rPr lang="es-ES_tradnl" b="1" dirty="0">
                <a:solidFill>
                  <a:srgbClr val="002060"/>
                </a:solidFill>
              </a:rPr>
              <a:t>Principios del análisis dimensional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D53B28E-B01A-6646-99A0-2D54FCDAC7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32270"/>
            <a:ext cx="10515600" cy="4351338"/>
          </a:xfrm>
        </p:spPr>
        <p:txBody>
          <a:bodyPr/>
          <a:lstStyle/>
          <a:p>
            <a:pPr algn="just"/>
            <a:r>
              <a:rPr lang="es-CL" b="1" dirty="0">
                <a:solidFill>
                  <a:srgbClr val="0070C0"/>
                </a:solidFill>
                <a:latin typeface="+mj-lt"/>
              </a:rPr>
              <a:t>Primer principio 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: Toda ecuación de dimensiones de cualquier cantidad física tiene que adoptar la forma de producto de potencias de las dimensiones fundamentales.</a:t>
            </a:r>
          </a:p>
          <a:p>
            <a:pPr algn="just"/>
            <a:r>
              <a:rPr lang="es-CL" dirty="0">
                <a:solidFill>
                  <a:srgbClr val="0070C0"/>
                </a:solidFill>
                <a:latin typeface="+mj-lt"/>
              </a:rPr>
              <a:t> </a:t>
            </a:r>
            <a:r>
              <a:rPr lang="es-CL" b="1" dirty="0">
                <a:solidFill>
                  <a:srgbClr val="0070C0"/>
                </a:solidFill>
                <a:latin typeface="+mj-lt"/>
              </a:rPr>
              <a:t>Segundo principio 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: Las constantes dimensionales que aparezcan en fórmulas de uso científico deben estar constituidas, sus dimensiones, por productos de potencias de las dimensiones del sistema elegido.</a:t>
            </a:r>
          </a:p>
          <a:p>
            <a:pPr algn="just"/>
            <a:r>
              <a:rPr lang="es-CL" dirty="0">
                <a:solidFill>
                  <a:srgbClr val="0070C0"/>
                </a:solidFill>
                <a:latin typeface="+mj-lt"/>
              </a:rPr>
              <a:t> </a:t>
            </a:r>
            <a:r>
              <a:rPr lang="es-CL" b="1" dirty="0">
                <a:solidFill>
                  <a:srgbClr val="002060"/>
                </a:solidFill>
                <a:latin typeface="+mj-lt"/>
              </a:rPr>
              <a:t>Principio de homogeneidad dimensional 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En una ecuación física o matemática, todos sus términos deben tener la misma ecuación de dimensiones, es decir, deben ser homogéneos.</a:t>
            </a:r>
            <a:endParaRPr lang="es-ES_tradnl" dirty="0">
              <a:solidFill>
                <a:srgbClr val="0070C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39524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7A0862B-01BB-EF4A-AE1B-933E023D7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b="1" dirty="0">
                <a:solidFill>
                  <a:srgbClr val="002060"/>
                </a:solidFill>
              </a:rPr>
              <a:t>Dimensión física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2899207-2555-F544-8270-713E4E6584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114123"/>
          </a:xfrm>
        </p:spPr>
        <p:txBody>
          <a:bodyPr/>
          <a:lstStyle/>
          <a:p>
            <a:pPr algn="just"/>
            <a:r>
              <a:rPr lang="es-CL" dirty="0">
                <a:solidFill>
                  <a:srgbClr val="0070C0"/>
                </a:solidFill>
                <a:latin typeface="+mj-lt"/>
              </a:rPr>
              <a:t>Introduciremos el concepto de dimensión física para referirnos a una cualidad intrínseca de la cantidad física que es independiente de la forma en que se expresa o valora dicha cantidad física. </a:t>
            </a:r>
          </a:p>
          <a:p>
            <a:pPr algn="just"/>
            <a:r>
              <a:rPr lang="es-CL" dirty="0">
                <a:solidFill>
                  <a:srgbClr val="0070C0"/>
                </a:solidFill>
                <a:latin typeface="+mj-lt"/>
              </a:rPr>
              <a:t>El largo, el ancho y el espesor de una lámina, la altura de un objeto y la profundidad de un pozo son casos particulares de la cantidad física longitud. Decimos que </a:t>
            </a:r>
            <a:r>
              <a:rPr lang="es-CL" b="1" dirty="0">
                <a:solidFill>
                  <a:srgbClr val="FF0000"/>
                </a:solidFill>
                <a:latin typeface="+mj-lt"/>
              </a:rPr>
              <a:t>largo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, </a:t>
            </a:r>
            <a:r>
              <a:rPr lang="es-CL" b="1" dirty="0">
                <a:solidFill>
                  <a:srgbClr val="FF0000"/>
                </a:solidFill>
                <a:latin typeface="+mj-lt"/>
              </a:rPr>
              <a:t>ancho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, </a:t>
            </a:r>
            <a:r>
              <a:rPr lang="es-CL" b="1" dirty="0">
                <a:solidFill>
                  <a:srgbClr val="FF0000"/>
                </a:solidFill>
                <a:latin typeface="+mj-lt"/>
              </a:rPr>
              <a:t>espesor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, </a:t>
            </a:r>
            <a:r>
              <a:rPr lang="es-CL" b="1" dirty="0">
                <a:solidFill>
                  <a:srgbClr val="FF0000"/>
                </a:solidFill>
                <a:latin typeface="+mj-lt"/>
              </a:rPr>
              <a:t>altura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 y </a:t>
            </a:r>
            <a:r>
              <a:rPr lang="es-CL" b="1" dirty="0">
                <a:solidFill>
                  <a:srgbClr val="FF0000"/>
                </a:solidFill>
                <a:latin typeface="+mj-lt"/>
              </a:rPr>
              <a:t>profundidad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 tienen la misma “dimensión física”:  </a:t>
            </a:r>
            <a:r>
              <a:rPr lang="es-CL" dirty="0">
                <a:solidFill>
                  <a:srgbClr val="FF0000"/>
                </a:solidFill>
                <a:latin typeface="+mj-lt"/>
              </a:rPr>
              <a:t>Longitud (L)</a:t>
            </a:r>
            <a:endParaRPr lang="es-ES_tradnl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5C94D2F1-04C8-294C-8985-FAB4E7F5A02F}"/>
              </a:ext>
            </a:extLst>
          </p:cNvPr>
          <p:cNvSpPr txBox="1"/>
          <p:nvPr/>
        </p:nvSpPr>
        <p:spPr>
          <a:xfrm>
            <a:off x="2445026" y="4939748"/>
            <a:ext cx="76829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dim</a:t>
            </a:r>
            <a:r>
              <a:rPr lang="es-ES_tradnl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(largo) =[largo]= L</a:t>
            </a:r>
          </a:p>
          <a:p>
            <a:r>
              <a:rPr lang="es-ES_tradnl" sz="3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dim</a:t>
            </a:r>
            <a:r>
              <a:rPr lang="es-ES_tradnl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(ancho) =[ancho]= L</a:t>
            </a:r>
          </a:p>
          <a:p>
            <a:r>
              <a:rPr lang="es-ES_tradnl" sz="3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dim</a:t>
            </a:r>
            <a:r>
              <a:rPr lang="es-ES_tradnl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(profundidad)=[profundidad] = L</a:t>
            </a:r>
          </a:p>
        </p:txBody>
      </p:sp>
    </p:spTree>
    <p:extLst>
      <p:ext uri="{BB962C8B-B14F-4D97-AF65-F5344CB8AC3E}">
        <p14:creationId xmlns:p14="http://schemas.microsoft.com/office/powerpoint/2010/main" val="2135964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F56C1D3-9725-9A4B-8034-AF0445A4C4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8991" y="613051"/>
            <a:ext cx="10515600" cy="1285323"/>
          </a:xfrm>
        </p:spPr>
        <p:txBody>
          <a:bodyPr/>
          <a:lstStyle/>
          <a:p>
            <a:pPr algn="just"/>
            <a:r>
              <a:rPr lang="es-CL" dirty="0">
                <a:solidFill>
                  <a:srgbClr val="0070C0"/>
                </a:solidFill>
                <a:latin typeface="+mj-lt"/>
              </a:rPr>
              <a:t>Para calcular el </a:t>
            </a:r>
            <a:r>
              <a:rPr lang="es-CL" dirty="0">
                <a:solidFill>
                  <a:srgbClr val="FF0000"/>
                </a:solidFill>
                <a:latin typeface="+mj-lt"/>
              </a:rPr>
              <a:t>área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 de una superficie rectangular debemos multiplicar el </a:t>
            </a:r>
            <a:r>
              <a:rPr lang="es-CL" dirty="0">
                <a:solidFill>
                  <a:srgbClr val="FF0000"/>
                </a:solidFill>
                <a:latin typeface="+mj-lt"/>
              </a:rPr>
              <a:t>largo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 por el </a:t>
            </a:r>
            <a:r>
              <a:rPr lang="es-CL" dirty="0">
                <a:solidFill>
                  <a:srgbClr val="FF0000"/>
                </a:solidFill>
                <a:latin typeface="+mj-lt"/>
              </a:rPr>
              <a:t>ancho</a:t>
            </a:r>
            <a:r>
              <a:rPr lang="es-CL" dirty="0">
                <a:solidFill>
                  <a:srgbClr val="0070C0"/>
                </a:solidFill>
                <a:latin typeface="+mj-lt"/>
              </a:rPr>
              <a:t>, esto sugiere que la dimensión de área es igual a la “dimensión de longitud al cuadrado”</a:t>
            </a:r>
          </a:p>
          <a:p>
            <a:pPr algn="just"/>
            <a:endParaRPr lang="es-ES_tradnl" dirty="0">
              <a:solidFill>
                <a:srgbClr val="0070C0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1A35CAA0-6C52-C54D-894E-19911302178F}"/>
              </a:ext>
            </a:extLst>
          </p:cNvPr>
          <p:cNvSpPr txBox="1"/>
          <p:nvPr/>
        </p:nvSpPr>
        <p:spPr>
          <a:xfrm>
            <a:off x="4391675" y="2045456"/>
            <a:ext cx="29344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[área] = L</a:t>
            </a:r>
            <a:r>
              <a:rPr lang="es-ES_tradnl" sz="3200" baseline="30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432821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7468005-1ECE-3E45-8C76-7138E642AC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b="1" dirty="0">
                <a:solidFill>
                  <a:srgbClr val="002060"/>
                </a:solidFill>
              </a:rPr>
              <a:t>Dimensiones básicas en el SI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D3B3A92-550C-364F-A6C8-6E9E9B0708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6"/>
            <a:ext cx="10515600" cy="1178832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s-CL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Se ha reconocido que es posible expresar las dimensiones de todas las cantidades físicas en término de las dimensiones de algunas cantidades como :</a:t>
            </a:r>
            <a:endParaRPr lang="es-ES_tradnl" dirty="0">
              <a:solidFill>
                <a:srgbClr val="0070C0"/>
              </a:solidFill>
              <a:latin typeface="+mj-lt"/>
              <a:cs typeface="Arial" panose="020B0604020202020204" pitchFamily="34" charset="0"/>
            </a:endParaRPr>
          </a:p>
        </p:txBody>
      </p:sp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DBED1AFB-376C-BD4B-9081-67F31D561D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6123012"/>
              </p:ext>
            </p:extLst>
          </p:nvPr>
        </p:nvGraphicFramePr>
        <p:xfrm>
          <a:off x="2986156" y="3139396"/>
          <a:ext cx="5531678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3223661779"/>
                    </a:ext>
                  </a:extLst>
                </a:gridCol>
                <a:gridCol w="1440806">
                  <a:extLst>
                    <a:ext uri="{9D8B030D-6E8A-4147-A177-3AD203B41FA5}">
                      <a16:colId xmlns:a16="http://schemas.microsoft.com/office/drawing/2014/main" val="3490027413"/>
                    </a:ext>
                  </a:extLst>
                </a:gridCol>
                <a:gridCol w="1381539">
                  <a:extLst>
                    <a:ext uri="{9D8B030D-6E8A-4147-A177-3AD203B41FA5}">
                      <a16:colId xmlns:a16="http://schemas.microsoft.com/office/drawing/2014/main" val="142676742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Cantidad 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Dimensión 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Unidad 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516478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rgbClr val="002060"/>
                          </a:solidFill>
                        </a:rPr>
                        <a:t>Longitud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rgbClr val="002060"/>
                          </a:solidFill>
                        </a:rPr>
                        <a:t>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rgbClr val="002060"/>
                          </a:solidFill>
                        </a:rPr>
                        <a:t>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71598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rgbClr val="002060"/>
                          </a:solidFill>
                        </a:rPr>
                        <a:t>Masa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rgbClr val="002060"/>
                          </a:solidFill>
                        </a:rPr>
                        <a:t>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rgbClr val="002060"/>
                          </a:solidFill>
                        </a:rPr>
                        <a:t>kg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56707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rgbClr val="002060"/>
                          </a:solidFill>
                        </a:rPr>
                        <a:t>Tiempo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rgbClr val="002060"/>
                          </a:solidFill>
                        </a:rPr>
                        <a:t>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rgbClr val="002060"/>
                          </a:solidFill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14513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Corriente eléctrica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I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A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301526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Temperatura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51573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Cantidad de materia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mol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66688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Luminosidad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J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cd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96059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43375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3286C2B-610F-8B4A-83A0-BC10AFB58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6370" y="355305"/>
            <a:ext cx="10515600" cy="1325563"/>
          </a:xfrm>
        </p:spPr>
        <p:txBody>
          <a:bodyPr/>
          <a:lstStyle/>
          <a:p>
            <a:r>
              <a:rPr lang="es-ES_tradnl" dirty="0">
                <a:solidFill>
                  <a:srgbClr val="002060"/>
                </a:solidFill>
              </a:rPr>
              <a:t>Ejemplos: dimensión de algunas cantidades físicas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FB411C2-F1AF-684D-8C4C-9CB588D80F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6370" y="1680868"/>
            <a:ext cx="1716157" cy="4351338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A = 25 mm</a:t>
            </a:r>
            <a:r>
              <a:rPr lang="es-ES_tradnl" sz="1800" baseline="30000" dirty="0">
                <a:solidFill>
                  <a:srgbClr val="002060"/>
                </a:solidFill>
                <a:latin typeface="+mj-lt"/>
              </a:rPr>
              <a:t>2</a:t>
            </a:r>
            <a:r>
              <a:rPr lang="es-ES_tradnl" sz="1800" dirty="0">
                <a:solidFill>
                  <a:srgbClr val="002060"/>
                </a:solidFill>
                <a:latin typeface="+mj-lt"/>
              </a:rPr>
              <a:t>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V</a:t>
            </a:r>
            <a:r>
              <a:rPr lang="es-ES_tradnl" sz="1800" baseline="-25000" dirty="0">
                <a:solidFill>
                  <a:srgbClr val="002060"/>
                </a:solidFill>
                <a:latin typeface="+mj-lt"/>
              </a:rPr>
              <a:t>1</a:t>
            </a:r>
            <a:r>
              <a:rPr lang="es-ES_tradnl" sz="1800" dirty="0">
                <a:solidFill>
                  <a:srgbClr val="002060"/>
                </a:solidFill>
                <a:latin typeface="+mj-lt"/>
              </a:rPr>
              <a:t> = 1000 m</a:t>
            </a:r>
            <a:r>
              <a:rPr lang="es-ES_tradnl" sz="1800" baseline="30000" dirty="0">
                <a:solidFill>
                  <a:srgbClr val="002060"/>
                </a:solidFill>
                <a:latin typeface="+mj-lt"/>
              </a:rPr>
              <a:t>3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V</a:t>
            </a:r>
            <a:r>
              <a:rPr lang="es-ES_tradnl" sz="1800" baseline="-25000" dirty="0">
                <a:solidFill>
                  <a:srgbClr val="002060"/>
                </a:solidFill>
                <a:latin typeface="+mj-lt"/>
              </a:rPr>
              <a:t>2</a:t>
            </a:r>
            <a:r>
              <a:rPr lang="es-ES_tradnl" sz="1800" dirty="0">
                <a:solidFill>
                  <a:srgbClr val="002060"/>
                </a:solidFill>
                <a:latin typeface="+mj-lt"/>
              </a:rPr>
              <a:t> = 15 L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V</a:t>
            </a:r>
            <a:r>
              <a:rPr lang="es-ES_tradnl" sz="1800" baseline="-25000" dirty="0">
                <a:solidFill>
                  <a:srgbClr val="002060"/>
                </a:solidFill>
                <a:latin typeface="+mj-lt"/>
              </a:rPr>
              <a:t>3</a:t>
            </a:r>
            <a:r>
              <a:rPr lang="es-ES_tradnl" sz="1800" dirty="0">
                <a:solidFill>
                  <a:srgbClr val="002060"/>
                </a:solidFill>
                <a:latin typeface="+mj-lt"/>
              </a:rPr>
              <a:t> = 250 </a:t>
            </a:r>
            <a:r>
              <a:rPr lang="es-ES_tradnl" sz="1800" dirty="0" err="1">
                <a:solidFill>
                  <a:srgbClr val="002060"/>
                </a:solidFill>
                <a:latin typeface="+mj-lt"/>
              </a:rPr>
              <a:t>mL</a:t>
            </a:r>
            <a:endParaRPr lang="es-ES_tradnl" sz="1800" dirty="0">
              <a:solidFill>
                <a:srgbClr val="002060"/>
              </a:solidFill>
              <a:latin typeface="+mj-lt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V</a:t>
            </a:r>
            <a:r>
              <a:rPr lang="es-ES_tradnl" sz="1800" baseline="-25000" dirty="0">
                <a:solidFill>
                  <a:srgbClr val="002060"/>
                </a:solidFill>
                <a:latin typeface="+mj-lt"/>
              </a:rPr>
              <a:t>4</a:t>
            </a:r>
            <a:r>
              <a:rPr lang="es-ES_tradnl" sz="1800" dirty="0">
                <a:solidFill>
                  <a:srgbClr val="002060"/>
                </a:solidFill>
                <a:latin typeface="+mj-lt"/>
              </a:rPr>
              <a:t> = 4 galón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t = 1 año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v = 45 m/s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v = 10 nudo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a = 15 m/s</a:t>
            </a:r>
            <a:r>
              <a:rPr lang="es-ES_tradnl" sz="1800" baseline="30000" dirty="0">
                <a:solidFill>
                  <a:srgbClr val="002060"/>
                </a:solidFill>
                <a:latin typeface="+mj-lt"/>
              </a:rPr>
              <a:t>2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g = 9,8 m/s</a:t>
            </a:r>
            <a:r>
              <a:rPr lang="es-ES_tradnl" sz="1800" baseline="30000" dirty="0">
                <a:solidFill>
                  <a:srgbClr val="002060"/>
                </a:solidFill>
                <a:latin typeface="+mj-lt"/>
              </a:rPr>
              <a:t>2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s-ES_tradnl" sz="1800" dirty="0">
                <a:solidFill>
                  <a:srgbClr val="002060"/>
                </a:solidFill>
                <a:latin typeface="+mj-lt"/>
              </a:rPr>
              <a:t>P = 89 N </a:t>
            </a:r>
          </a:p>
          <a:p>
            <a:pPr marL="0" indent="0">
              <a:buNone/>
            </a:pPr>
            <a:endParaRPr lang="es-ES_tradnl" sz="1800" dirty="0"/>
          </a:p>
          <a:p>
            <a:pPr marL="0" indent="0">
              <a:buNone/>
            </a:pPr>
            <a:endParaRPr lang="es-ES_tradnl" dirty="0"/>
          </a:p>
          <a:p>
            <a:pPr marL="0" indent="0">
              <a:buNone/>
            </a:pPr>
            <a:endParaRPr lang="es-ES_tradnl" dirty="0"/>
          </a:p>
          <a:p>
            <a:pPr marL="0" indent="0">
              <a:buNone/>
            </a:pPr>
            <a:endParaRPr lang="es-ES_tradnl" dirty="0"/>
          </a:p>
          <a:p>
            <a:pPr marL="0" indent="0">
              <a:buNone/>
            </a:pPr>
            <a:endParaRPr lang="es-ES_tradnl" dirty="0"/>
          </a:p>
          <a:p>
            <a:pPr marL="0" indent="0">
              <a:buNone/>
            </a:pP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3671204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B8D880F-D899-874A-AAEF-F556569525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¿En qué consiste el Principio de Homogeneidad Dimensional?</a:t>
            </a:r>
            <a:endParaRPr lang="es-ES_tradnl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E6CDD39E-6540-914A-B35E-FCB7B8A41B7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717110" y="1838504"/>
                <a:ext cx="10515600" cy="2308493"/>
              </a:xfrm>
            </p:spPr>
            <p:txBody>
              <a:bodyPr>
                <a:normAutofit fontScale="85000" lnSpcReduction="10000"/>
              </a:bodyPr>
              <a:lstStyle/>
              <a:p>
                <a:pPr marL="0" indent="0" algn="just">
                  <a:lnSpc>
                    <a:spcPct val="160000"/>
                  </a:lnSpc>
                  <a:spcBef>
                    <a:spcPts val="0"/>
                  </a:spcBef>
                  <a:buNone/>
                </a:pPr>
                <a:r>
                  <a:rPr lang="es-CL" sz="2400" dirty="0">
                    <a:solidFill>
                      <a:srgbClr val="0070C0"/>
                    </a:solidFill>
                    <a:latin typeface="+mj-lt"/>
                    <a:cs typeface="Arial" panose="020B0604020202020204" pitchFamily="34" charset="0"/>
                  </a:rPr>
                  <a:t>Este principio nos dice que las ecuaciones que relacionan magnitudes físicas deben cumplir que éstas sean coherentes, es decir, que en ambos miembros de la ecuación tengan las mismas dimensiones. </a:t>
                </a:r>
              </a:p>
              <a:p>
                <a:pPr marL="0" indent="0" algn="just">
                  <a:lnSpc>
                    <a:spcPct val="160000"/>
                  </a:lnSpc>
                  <a:spcBef>
                    <a:spcPts val="0"/>
                  </a:spcBef>
                  <a:buNone/>
                </a:pPr>
                <a:r>
                  <a:rPr lang="es-CL" sz="2400" dirty="0">
                    <a:solidFill>
                      <a:srgbClr val="FF0000"/>
                    </a:solidFill>
                    <a:latin typeface="+mj-lt"/>
                    <a:cs typeface="Arial" panose="020B0604020202020204" pitchFamily="34" charset="0"/>
                  </a:rPr>
                  <a:t>Si </a:t>
                </a:r>
                <a14:m>
                  <m:oMath xmlns:m="http://schemas.openxmlformats.org/officeDocument/2006/math">
                    <m:r>
                      <a:rPr lang="es-ES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𝐴</m:t>
                    </m:r>
                    <m:r>
                      <a:rPr lang="es-ES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es-ES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𝐵</m:t>
                    </m:r>
                    <m:r>
                      <a:rPr lang="es-ES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+</m:t>
                    </m:r>
                    <m:f>
                      <m:fPr>
                        <m:ctrlPr>
                          <a:rPr lang="es-ES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s-ES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𝐶</m:t>
                        </m:r>
                      </m:num>
                      <m:den>
                        <m:r>
                          <a:rPr lang="es-ES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𝐷</m:t>
                        </m:r>
                      </m:den>
                    </m:f>
                    <m:r>
                      <a:rPr lang="es-ES" sz="2400" b="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, </m:t>
                    </m:r>
                    <m:r>
                      <m:rPr>
                        <m:sty m:val="p"/>
                      </m:rPr>
                      <a:rPr lang="es-ES" sz="2400" b="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entonces</m:t>
                    </m:r>
                    <m:r>
                      <a:rPr lang="es-ES" sz="2400" b="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d>
                      <m:dPr>
                        <m:begChr m:val="["/>
                        <m:endChr m:val="]"/>
                        <m:ctrlPr>
                          <a:rPr lang="es-ES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dPr>
                      <m:e>
                        <m:r>
                          <a:rPr lang="es-ES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𝐴</m:t>
                        </m:r>
                      </m:e>
                    </m:d>
                    <m:r>
                      <a:rPr lang="es-ES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s-ES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dPr>
                      <m:e>
                        <m:r>
                          <a:rPr lang="es-ES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𝐵</m:t>
                        </m:r>
                      </m:e>
                    </m:d>
                    <m:r>
                      <a:rPr lang="es-ES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s-ES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s-ES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</m:ctrlPr>
                          </m:fPr>
                          <m:num>
                            <m:r>
                              <a:rPr lang="es-ES" sz="24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  <m:t>𝐶</m:t>
                            </m:r>
                          </m:num>
                          <m:den>
                            <m:r>
                              <a:rPr lang="es-ES" sz="2400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  <m:t>𝐷</m:t>
                            </m:r>
                          </m:den>
                        </m:f>
                      </m:e>
                    </m:d>
                  </m:oMath>
                </a14:m>
                <a:endParaRPr lang="es-CL" sz="2400" b="1" dirty="0">
                  <a:solidFill>
                    <a:srgbClr val="002060"/>
                  </a:solidFill>
                  <a:latin typeface="+mj-lt"/>
                  <a:cs typeface="Arial" panose="020B0604020202020204" pitchFamily="34" charset="0"/>
                </a:endParaRPr>
              </a:p>
              <a:p>
                <a:pPr marL="0" indent="0" algn="just">
                  <a:lnSpc>
                    <a:spcPct val="160000"/>
                  </a:lnSpc>
                  <a:spcBef>
                    <a:spcPts val="0"/>
                  </a:spcBef>
                  <a:buNone/>
                </a:pPr>
                <a:r>
                  <a:rPr lang="es-CL" sz="2400" dirty="0">
                    <a:solidFill>
                      <a:srgbClr val="0070C0"/>
                    </a:solidFill>
                    <a:latin typeface="+mj-lt"/>
                    <a:cs typeface="Arial" panose="020B0604020202020204" pitchFamily="34" charset="0"/>
                  </a:rPr>
                  <a:t>Veamos un ejemplo</a:t>
                </a:r>
                <a:endParaRPr lang="es-ES_tradnl" sz="2400" dirty="0">
                  <a:solidFill>
                    <a:srgbClr val="0070C0"/>
                  </a:solidFill>
                  <a:latin typeface="+mj-lt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E6CDD39E-6540-914A-B35E-FCB7B8A41B7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17110" y="1838504"/>
                <a:ext cx="10515600" cy="2308493"/>
              </a:xfrm>
              <a:blipFill>
                <a:blip r:embed="rId2"/>
                <a:stretch>
                  <a:fillRect l="-603" r="-60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ángulo 3">
                <a:extLst>
                  <a:ext uri="{FF2B5EF4-FFF2-40B4-BE49-F238E27FC236}">
                    <a16:creationId xmlns:a16="http://schemas.microsoft.com/office/drawing/2014/main" id="{8ECE74BC-450C-F944-A053-19726CC7F2BC}"/>
                  </a:ext>
                </a:extLst>
              </p:cNvPr>
              <p:cNvSpPr/>
              <p:nvPr/>
            </p:nvSpPr>
            <p:spPr>
              <a:xfrm>
                <a:off x="717110" y="4256552"/>
                <a:ext cx="10515599" cy="101566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s-CL" sz="2000" dirty="0">
                    <a:solidFill>
                      <a:srgbClr val="7030A0"/>
                    </a:solidFill>
                    <a:latin typeface="+mj-lt"/>
                    <a:cs typeface="Arial" panose="020B0604020202020204" pitchFamily="34" charset="0"/>
                  </a:rPr>
                  <a:t>La velocidad con la que se mueve un objeto que está bajo la acción de una aceleración es:</a:t>
                </a:r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0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𝑣</m:t>
                      </m:r>
                      <m:r>
                        <a:rPr lang="es-ES" sz="20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s-ES" sz="2000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s-ES" sz="2000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𝑣</m:t>
                          </m:r>
                        </m:e>
                        <m:sub>
                          <m:r>
                            <a:rPr lang="es-ES" sz="2000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0</m:t>
                          </m:r>
                        </m:sub>
                      </m:sSub>
                      <m:r>
                        <a:rPr lang="es-ES" sz="20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+</m:t>
                      </m:r>
                      <m:r>
                        <a:rPr lang="es-ES" sz="20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𝑎𝑡</m:t>
                      </m:r>
                    </m:oMath>
                  </m:oMathPara>
                </a14:m>
                <a:endParaRPr lang="es-ES_tradnl" sz="2000" dirty="0">
                  <a:solidFill>
                    <a:srgbClr val="7030A0"/>
                  </a:solidFill>
                  <a:latin typeface="+mj-lt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4" name="Rectángulo 3">
                <a:extLst>
                  <a:ext uri="{FF2B5EF4-FFF2-40B4-BE49-F238E27FC236}">
                    <a16:creationId xmlns:a16="http://schemas.microsoft.com/office/drawing/2014/main" id="{8ECE74BC-450C-F944-A053-19726CC7F2B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7110" y="4256552"/>
                <a:ext cx="10515599" cy="1015663"/>
              </a:xfrm>
              <a:prstGeom prst="rect">
                <a:avLst/>
              </a:prstGeom>
              <a:blipFill>
                <a:blip r:embed="rId3"/>
                <a:stretch>
                  <a:fillRect l="-60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99186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Texto 3"/>
              <p:cNvSpPr txBox="1"/>
              <p:nvPr/>
            </p:nvSpPr>
            <p:spPr>
              <a:xfrm>
                <a:off x="737181" y="588430"/>
                <a:ext cx="9965410" cy="14511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s-CL" sz="2000" b="1" dirty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Otro ejemplo de homogeneidad dimensional</a:t>
                </a:r>
                <a:r>
                  <a:rPr lang="es-CL" sz="2000" dirty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: La ley de gravitación universal de Newton es  </a:t>
                </a:r>
                <a14:m>
                  <m:oMath xmlns:m="http://schemas.openxmlformats.org/officeDocument/2006/math">
                    <m:r>
                      <a:rPr lang="es-ES" sz="2000" b="0" i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s-ES" sz="2000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s-CL" sz="2000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𝐹</m:t>
                    </m:r>
                    <m:r>
                      <a:rPr lang="es-CL" sz="2000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s-CL" sz="2000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𝐺</m:t>
                    </m:r>
                    <m:f>
                      <m:fPr>
                        <m:ctrlPr>
                          <a:rPr lang="es-CL" sz="20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CL" sz="20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𝑀𝑚</m:t>
                        </m:r>
                      </m:num>
                      <m:den>
                        <m:sSup>
                          <m:sSupPr>
                            <m:ctrlPr>
                              <a:rPr lang="es-CL" sz="2000" b="0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s-CL" sz="2000" b="0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p>
                            <m:r>
                              <a:rPr lang="es-CL" sz="2000" b="0" i="1" smtClean="0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s-CL" sz="2000" b="0" i="0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s-CL" sz="2000" dirty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 donde  </a:t>
                </a:r>
                <a:r>
                  <a:rPr lang="es-CL" sz="2000" dirty="0">
                    <a:solidFill>
                      <a:srgbClr val="7030A0"/>
                    </a:solidFill>
                    <a:latin typeface="+mj-lt"/>
                    <a:cs typeface="Arial" panose="020B0604020202020204" pitchFamily="34" charset="0"/>
                  </a:rPr>
                  <a:t>M</a:t>
                </a:r>
                <a:r>
                  <a:rPr lang="es-CL" sz="2000" dirty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 y </a:t>
                </a:r>
                <a:r>
                  <a:rPr lang="es-CL" sz="2000" dirty="0">
                    <a:solidFill>
                      <a:srgbClr val="7030A0"/>
                    </a:solidFill>
                    <a:latin typeface="+mj-lt"/>
                    <a:cs typeface="Arial" panose="020B0604020202020204" pitchFamily="34" charset="0"/>
                  </a:rPr>
                  <a:t>m</a:t>
                </a:r>
                <a:r>
                  <a:rPr lang="es-CL" sz="2000" dirty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 son masas, medidas en kg, </a:t>
                </a:r>
                <a:r>
                  <a:rPr lang="es-CL" sz="2000" dirty="0">
                    <a:solidFill>
                      <a:srgbClr val="7030A0"/>
                    </a:solidFill>
                    <a:latin typeface="+mj-lt"/>
                    <a:cs typeface="Arial" panose="020B0604020202020204" pitchFamily="34" charset="0"/>
                  </a:rPr>
                  <a:t>r</a:t>
                </a:r>
                <a:r>
                  <a:rPr lang="es-CL" sz="2000" dirty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 es la distancia entre ellas, medida en m, </a:t>
                </a:r>
                <a:r>
                  <a:rPr lang="es-CL" sz="2000" dirty="0">
                    <a:solidFill>
                      <a:srgbClr val="7030A0"/>
                    </a:solidFill>
                    <a:latin typeface="+mj-lt"/>
                    <a:cs typeface="Arial" panose="020B0604020202020204" pitchFamily="34" charset="0"/>
                  </a:rPr>
                  <a:t>F</a:t>
                </a:r>
                <a:r>
                  <a:rPr lang="es-CL" sz="2000" dirty="0">
                    <a:solidFill>
                      <a:srgbClr val="002060"/>
                    </a:solidFill>
                    <a:latin typeface="+mj-lt"/>
                    <a:cs typeface="Arial" panose="020B0604020202020204" pitchFamily="34" charset="0"/>
                  </a:rPr>
                  <a:t> es la fuerza entre las masas, medida en newton y G es una constante. Determine la dimensión y unidad de medida en el SI de G.  </a:t>
                </a:r>
              </a:p>
            </p:txBody>
          </p:sp>
        </mc:Choice>
        <mc:Fallback xmlns="">
          <p:sp>
            <p:nvSpPr>
              <p:cNvPr id="4" name="CuadroTexto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7181" y="588430"/>
                <a:ext cx="9965410" cy="1451103"/>
              </a:xfrm>
              <a:prstGeom prst="rect">
                <a:avLst/>
              </a:prstGeom>
              <a:blipFill>
                <a:blip r:embed="rId2"/>
                <a:stretch>
                  <a:fillRect l="-636" t="-1724" r="-509" b="-6034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709229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86C4479-87C8-1844-9289-607F7EF3DD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>
                <a:solidFill>
                  <a:srgbClr val="002060"/>
                </a:solidFill>
              </a:rPr>
              <a:t>Cantidades físicas adimensionales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73B19A6-12C5-C44C-BD23-1F1248EDDD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87086"/>
            <a:ext cx="10515600" cy="2083393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s-ES_tradnl" sz="2000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Existen cantidades físicas sin dimensión o </a:t>
            </a:r>
            <a:r>
              <a:rPr lang="es-ES_tradnl" sz="2000" b="1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dimensión 1</a:t>
            </a:r>
            <a:r>
              <a:rPr lang="es-ES_tradnl" sz="2000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. Son números puros.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s-CL" sz="2000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Las magnitudes adimensionales se definen a menudo como productos, razones o relaciones de cantidades que si tienen dimensiones, pero cuyas dimensiones se cancelan. Tal es el caso del radián  </a:t>
            </a:r>
            <a:r>
              <a:rPr lang="es-ES_tradnl" sz="2000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 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E19C1A19-F9E3-3B4B-AA5D-A09B96DE1B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1520" y="3696631"/>
            <a:ext cx="3517900" cy="24511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32" name="Entrada de lápiz 131">
                <a:extLst>
                  <a:ext uri="{FF2B5EF4-FFF2-40B4-BE49-F238E27FC236}">
                    <a16:creationId xmlns:a16="http://schemas.microsoft.com/office/drawing/2014/main" id="{F6D92913-29DD-B04C-9D94-9DA6CFB20749}"/>
                  </a:ext>
                </a:extLst>
              </p14:cNvPr>
              <p14:cNvContentPartPr/>
              <p14:nvPr/>
            </p14:nvContentPartPr>
            <p14:xfrm>
              <a:off x="5232490" y="1922902"/>
              <a:ext cx="1155960" cy="25560"/>
            </p14:xfrm>
          </p:contentPart>
        </mc:Choice>
        <mc:Fallback xmlns="">
          <p:pic>
            <p:nvPicPr>
              <p:cNvPr id="132" name="Entrada de lápiz 131">
                <a:extLst>
                  <a:ext uri="{FF2B5EF4-FFF2-40B4-BE49-F238E27FC236}">
                    <a16:creationId xmlns:a16="http://schemas.microsoft.com/office/drawing/2014/main" id="{F6D92913-29DD-B04C-9D94-9DA6CFB20749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178490" y="1814902"/>
                <a:ext cx="1263600" cy="2412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76617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5F63129-840C-684E-A74B-DD0092401F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>
                <a:solidFill>
                  <a:srgbClr val="002060"/>
                </a:solidFill>
              </a:rPr>
              <a:t>Algunas propiedades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9B290D64-BFFC-EF4E-92D0-4751DE3F5C7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s-ES_tradnl" dirty="0">
                    <a:solidFill>
                      <a:srgbClr val="002060"/>
                    </a:solidFill>
                    <a:latin typeface="+mj-lt"/>
                  </a:rPr>
                  <a:t>Suma y resta: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𝑳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𝑳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𝑳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𝑳</m:t>
                      </m:r>
                    </m:oMath>
                  </m:oMathPara>
                </a14:m>
                <a:endParaRPr lang="es-ES_tradnl" b="1" dirty="0">
                  <a:solidFill>
                    <a:srgbClr val="002060"/>
                  </a:solidFill>
                  <a:latin typeface="+mj-lt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𝑻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𝑻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𝑻</m:t>
                      </m:r>
                    </m:oMath>
                  </m:oMathPara>
                </a14:m>
                <a:endParaRPr lang="es-ES_tradnl" b="1" dirty="0">
                  <a:solidFill>
                    <a:srgbClr val="002060"/>
                  </a:solidFill>
                  <a:latin typeface="+mj-lt"/>
                </a:endParaRPr>
              </a:p>
              <a:p>
                <a:r>
                  <a:rPr lang="es-ES_tradnl" dirty="0">
                    <a:solidFill>
                      <a:srgbClr val="002060"/>
                    </a:solidFill>
                    <a:latin typeface="+mj-lt"/>
                  </a:rPr>
                  <a:t>Multiplicación y división: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𝑳</m:t>
                      </m:r>
                      <m:r>
                        <a:rPr lang="es-ES" b="1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𝑳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𝑴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𝑳</m:t>
                          </m:r>
                        </m:e>
                        <m:sup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𝑴</m:t>
                      </m:r>
                    </m:oMath>
                  </m:oMathPara>
                </a14:m>
                <a:endParaRPr lang="es-ES_tradnl" b="1" dirty="0">
                  <a:solidFill>
                    <a:srgbClr val="002060"/>
                  </a:solidFill>
                  <a:latin typeface="+mj-lt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𝑳</m:t>
                          </m:r>
                          <m:r>
                            <a:rPr lang="es-ES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es-ES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𝑻</m:t>
                          </m:r>
                        </m:num>
                        <m:den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𝑴</m:t>
                          </m:r>
                        </m:den>
                      </m:f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𝑳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𝑻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𝑴</m:t>
                          </m:r>
                        </m:e>
                        <m:sup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</m:t>
                          </m:r>
                        </m:sup>
                      </m:sSup>
                    </m:oMath>
                  </m:oMathPara>
                </a14:m>
                <a:endParaRPr lang="es-ES_tradnl" b="1" dirty="0">
                  <a:solidFill>
                    <a:srgbClr val="002060"/>
                  </a:solidFill>
                  <a:latin typeface="+mj-lt"/>
                </a:endParaRPr>
              </a:p>
              <a:p>
                <a:r>
                  <a:rPr lang="es-ES_tradnl" dirty="0">
                    <a:solidFill>
                      <a:srgbClr val="002060"/>
                    </a:solidFill>
                    <a:latin typeface="+mj-lt"/>
                  </a:rPr>
                  <a:t>Exponentes : Los exponentes son adimensionales, ejemplo </a:t>
                </a:r>
                <a:r>
                  <a:rPr lang="es-ES_tradnl" dirty="0">
                    <a:solidFill>
                      <a:srgbClr val="002060"/>
                    </a:solidFill>
                  </a:rPr>
                  <a:t>y= A10</a:t>
                </a:r>
                <a:r>
                  <a:rPr lang="es-ES_tradnl" baseline="30000" dirty="0">
                    <a:solidFill>
                      <a:srgbClr val="002060"/>
                    </a:solidFill>
                  </a:rPr>
                  <a:t>Bt</a:t>
                </a:r>
                <a:endParaRPr lang="es-ES_tradnl" dirty="0">
                  <a:solidFill>
                    <a:srgbClr val="002060"/>
                  </a:solidFill>
                </a:endParaRPr>
              </a:p>
              <a:p>
                <a:pPr marL="0" indent="0">
                  <a:buNone/>
                </a:pPr>
                <a:r>
                  <a:rPr lang="es-ES_tradnl" dirty="0">
                    <a:solidFill>
                      <a:srgbClr val="002060"/>
                    </a:solidFill>
                    <a:latin typeface="+mj-lt"/>
                  </a:rPr>
                  <a:t>[</a:t>
                </a:r>
                <a:r>
                  <a:rPr lang="es-ES_tradnl" dirty="0" err="1">
                    <a:solidFill>
                      <a:srgbClr val="002060"/>
                    </a:solidFill>
                    <a:latin typeface="+mj-lt"/>
                  </a:rPr>
                  <a:t>Bt</a:t>
                </a:r>
                <a:r>
                  <a:rPr lang="es-ES_tradnl" dirty="0">
                    <a:solidFill>
                      <a:srgbClr val="002060"/>
                    </a:solidFill>
                    <a:latin typeface="+mj-lt"/>
                  </a:rPr>
                  <a:t>]=1 </a:t>
                </a:r>
                <a:r>
                  <a:rPr lang="es-ES_tradnl" dirty="0">
                    <a:solidFill>
                      <a:srgbClr val="002060"/>
                    </a:solidFill>
                    <a:latin typeface="+mj-lt"/>
                    <a:sym typeface="Wingdings" pitchFamily="2" charset="2"/>
                  </a:rPr>
                  <a:t> [B][t]=1[B]T=1[B]=T</a:t>
                </a:r>
                <a:r>
                  <a:rPr lang="es-ES_tradnl" baseline="30000" dirty="0">
                    <a:solidFill>
                      <a:srgbClr val="002060"/>
                    </a:solidFill>
                    <a:latin typeface="+mj-lt"/>
                    <a:sym typeface="Wingdings" pitchFamily="2" charset="2"/>
                  </a:rPr>
                  <a:t>-1</a:t>
                </a:r>
                <a:r>
                  <a:rPr lang="es-ES_tradnl" dirty="0">
                    <a:solidFill>
                      <a:srgbClr val="002060"/>
                    </a:solidFill>
                    <a:latin typeface="+mj-lt"/>
                    <a:sym typeface="Wingdings" pitchFamily="2" charset="2"/>
                  </a:rPr>
                  <a:t> </a:t>
                </a:r>
                <a:endParaRPr lang="es-ES_tradnl" dirty="0">
                  <a:solidFill>
                    <a:srgbClr val="002060"/>
                  </a:solidFill>
                  <a:latin typeface="+mj-lt"/>
                </a:endParaRPr>
              </a:p>
              <a:p>
                <a:endParaRPr lang="es-ES_tradnl" dirty="0">
                  <a:solidFill>
                    <a:srgbClr val="002060"/>
                  </a:solidFill>
                  <a:latin typeface="+mj-lt"/>
                </a:endParaRPr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9B290D64-BFFC-EF4E-92D0-4751DE3F5C7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06" t="-232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865227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54486" y="282904"/>
            <a:ext cx="114532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2400" dirty="0">
                <a:solidFill>
                  <a:srgbClr val="002060"/>
                </a:solidFill>
                <a:latin typeface="+mj-lt"/>
              </a:rPr>
              <a:t>También podemos utilizar análisis dimensional para determinar la relación entre las cantidades físicas involucradas en fenómenos físicos.  Por ejemplo, la rapidez de propagación de una onda en una cuerda.</a:t>
            </a:r>
          </a:p>
        </p:txBody>
      </p:sp>
      <p:sp>
        <p:nvSpPr>
          <p:cNvPr id="6" name="Rectángulo 5"/>
          <p:cNvSpPr/>
          <p:nvPr/>
        </p:nvSpPr>
        <p:spPr>
          <a:xfrm>
            <a:off x="251833" y="1826624"/>
            <a:ext cx="26677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000" b="1" dirty="0">
                <a:solidFill>
                  <a:srgbClr val="002060"/>
                </a:solidFill>
                <a:latin typeface="+mj-lt"/>
              </a:rPr>
              <a:t>Cantidades involucradas</a:t>
            </a:r>
          </a:p>
        </p:txBody>
      </p:sp>
      <p:sp>
        <p:nvSpPr>
          <p:cNvPr id="7" name="Rectángulo 6"/>
          <p:cNvSpPr/>
          <p:nvPr/>
        </p:nvSpPr>
        <p:spPr>
          <a:xfrm>
            <a:off x="275540" y="2243057"/>
            <a:ext cx="429418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000" b="1" dirty="0">
                <a:solidFill>
                  <a:srgbClr val="00B050"/>
                </a:solidFill>
                <a:latin typeface="+mj-lt"/>
              </a:rPr>
              <a:t>Rapidez  </a:t>
            </a:r>
            <a:r>
              <a:rPr lang="es-CL" sz="2000" b="1" dirty="0">
                <a:solidFill>
                  <a:srgbClr val="FF0000"/>
                </a:solidFill>
                <a:latin typeface="+mj-lt"/>
              </a:rPr>
              <a:t>v</a:t>
            </a:r>
          </a:p>
          <a:p>
            <a:r>
              <a:rPr lang="es-CL" sz="2000" b="1" dirty="0">
                <a:solidFill>
                  <a:srgbClr val="00B050"/>
                </a:solidFill>
                <a:latin typeface="+mj-lt"/>
              </a:rPr>
              <a:t>Tensión de la cuerda </a:t>
            </a:r>
            <a:r>
              <a:rPr lang="es-CL" sz="2000" b="1" dirty="0">
                <a:solidFill>
                  <a:srgbClr val="FF0000"/>
                </a:solidFill>
                <a:latin typeface="+mj-lt"/>
              </a:rPr>
              <a:t>F</a:t>
            </a:r>
          </a:p>
          <a:p>
            <a:r>
              <a:rPr lang="es-CL" sz="2000" b="1" dirty="0">
                <a:solidFill>
                  <a:srgbClr val="00B050"/>
                </a:solidFill>
                <a:latin typeface="+mj-lt"/>
              </a:rPr>
              <a:t>Densidad lineal de masa de la cuerda </a:t>
            </a:r>
            <a:r>
              <a:rPr lang="es-CL" sz="2000" b="1" dirty="0">
                <a:solidFill>
                  <a:srgbClr val="FF0000"/>
                </a:solidFill>
                <a:latin typeface="+mj-lt"/>
              </a:rPr>
              <a:t>µ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ángulo 8"/>
              <p:cNvSpPr/>
              <p:nvPr/>
            </p:nvSpPr>
            <p:spPr>
              <a:xfrm>
                <a:off x="275539" y="3350654"/>
                <a:ext cx="11601721" cy="216559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  <a:latin typeface="+mj-lt"/>
                  </a:rPr>
                  <a:t>Buscamos una relación del tipo</a:t>
                </a:r>
                <a:endParaRPr lang="es-CL" sz="2400" dirty="0">
                  <a:solidFill>
                    <a:srgbClr val="7030A0"/>
                  </a:solidFill>
                  <a:latin typeface="+mj-lt"/>
                </a:endParaRPr>
              </a:p>
              <a:p>
                <a14:m>
                  <m:oMath xmlns:m="http://schemas.openxmlformats.org/officeDocument/2006/math">
                    <m:r>
                      <a:rPr lang="es-ES" sz="36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𝒗</m:t>
                    </m:r>
                    <m:r>
                      <a:rPr lang="es-ES" sz="36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∝</m:t>
                    </m:r>
                    <m:sSup>
                      <m:sSupPr>
                        <m:ctrlPr>
                          <a:rPr lang="es-ES" sz="36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ES" sz="36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𝑭</m:t>
                        </m:r>
                      </m:e>
                      <m:sup>
                        <m:r>
                          <a:rPr lang="es-ES" sz="36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𝒂</m:t>
                        </m:r>
                      </m:sup>
                    </m:sSup>
                    <m:sSup>
                      <m:sSupPr>
                        <m:ctrlPr>
                          <a:rPr lang="es-ES" sz="36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ES" sz="36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𝝁</m:t>
                        </m:r>
                      </m:e>
                      <m:sup>
                        <m:r>
                          <a:rPr lang="es-ES" sz="36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𝒃</m:t>
                        </m:r>
                      </m:sup>
                    </m:sSup>
                  </m:oMath>
                </a14:m>
                <a:r>
                  <a:rPr lang="es-CL" sz="3600" b="1" dirty="0">
                    <a:solidFill>
                      <a:srgbClr val="FF0000"/>
                    </a:solidFill>
                    <a:latin typeface="+mj-lt"/>
                  </a:rPr>
                  <a:t>  (</a:t>
                </a:r>
                <a14:m>
                  <m:oMath xmlns:m="http://schemas.openxmlformats.org/officeDocument/2006/math">
                    <m:r>
                      <a:rPr lang="es-ES" sz="3600" b="1" i="1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∝</m:t>
                    </m:r>
                  </m:oMath>
                </a14:m>
                <a:r>
                  <a:rPr lang="es-CL" sz="3600" b="1" dirty="0">
                    <a:solidFill>
                      <a:srgbClr val="FF0000"/>
                    </a:solidFill>
                    <a:latin typeface="+mj-lt"/>
                  </a:rPr>
                  <a:t> proporcional) </a:t>
                </a:r>
              </a:p>
              <a:p>
                <a14:m>
                  <m:oMath xmlns:m="http://schemas.openxmlformats.org/officeDocument/2006/math">
                    <m:r>
                      <a:rPr lang="es-ES" sz="3600" b="1" i="1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𝒗</m:t>
                    </m:r>
                    <m:r>
                      <a:rPr lang="es-ES" sz="36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s-ES" sz="3600" b="1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</a:rPr>
                      <m:t>𝒌</m:t>
                    </m:r>
                    <m:sSup>
                      <m:sSupPr>
                        <m:ctrlPr>
                          <a:rPr lang="es-ES" sz="36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ES" sz="36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𝑭</m:t>
                        </m:r>
                      </m:e>
                      <m:sup>
                        <m:r>
                          <a:rPr lang="es-ES" sz="36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𝒂</m:t>
                        </m:r>
                      </m:sup>
                    </m:sSup>
                    <m:sSup>
                      <m:sSupPr>
                        <m:ctrlPr>
                          <a:rPr lang="es-ES" sz="36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ES" sz="36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𝝁</m:t>
                        </m:r>
                      </m:e>
                      <m:sup>
                        <m:r>
                          <a:rPr lang="es-ES" sz="36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𝒃</m:t>
                        </m:r>
                      </m:sup>
                    </m:sSup>
                  </m:oMath>
                </a14:m>
                <a:r>
                  <a:rPr lang="es-CL" sz="3600" b="1" dirty="0">
                    <a:solidFill>
                      <a:srgbClr val="FF0000"/>
                    </a:solidFill>
                    <a:latin typeface="+mj-lt"/>
                  </a:rPr>
                  <a:t>(k es una constante adimensional)</a:t>
                </a:r>
              </a:p>
              <a:p>
                <a:r>
                  <a:rPr lang="es-CL" sz="3600" b="1" dirty="0">
                    <a:solidFill>
                      <a:srgbClr val="FF0000"/>
                    </a:solidFill>
                    <a:latin typeface="+mj-lt"/>
                  </a:rPr>
                  <a:t>a y b son constantes a determinar)</a:t>
                </a:r>
              </a:p>
            </p:txBody>
          </p:sp>
        </mc:Choice>
        <mc:Fallback xmlns="">
          <p:sp>
            <p:nvSpPr>
              <p:cNvPr id="9" name="Rectángulo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539" y="3350654"/>
                <a:ext cx="11601721" cy="2165593"/>
              </a:xfrm>
              <a:prstGeom prst="rect">
                <a:avLst/>
              </a:prstGeom>
              <a:blipFill>
                <a:blip r:embed="rId2"/>
                <a:stretch>
                  <a:fillRect l="-1530" t="-2339" b="-994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Imagen 2" descr="Imagen que contiene jugador, sostener, competencia de atletismo, pelota&#10;&#10;Descripción generada automáticamente">
            <a:extLst>
              <a:ext uri="{FF2B5EF4-FFF2-40B4-BE49-F238E27FC236}">
                <a16:creationId xmlns:a16="http://schemas.microsoft.com/office/drawing/2014/main" id="{E94B1455-B8DE-0245-9132-D9D1F44167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1565" y="1292577"/>
            <a:ext cx="5053496" cy="2763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792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FB5B1C4-65CE-A644-81A8-39B643CD21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766" y="101324"/>
            <a:ext cx="10515600" cy="1325563"/>
          </a:xfrm>
        </p:spPr>
        <p:txBody>
          <a:bodyPr/>
          <a:lstStyle/>
          <a:p>
            <a:r>
              <a:rPr lang="es-CL" dirty="0"/>
              <a:t>Desarrollo del ejemplo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DEF36A6E-FE70-DA19-B7D0-597341E58510}"/>
              </a:ext>
            </a:extLst>
          </p:cNvPr>
          <p:cNvSpPr txBox="1"/>
          <p:nvPr/>
        </p:nvSpPr>
        <p:spPr>
          <a:xfrm>
            <a:off x="614766" y="992935"/>
            <a:ext cx="10739034" cy="5578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00050" indent="-400050" algn="just">
              <a:lnSpc>
                <a:spcPct val="170000"/>
              </a:lnSpc>
              <a:spcBef>
                <a:spcPts val="0"/>
              </a:spcBef>
              <a:buAutoNum type="romanLcParenR"/>
            </a:pPr>
            <a:r>
              <a:rPr lang="es-ES" sz="1600" dirty="0">
                <a:latin typeface="Comic Sans MS" panose="030F0702030302020204" pitchFamily="66" charset="0"/>
              </a:rPr>
              <a:t>Escribir las </a:t>
            </a:r>
            <a:r>
              <a:rPr lang="es-ES" sz="1600" u="sng" dirty="0">
                <a:latin typeface="Comic Sans MS" panose="030F0702030302020204" pitchFamily="66" charset="0"/>
              </a:rPr>
              <a:t>unidades de medida</a:t>
            </a:r>
            <a:r>
              <a:rPr lang="es-ES" sz="1600" dirty="0">
                <a:latin typeface="Comic Sans MS" panose="030F0702030302020204" pitchFamily="66" charset="0"/>
              </a:rPr>
              <a:t> de cada elemento y sus c</a:t>
            </a:r>
            <a:r>
              <a:rPr lang="es-ES" sz="1600" u="sng" dirty="0">
                <a:latin typeface="Comic Sans MS" panose="030F0702030302020204" pitchFamily="66" charset="0"/>
              </a:rPr>
              <a:t>orrespondientes dimensiones</a:t>
            </a:r>
            <a:r>
              <a:rPr lang="es-ES" sz="1600" dirty="0">
                <a:latin typeface="Comic Sans MS" panose="030F0702030302020204" pitchFamily="66" charset="0"/>
              </a:rPr>
              <a:t>:</a:t>
            </a:r>
          </a:p>
          <a:p>
            <a:pPr marL="400050" indent="-400050" algn="just">
              <a:lnSpc>
                <a:spcPct val="170000"/>
              </a:lnSpc>
              <a:spcBef>
                <a:spcPts val="0"/>
              </a:spcBef>
              <a:buAutoNum type="romanLcParenR"/>
            </a:pPr>
            <a:endParaRPr lang="es-ES" sz="1600" dirty="0">
              <a:latin typeface="Comic Sans MS" panose="030F0702030302020204" pitchFamily="66" charset="0"/>
            </a:endParaRPr>
          </a:p>
          <a:p>
            <a:pPr marL="400050" indent="-400050" algn="just">
              <a:lnSpc>
                <a:spcPct val="170000"/>
              </a:lnSpc>
              <a:spcBef>
                <a:spcPts val="0"/>
              </a:spcBef>
              <a:buAutoNum type="romanLcParenR"/>
            </a:pPr>
            <a:endParaRPr lang="es-ES" sz="1600" dirty="0">
              <a:latin typeface="Comic Sans MS" panose="030F0702030302020204" pitchFamily="66" charset="0"/>
            </a:endParaRPr>
          </a:p>
          <a:p>
            <a:pPr marL="400050" indent="-400050" algn="just">
              <a:lnSpc>
                <a:spcPct val="170000"/>
              </a:lnSpc>
              <a:spcBef>
                <a:spcPts val="0"/>
              </a:spcBef>
              <a:buAutoNum type="romanLcParenR"/>
            </a:pPr>
            <a:r>
              <a:rPr lang="es-ES" sz="1600" dirty="0">
                <a:latin typeface="Comic Sans MS" panose="030F0702030302020204" pitchFamily="66" charset="0"/>
              </a:rPr>
              <a:t>Plantear la </a:t>
            </a:r>
            <a:r>
              <a:rPr lang="es-ES" sz="1600" u="sng" dirty="0">
                <a:latin typeface="Comic Sans MS" panose="030F0702030302020204" pitchFamily="66" charset="0"/>
              </a:rPr>
              <a:t>proporcionalidad</a:t>
            </a:r>
            <a:r>
              <a:rPr lang="es-ES" sz="1600" dirty="0">
                <a:latin typeface="Comic Sans MS" panose="030F0702030302020204" pitchFamily="66" charset="0"/>
              </a:rPr>
              <a:t>:</a:t>
            </a:r>
          </a:p>
          <a:p>
            <a:pPr marL="400050" indent="-400050" algn="just">
              <a:lnSpc>
                <a:spcPct val="170000"/>
              </a:lnSpc>
              <a:spcBef>
                <a:spcPts val="0"/>
              </a:spcBef>
              <a:buAutoNum type="romanLcParenR"/>
            </a:pPr>
            <a:r>
              <a:rPr lang="es-ES" sz="1600" dirty="0">
                <a:latin typeface="Comic Sans MS" panose="030F0702030302020204" pitchFamily="66" charset="0"/>
              </a:rPr>
              <a:t>Escribir la </a:t>
            </a:r>
            <a:r>
              <a:rPr lang="es-ES" sz="1600" u="sng" dirty="0">
                <a:latin typeface="Comic Sans MS" panose="030F0702030302020204" pitchFamily="66" charset="0"/>
              </a:rPr>
              <a:t>ecuación dimensional</a:t>
            </a:r>
            <a:r>
              <a:rPr lang="es-ES" sz="1600" dirty="0">
                <a:latin typeface="Comic Sans MS" panose="030F0702030302020204" pitchFamily="66" charset="0"/>
              </a:rPr>
              <a:t> (en la que se cambia el símbolo “alfa” por el “igual”):</a:t>
            </a:r>
          </a:p>
          <a:p>
            <a:pPr marL="400050" indent="-400050" algn="just">
              <a:lnSpc>
                <a:spcPct val="170000"/>
              </a:lnSpc>
              <a:spcBef>
                <a:spcPts val="0"/>
              </a:spcBef>
              <a:buAutoNum type="romanLcParenR"/>
            </a:pPr>
            <a:r>
              <a:rPr lang="es-ES" sz="1600" dirty="0">
                <a:latin typeface="Comic Sans MS" panose="030F0702030302020204" pitchFamily="66" charset="0"/>
              </a:rPr>
              <a:t>Escribir las dimensiones en la ecuación dimensional:</a:t>
            </a:r>
          </a:p>
          <a:p>
            <a:pPr marL="400050" indent="-400050" algn="just">
              <a:lnSpc>
                <a:spcPct val="170000"/>
              </a:lnSpc>
              <a:buFontTx/>
              <a:buAutoNum type="romanLcParenR"/>
            </a:pPr>
            <a:r>
              <a:rPr lang="es-ES" sz="1600" dirty="0">
                <a:latin typeface="Comic Sans MS" panose="030F0702030302020204" pitchFamily="66" charset="0"/>
              </a:rPr>
              <a:t>Para resolver la ecuación exponencial, agregar en el primer miembro de ella, los factores que faltan (M y L); agregar L</a:t>
            </a:r>
            <a:r>
              <a:rPr lang="es-ES" sz="1600" baseline="30000" dirty="0">
                <a:latin typeface="Comic Sans MS" panose="030F0702030302020204" pitchFamily="66" charset="0"/>
              </a:rPr>
              <a:t>0</a:t>
            </a:r>
            <a:r>
              <a:rPr lang="es-ES" sz="1600" dirty="0">
                <a:latin typeface="Comic Sans MS" panose="030F0702030302020204" pitchFamily="66" charset="0"/>
              </a:rPr>
              <a:t> y M</a:t>
            </a:r>
            <a:r>
              <a:rPr lang="es-ES" sz="1600" baseline="30000" dirty="0">
                <a:latin typeface="Comic Sans MS" panose="030F0702030302020204" pitchFamily="66" charset="0"/>
              </a:rPr>
              <a:t>0</a:t>
            </a:r>
            <a:r>
              <a:rPr lang="es-ES" sz="1600" dirty="0">
                <a:latin typeface="Comic Sans MS" panose="030F0702030302020204" pitchFamily="66" charset="0"/>
              </a:rPr>
              <a:t> equivale a multiplicar por “1”, con lo cual no se altera la expresión original.</a:t>
            </a:r>
            <a:endParaRPr lang="es-CL" sz="1600" dirty="0">
              <a:latin typeface="Comic Sans MS" panose="030F0702030302020204" pitchFamily="66" charset="0"/>
            </a:endParaRPr>
          </a:p>
          <a:p>
            <a:pPr marL="400050" indent="-400050" algn="just">
              <a:lnSpc>
                <a:spcPct val="170000"/>
              </a:lnSpc>
              <a:spcBef>
                <a:spcPts val="0"/>
              </a:spcBef>
              <a:buAutoNum type="romanLcParenR"/>
            </a:pPr>
            <a:r>
              <a:rPr lang="es-ES" sz="1600" dirty="0">
                <a:latin typeface="Comic Sans MS" panose="030F0702030302020204" pitchFamily="66" charset="0"/>
              </a:rPr>
              <a:t>Escribir la relación entre las variables, si desea escribir una “ecuación” debe agregar una constante de proporcionalidad “k”, la cual se puede determinar por las condiciones de contorno del problema o experimentalmente.</a:t>
            </a:r>
          </a:p>
          <a:p>
            <a:pPr marL="400050" indent="-400050" algn="just">
              <a:lnSpc>
                <a:spcPct val="170000"/>
              </a:lnSpc>
              <a:spcBef>
                <a:spcPts val="0"/>
              </a:spcBef>
              <a:buAutoNum type="romanLcParenR"/>
            </a:pPr>
            <a:endParaRPr lang="es-ES" dirty="0">
              <a:latin typeface="Comic Sans MS" panose="030F0702030302020204" pitchFamily="66" charset="0"/>
            </a:endParaRPr>
          </a:p>
          <a:p>
            <a:pPr marL="400050" indent="-400050">
              <a:lnSpc>
                <a:spcPct val="170000"/>
              </a:lnSpc>
              <a:spcBef>
                <a:spcPts val="0"/>
              </a:spcBef>
              <a:buAutoNum type="romanLcParenR"/>
            </a:pPr>
            <a:endParaRPr lang="es-CL" dirty="0">
              <a:latin typeface="Comic Sans MS" panose="030F0702030302020204" pitchFamily="66" charset="0"/>
            </a:endParaRPr>
          </a:p>
        </p:txBody>
      </p:sp>
      <p:graphicFrame>
        <p:nvGraphicFramePr>
          <p:cNvPr id="5" name="Tabla 5">
            <a:extLst>
              <a:ext uri="{FF2B5EF4-FFF2-40B4-BE49-F238E27FC236}">
                <a16:creationId xmlns:a16="http://schemas.microsoft.com/office/drawing/2014/main" id="{BB8C6ECD-6F77-2306-F4C7-1DF0E7749B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6461770"/>
              </p:ext>
            </p:extLst>
          </p:nvPr>
        </p:nvGraphicFramePr>
        <p:xfrm>
          <a:off x="1691037" y="1623313"/>
          <a:ext cx="8127999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968082268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798908192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77785555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MAGNITUD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UNIDAD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DIMENSIÓN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5994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14735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6359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45459" y="692696"/>
            <a:ext cx="11134165" cy="5631904"/>
          </a:xfrm>
        </p:spPr>
        <p:txBody>
          <a:bodyPr>
            <a:normAutofit fontScale="55000" lnSpcReduction="20000"/>
          </a:bodyPr>
          <a:lstStyle/>
          <a:p>
            <a:pPr marL="0" indent="0"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s-ES" sz="3300" i="1" u="sng" dirty="0">
                <a:latin typeface="Comic Sans MS" panose="030F0702030302020204" pitchFamily="66" charset="0"/>
              </a:rPr>
              <a:t>Ejemplo</a:t>
            </a:r>
            <a:r>
              <a:rPr lang="es-ES" sz="3300" i="1" dirty="0">
                <a:latin typeface="Comic Sans MS" panose="030F0702030302020204" pitchFamily="66" charset="0"/>
              </a:rPr>
              <a:t>:</a:t>
            </a:r>
            <a:r>
              <a:rPr lang="es-ES" sz="3300" dirty="0">
                <a:latin typeface="Comic Sans MS" panose="030F0702030302020204" pitchFamily="66" charset="0"/>
              </a:rPr>
              <a:t> “La frecuencia (f[1/s]) de oscilación de una cuerda </a:t>
            </a:r>
            <a:r>
              <a:rPr lang="es-ES" sz="3300" b="1" dirty="0">
                <a:latin typeface="Comic Sans MS" panose="030F0702030302020204" pitchFamily="66" charset="0"/>
              </a:rPr>
              <a:t>depende </a:t>
            </a:r>
            <a:r>
              <a:rPr lang="es-ES" sz="3300" dirty="0">
                <a:latin typeface="Comic Sans MS" panose="030F0702030302020204" pitchFamily="66" charset="0"/>
              </a:rPr>
              <a:t>de: la longitud (d[m]) de la cuerda, </a:t>
            </a:r>
            <a:r>
              <a:rPr lang="es-CL" sz="3300" dirty="0">
                <a:latin typeface="Comic Sans MS" panose="030F0702030302020204" pitchFamily="66" charset="0"/>
              </a:rPr>
              <a:t> </a:t>
            </a:r>
            <a:r>
              <a:rPr lang="es-ES" sz="3300" dirty="0">
                <a:latin typeface="Comic Sans MS" panose="030F0702030302020204" pitchFamily="66" charset="0"/>
              </a:rPr>
              <a:t>la fuerza (F[</a:t>
            </a:r>
            <a:r>
              <a:rPr lang="es-ES" sz="3300" dirty="0" err="1">
                <a:latin typeface="Comic Sans MS" panose="030F0702030302020204" pitchFamily="66" charset="0"/>
              </a:rPr>
              <a:t>kg·m</a:t>
            </a:r>
            <a:r>
              <a:rPr lang="es-ES" sz="3300" dirty="0">
                <a:latin typeface="Comic Sans MS" panose="030F0702030302020204" pitchFamily="66" charset="0"/>
              </a:rPr>
              <a:t>/s</a:t>
            </a:r>
            <a:r>
              <a:rPr lang="es-ES" sz="3300" baseline="30000" dirty="0">
                <a:latin typeface="Comic Sans MS" panose="030F0702030302020204" pitchFamily="66" charset="0"/>
              </a:rPr>
              <a:t>2</a:t>
            </a:r>
            <a:r>
              <a:rPr lang="es-ES" sz="3300" dirty="0">
                <a:latin typeface="Comic Sans MS" panose="030F0702030302020204" pitchFamily="66" charset="0"/>
              </a:rPr>
              <a:t>]) a la cual se encuentra sometida y  la densidad volumétrica de masa (ρ[kg/m</a:t>
            </a:r>
            <a:r>
              <a:rPr lang="es-ES" sz="3300" baseline="30000" dirty="0">
                <a:latin typeface="Comic Sans MS" panose="030F0702030302020204" pitchFamily="66" charset="0"/>
              </a:rPr>
              <a:t>3</a:t>
            </a:r>
            <a:r>
              <a:rPr lang="es-ES" sz="3300" dirty="0">
                <a:latin typeface="Comic Sans MS" panose="030F0702030302020204" pitchFamily="66" charset="0"/>
              </a:rPr>
              <a:t>]). </a:t>
            </a:r>
            <a:endParaRPr lang="es-CL" sz="3300" dirty="0">
              <a:latin typeface="Comic Sans MS" panose="030F0702030302020204" pitchFamily="66" charset="0"/>
            </a:endParaRPr>
          </a:p>
          <a:p>
            <a:pPr marL="0" indent="0"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s-ES" sz="3300" dirty="0">
                <a:latin typeface="Comic Sans MS" panose="030F0702030302020204" pitchFamily="66" charset="0"/>
              </a:rPr>
              <a:t>Determinar, aplicando el análisis dimensional, la dependencia entre las variables</a:t>
            </a:r>
            <a:r>
              <a:rPr lang="es-ES" dirty="0">
                <a:latin typeface="Comic Sans MS" panose="030F0702030302020204" pitchFamily="66" charset="0"/>
              </a:rPr>
              <a:t>.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s-ES" dirty="0">
                <a:latin typeface="Comic Sans MS" panose="030F0702030302020204" pitchFamily="66" charset="0"/>
              </a:rPr>
              <a:t> </a:t>
            </a:r>
            <a:r>
              <a:rPr lang="es-ES" u="sng" dirty="0">
                <a:latin typeface="Comic Sans MS" panose="030F0702030302020204" pitchFamily="66" charset="0"/>
              </a:rPr>
              <a:t>Solución</a:t>
            </a:r>
            <a:r>
              <a:rPr lang="es-ES" dirty="0">
                <a:latin typeface="Comic Sans MS" panose="030F0702030302020204" pitchFamily="66" charset="0"/>
              </a:rPr>
              <a:t>: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s-ES" dirty="0">
                <a:latin typeface="Comic Sans MS" panose="030F0702030302020204" pitchFamily="66" charset="0"/>
              </a:rPr>
              <a:t> 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s-ES" dirty="0">
                <a:latin typeface="Comic Sans MS" panose="030F0702030302020204" pitchFamily="66" charset="0"/>
              </a:rPr>
              <a:t>i) Escribir las </a:t>
            </a:r>
            <a:r>
              <a:rPr lang="es-ES" u="sng" dirty="0">
                <a:latin typeface="Comic Sans MS" panose="030F0702030302020204" pitchFamily="66" charset="0"/>
              </a:rPr>
              <a:t>unidades de medida</a:t>
            </a:r>
            <a:r>
              <a:rPr lang="es-ES" dirty="0">
                <a:latin typeface="Comic Sans MS" panose="030F0702030302020204" pitchFamily="66" charset="0"/>
              </a:rPr>
              <a:t> de cada elemento y sus c</a:t>
            </a:r>
            <a:r>
              <a:rPr lang="es-ES" u="sng" dirty="0">
                <a:latin typeface="Comic Sans MS" panose="030F0702030302020204" pitchFamily="66" charset="0"/>
              </a:rPr>
              <a:t>orrespondientes dimensiones</a:t>
            </a:r>
            <a:r>
              <a:rPr lang="es-ES" dirty="0">
                <a:latin typeface="Comic Sans MS" panose="030F0702030302020204" pitchFamily="66" charset="0"/>
              </a:rPr>
              <a:t>:</a:t>
            </a:r>
            <a:endParaRPr lang="es-CL" dirty="0">
              <a:latin typeface="Comic Sans MS" panose="030F0702030302020204" pitchFamily="66" charset="0"/>
            </a:endParaRPr>
          </a:p>
          <a:p>
            <a:pPr>
              <a:lnSpc>
                <a:spcPct val="170000"/>
              </a:lnSpc>
              <a:spcBef>
                <a:spcPts val="0"/>
              </a:spcBef>
            </a:pP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s-ES" dirty="0">
                <a:latin typeface="Comic Sans MS" panose="030F0702030302020204" pitchFamily="66" charset="0"/>
              </a:rPr>
              <a:t>    MAGNITUD             UNIDAD                   DIMENSIÓN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s-ES" dirty="0">
                <a:latin typeface="Comic Sans MS" panose="030F0702030302020204" pitchFamily="66" charset="0"/>
              </a:rPr>
              <a:t> </a:t>
            </a:r>
            <a:endParaRPr lang="es-CL" dirty="0">
              <a:latin typeface="Comic Sans MS" panose="030F0702030302020204" pitchFamily="66" charset="0"/>
            </a:endParaRPr>
          </a:p>
          <a:p>
            <a:pPr>
              <a:lnSpc>
                <a:spcPct val="170000"/>
              </a:lnSpc>
              <a:spcBef>
                <a:spcPts val="0"/>
              </a:spcBef>
            </a:pPr>
            <a:r>
              <a:rPr lang="es-ES" dirty="0">
                <a:latin typeface="Comic Sans MS" panose="030F0702030302020204" pitchFamily="66" charset="0"/>
              </a:rPr>
              <a:t>Longitud	:	d[m]		  </a:t>
            </a:r>
            <a:r>
              <a:rPr lang="es-ES" dirty="0">
                <a:latin typeface="Comic Sans MS" panose="030F0702030302020204" pitchFamily="66" charset="0"/>
                <a:sym typeface="Wingdings"/>
              </a:rPr>
              <a:t></a:t>
            </a:r>
            <a:r>
              <a:rPr lang="es-ES" dirty="0">
                <a:latin typeface="Comic Sans MS" panose="030F0702030302020204" pitchFamily="66" charset="0"/>
              </a:rPr>
              <a:t>	</a:t>
            </a:r>
            <a:r>
              <a:rPr lang="es-ES" dirty="0" err="1">
                <a:latin typeface="Comic Sans MS" panose="030F0702030302020204" pitchFamily="66" charset="0"/>
              </a:rPr>
              <a:t>dim</a:t>
            </a:r>
            <a:r>
              <a:rPr lang="es-ES" dirty="0">
                <a:latin typeface="Comic Sans MS" panose="030F0702030302020204" pitchFamily="66" charset="0"/>
              </a:rPr>
              <a:t>(d) =L</a:t>
            </a:r>
            <a:endParaRPr lang="es-CL" dirty="0">
              <a:latin typeface="Comic Sans MS" panose="030F0702030302020204" pitchFamily="66" charset="0"/>
            </a:endParaRPr>
          </a:p>
          <a:p>
            <a:pPr>
              <a:lnSpc>
                <a:spcPct val="170000"/>
              </a:lnSpc>
              <a:spcBef>
                <a:spcPts val="0"/>
              </a:spcBef>
            </a:pPr>
            <a:r>
              <a:rPr lang="es-ES" dirty="0">
                <a:latin typeface="Comic Sans MS" panose="030F0702030302020204" pitchFamily="66" charset="0"/>
              </a:rPr>
              <a:t>Fuerza		:           F[kg m/s</a:t>
            </a:r>
            <a:r>
              <a:rPr lang="es-ES" baseline="30000" dirty="0">
                <a:latin typeface="Comic Sans MS" panose="030F0702030302020204" pitchFamily="66" charset="0"/>
              </a:rPr>
              <a:t>2</a:t>
            </a:r>
            <a:r>
              <a:rPr lang="es-ES" dirty="0">
                <a:latin typeface="Comic Sans MS" panose="030F0702030302020204" pitchFamily="66" charset="0"/>
              </a:rPr>
              <a:t>]              </a:t>
            </a:r>
            <a:r>
              <a:rPr lang="es-ES" dirty="0">
                <a:latin typeface="Comic Sans MS" panose="030F0702030302020204" pitchFamily="66" charset="0"/>
                <a:sym typeface="Wingdings"/>
              </a:rPr>
              <a:t></a:t>
            </a:r>
            <a:r>
              <a:rPr lang="es-ES" dirty="0">
                <a:latin typeface="Comic Sans MS" panose="030F0702030302020204" pitchFamily="66" charset="0"/>
              </a:rPr>
              <a:t>        </a:t>
            </a:r>
            <a:r>
              <a:rPr lang="es-ES" dirty="0" err="1">
                <a:latin typeface="Comic Sans MS" panose="030F0702030302020204" pitchFamily="66" charset="0"/>
              </a:rPr>
              <a:t>dim</a:t>
            </a:r>
            <a:r>
              <a:rPr lang="es-ES" dirty="0">
                <a:latin typeface="Comic Sans MS" panose="030F0702030302020204" pitchFamily="66" charset="0"/>
              </a:rPr>
              <a:t>(F)=M L T</a:t>
            </a:r>
            <a:r>
              <a:rPr lang="es-ES" baseline="30000" dirty="0">
                <a:latin typeface="Comic Sans MS" panose="030F0702030302020204" pitchFamily="66" charset="0"/>
              </a:rPr>
              <a:t>-2</a:t>
            </a:r>
            <a:endParaRPr lang="es-CL" dirty="0">
              <a:latin typeface="Comic Sans MS" panose="030F0702030302020204" pitchFamily="66" charset="0"/>
            </a:endParaRPr>
          </a:p>
          <a:p>
            <a:pPr>
              <a:lnSpc>
                <a:spcPct val="170000"/>
              </a:lnSpc>
              <a:spcBef>
                <a:spcPts val="0"/>
              </a:spcBef>
            </a:pPr>
            <a:r>
              <a:rPr lang="es-ES" dirty="0">
                <a:latin typeface="Comic Sans MS" panose="030F0702030302020204" pitchFamily="66" charset="0"/>
              </a:rPr>
              <a:t>Densidad	:	ρ[kg /m</a:t>
            </a:r>
            <a:r>
              <a:rPr lang="es-ES" baseline="30000" dirty="0">
                <a:latin typeface="Comic Sans MS" panose="030F0702030302020204" pitchFamily="66" charset="0"/>
              </a:rPr>
              <a:t>3</a:t>
            </a:r>
            <a:r>
              <a:rPr lang="es-ES" dirty="0">
                <a:latin typeface="Comic Sans MS" panose="030F0702030302020204" pitchFamily="66" charset="0"/>
              </a:rPr>
              <a:t>]   	  </a:t>
            </a:r>
            <a:r>
              <a:rPr lang="es-ES" dirty="0">
                <a:latin typeface="Comic Sans MS" panose="030F0702030302020204" pitchFamily="66" charset="0"/>
                <a:sym typeface="Wingdings"/>
              </a:rPr>
              <a:t></a:t>
            </a:r>
            <a:r>
              <a:rPr lang="es-ES" dirty="0">
                <a:latin typeface="Comic Sans MS" panose="030F0702030302020204" pitchFamily="66" charset="0"/>
              </a:rPr>
              <a:t>	</a:t>
            </a:r>
            <a:r>
              <a:rPr lang="es-ES" dirty="0" err="1">
                <a:latin typeface="Comic Sans MS" panose="030F0702030302020204" pitchFamily="66" charset="0"/>
              </a:rPr>
              <a:t>dim</a:t>
            </a:r>
            <a:r>
              <a:rPr lang="es-ES" dirty="0">
                <a:latin typeface="Comic Sans MS" panose="030F0702030302020204" pitchFamily="66" charset="0"/>
              </a:rPr>
              <a:t>(ρ) = M L</a:t>
            </a:r>
            <a:r>
              <a:rPr lang="es-ES" baseline="30000" dirty="0">
                <a:latin typeface="Comic Sans MS" panose="030F0702030302020204" pitchFamily="66" charset="0"/>
              </a:rPr>
              <a:t>-3</a:t>
            </a:r>
            <a:endParaRPr lang="es-CL" dirty="0">
              <a:latin typeface="Comic Sans MS" panose="030F0702030302020204" pitchFamily="66" charset="0"/>
            </a:endParaRPr>
          </a:p>
          <a:p>
            <a:pPr>
              <a:lnSpc>
                <a:spcPct val="170000"/>
              </a:lnSpc>
              <a:spcBef>
                <a:spcPts val="0"/>
              </a:spcBef>
            </a:pPr>
            <a:r>
              <a:rPr lang="es-ES" dirty="0">
                <a:latin typeface="Comic Sans MS" panose="030F0702030302020204" pitchFamily="66" charset="0"/>
              </a:rPr>
              <a:t>Frecuencia	:	f[1/s]	 	  </a:t>
            </a:r>
            <a:r>
              <a:rPr lang="es-ES" dirty="0">
                <a:latin typeface="Comic Sans MS" panose="030F0702030302020204" pitchFamily="66" charset="0"/>
                <a:sym typeface="Wingdings"/>
              </a:rPr>
              <a:t></a:t>
            </a:r>
            <a:r>
              <a:rPr lang="es-ES" dirty="0">
                <a:latin typeface="Comic Sans MS" panose="030F0702030302020204" pitchFamily="66" charset="0"/>
              </a:rPr>
              <a:t>        </a:t>
            </a:r>
            <a:r>
              <a:rPr lang="es-ES" dirty="0" err="1">
                <a:latin typeface="Comic Sans MS" panose="030F0702030302020204" pitchFamily="66" charset="0"/>
              </a:rPr>
              <a:t>dim</a:t>
            </a:r>
            <a:r>
              <a:rPr lang="es-ES" dirty="0">
                <a:latin typeface="Comic Sans MS" panose="030F0702030302020204" pitchFamily="66" charset="0"/>
              </a:rPr>
              <a:t>(f) = T</a:t>
            </a:r>
            <a:r>
              <a:rPr lang="es-ES" baseline="30000" dirty="0">
                <a:latin typeface="Comic Sans MS" panose="030F0702030302020204" pitchFamily="66" charset="0"/>
              </a:rPr>
              <a:t>-1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s-ES" dirty="0"/>
              <a:t> </a:t>
            </a:r>
            <a:endParaRPr lang="es-CL" dirty="0"/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055673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981200" y="836712"/>
            <a:ext cx="8229600" cy="5487888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s-ES" dirty="0">
                <a:latin typeface="Comic Sans MS" panose="030F0702030302020204" pitchFamily="66" charset="0"/>
              </a:rPr>
              <a:t>ii) Plantear la </a:t>
            </a:r>
            <a:r>
              <a:rPr lang="es-ES" u="sng" dirty="0">
                <a:latin typeface="Comic Sans MS" panose="030F0702030302020204" pitchFamily="66" charset="0"/>
              </a:rPr>
              <a:t>proporcionalidad</a:t>
            </a:r>
            <a:r>
              <a:rPr lang="es-ES" dirty="0">
                <a:latin typeface="Comic Sans MS" panose="030F0702030302020204" pitchFamily="66" charset="0"/>
              </a:rPr>
              <a:t>: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s-ES" dirty="0">
                <a:latin typeface="Comic Sans MS" panose="030F0702030302020204" pitchFamily="66" charset="0"/>
              </a:rPr>
              <a:t> 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s-ES" dirty="0">
                <a:latin typeface="Comic Sans MS" panose="030F0702030302020204" pitchFamily="66" charset="0"/>
              </a:rPr>
              <a:t> f   </a:t>
            </a:r>
            <a:r>
              <a:rPr lang="es-ES" dirty="0">
                <a:latin typeface="Comic Sans MS" panose="030F0702030302020204" pitchFamily="66" charset="0"/>
                <a:sym typeface="Symbol"/>
              </a:rPr>
              <a:t></a:t>
            </a:r>
            <a:r>
              <a:rPr lang="es-ES" dirty="0">
                <a:latin typeface="Comic Sans MS" panose="030F0702030302020204" pitchFamily="66" charset="0"/>
              </a:rPr>
              <a:t>  d</a:t>
            </a:r>
            <a:r>
              <a:rPr lang="es-ES" baseline="30000" dirty="0">
                <a:latin typeface="Comic Sans MS" panose="030F0702030302020204" pitchFamily="66" charset="0"/>
              </a:rPr>
              <a:t>a</a:t>
            </a:r>
            <a:r>
              <a:rPr lang="es-ES" dirty="0">
                <a:latin typeface="Comic Sans MS" panose="030F0702030302020204" pitchFamily="66" charset="0"/>
              </a:rPr>
              <a:t> </a:t>
            </a:r>
            <a:r>
              <a:rPr lang="es-ES" dirty="0" err="1">
                <a:latin typeface="Comic Sans MS" panose="030F0702030302020204" pitchFamily="66" charset="0"/>
              </a:rPr>
              <a:t>F</a:t>
            </a:r>
            <a:r>
              <a:rPr lang="es-ES" baseline="30000" dirty="0" err="1">
                <a:latin typeface="Comic Sans MS" panose="030F0702030302020204" pitchFamily="66" charset="0"/>
              </a:rPr>
              <a:t>b</a:t>
            </a:r>
            <a:r>
              <a:rPr lang="es-ES" dirty="0">
                <a:latin typeface="Comic Sans MS" panose="030F0702030302020204" pitchFamily="66" charset="0"/>
              </a:rPr>
              <a:t> </a:t>
            </a:r>
            <a:r>
              <a:rPr lang="es-ES" dirty="0" err="1">
                <a:latin typeface="Comic Sans MS" panose="030F0702030302020204" pitchFamily="66" charset="0"/>
              </a:rPr>
              <a:t>ρ</a:t>
            </a:r>
            <a:r>
              <a:rPr lang="es-ES" baseline="30000" dirty="0" err="1">
                <a:latin typeface="Comic Sans MS" panose="030F0702030302020204" pitchFamily="66" charset="0"/>
              </a:rPr>
              <a:t>c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s-ES" dirty="0">
                <a:latin typeface="Comic Sans MS" panose="030F0702030302020204" pitchFamily="66" charset="0"/>
              </a:rPr>
              <a:t> </a:t>
            </a:r>
            <a:endParaRPr lang="es-CL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s-ES" dirty="0">
                <a:latin typeface="Comic Sans MS" panose="030F0702030302020204" pitchFamily="66" charset="0"/>
              </a:rPr>
              <a:t>donde: “a”, “b” y “c” son las incógnitas que permitirán encontrar la equivalencia.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s-ES" dirty="0">
                <a:latin typeface="Comic Sans MS" panose="030F0702030302020204" pitchFamily="66" charset="0"/>
              </a:rPr>
              <a:t> 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s-ES" dirty="0">
                <a:latin typeface="Comic Sans MS" panose="030F0702030302020204" pitchFamily="66" charset="0"/>
              </a:rPr>
              <a:t>iii)  Escribir la </a:t>
            </a:r>
            <a:r>
              <a:rPr lang="es-ES" u="sng" dirty="0">
                <a:latin typeface="Comic Sans MS" panose="030F0702030302020204" pitchFamily="66" charset="0"/>
              </a:rPr>
              <a:t>ecuación dimensional</a:t>
            </a:r>
            <a:r>
              <a:rPr lang="es-ES" dirty="0">
                <a:latin typeface="Comic Sans MS" panose="030F0702030302020204" pitchFamily="66" charset="0"/>
              </a:rPr>
              <a:t> (en la que se cambia el símbolo “alfa” por el “igual”):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s-CL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pt-BR" dirty="0" err="1">
                <a:latin typeface="Comic Sans MS" panose="030F0702030302020204" pitchFamily="66" charset="0"/>
              </a:rPr>
              <a:t>Dim</a:t>
            </a:r>
            <a:r>
              <a:rPr lang="pt-BR" dirty="0">
                <a:latin typeface="Comic Sans MS" panose="030F0702030302020204" pitchFamily="66" charset="0"/>
              </a:rPr>
              <a:t>(f) = [</a:t>
            </a:r>
            <a:r>
              <a:rPr lang="pt-BR" dirty="0" err="1">
                <a:latin typeface="Comic Sans MS" panose="030F0702030302020204" pitchFamily="66" charset="0"/>
              </a:rPr>
              <a:t>dim</a:t>
            </a:r>
            <a:r>
              <a:rPr lang="pt-BR" dirty="0">
                <a:latin typeface="Comic Sans MS" panose="030F0702030302020204" pitchFamily="66" charset="0"/>
              </a:rPr>
              <a:t>(d)]</a:t>
            </a:r>
            <a:r>
              <a:rPr lang="pt-BR" baseline="30000" dirty="0">
                <a:latin typeface="Comic Sans MS" panose="030F0702030302020204" pitchFamily="66" charset="0"/>
              </a:rPr>
              <a:t>a  </a:t>
            </a:r>
            <a:r>
              <a:rPr lang="pt-BR" dirty="0">
                <a:latin typeface="Comic Sans MS" panose="030F0702030302020204" pitchFamily="66" charset="0"/>
              </a:rPr>
              <a:t>[</a:t>
            </a:r>
            <a:r>
              <a:rPr lang="pt-BR" dirty="0" err="1">
                <a:latin typeface="Comic Sans MS" panose="030F0702030302020204" pitchFamily="66" charset="0"/>
              </a:rPr>
              <a:t>dim</a:t>
            </a:r>
            <a:r>
              <a:rPr lang="pt-BR" dirty="0">
                <a:latin typeface="Comic Sans MS" panose="030F0702030302020204" pitchFamily="66" charset="0"/>
              </a:rPr>
              <a:t>(F)]</a:t>
            </a:r>
            <a:r>
              <a:rPr lang="pt-BR" baseline="30000" dirty="0">
                <a:latin typeface="Comic Sans MS" panose="030F0702030302020204" pitchFamily="66" charset="0"/>
              </a:rPr>
              <a:t>b  </a:t>
            </a:r>
            <a:r>
              <a:rPr lang="pt-BR" dirty="0">
                <a:latin typeface="Comic Sans MS" panose="030F0702030302020204" pitchFamily="66" charset="0"/>
              </a:rPr>
              <a:t>[</a:t>
            </a:r>
            <a:r>
              <a:rPr lang="pt-BR" dirty="0" err="1">
                <a:latin typeface="Comic Sans MS" panose="030F0702030302020204" pitchFamily="66" charset="0"/>
              </a:rPr>
              <a:t>dim</a:t>
            </a:r>
            <a:r>
              <a:rPr lang="pt-BR" dirty="0">
                <a:latin typeface="Comic Sans MS" panose="030F0702030302020204" pitchFamily="66" charset="0"/>
              </a:rPr>
              <a:t>(</a:t>
            </a:r>
            <a:r>
              <a:rPr lang="es-ES" dirty="0">
                <a:latin typeface="Comic Sans MS" panose="030F0702030302020204" pitchFamily="66" charset="0"/>
              </a:rPr>
              <a:t>ρ</a:t>
            </a:r>
            <a:r>
              <a:rPr lang="pt-BR" dirty="0">
                <a:latin typeface="Comic Sans MS" panose="030F0702030302020204" pitchFamily="66" charset="0"/>
              </a:rPr>
              <a:t>)]</a:t>
            </a:r>
            <a:r>
              <a:rPr lang="pt-BR" baseline="30000" dirty="0">
                <a:latin typeface="Comic Sans MS" panose="030F0702030302020204" pitchFamily="66" charset="0"/>
              </a:rPr>
              <a:t>c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94857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847528" y="548680"/>
            <a:ext cx="8496944" cy="5445224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s-ES" sz="2000" dirty="0">
                <a:latin typeface="Comic Sans MS" panose="030F0702030302020204" pitchFamily="66" charset="0"/>
              </a:rPr>
              <a:t>iv) Escribir las dimensiones en la ecuación dimensional:</a:t>
            </a:r>
            <a:endParaRPr lang="es-CL" sz="2000" dirty="0">
              <a:latin typeface="Comic Sans MS" panose="030F0702030302020204" pitchFamily="66" charset="0"/>
            </a:endParaRP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s-ES" sz="2000" dirty="0">
                <a:latin typeface="Comic Sans MS" panose="030F0702030302020204" pitchFamily="66" charset="0"/>
              </a:rPr>
              <a:t> </a:t>
            </a:r>
            <a:r>
              <a:rPr lang="es-ES" sz="2000" dirty="0" err="1">
                <a:latin typeface="Comic Sans MS" panose="030F0702030302020204" pitchFamily="66" charset="0"/>
              </a:rPr>
              <a:t>dim</a:t>
            </a:r>
            <a:r>
              <a:rPr lang="es-ES" sz="2000" dirty="0">
                <a:latin typeface="Comic Sans MS" panose="030F0702030302020204" pitchFamily="66" charset="0"/>
              </a:rPr>
              <a:t>(d)=L		</a:t>
            </a:r>
            <a:r>
              <a:rPr lang="es-ES" sz="2000" dirty="0" err="1">
                <a:latin typeface="Comic Sans MS" panose="030F0702030302020204" pitchFamily="66" charset="0"/>
              </a:rPr>
              <a:t>dim</a:t>
            </a:r>
            <a:r>
              <a:rPr lang="es-ES" sz="2000" dirty="0">
                <a:latin typeface="Comic Sans MS" panose="030F0702030302020204" pitchFamily="66" charset="0"/>
              </a:rPr>
              <a:t>(F)=MLT</a:t>
            </a:r>
            <a:r>
              <a:rPr lang="es-ES" sz="2000" baseline="30000" dirty="0">
                <a:latin typeface="Comic Sans MS" panose="030F0702030302020204" pitchFamily="66" charset="0"/>
              </a:rPr>
              <a:t>-2		 </a:t>
            </a: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s-ES" sz="2000" baseline="30000" dirty="0">
                <a:latin typeface="Comic Sans MS" panose="030F0702030302020204" pitchFamily="66" charset="0"/>
              </a:rPr>
              <a:t> </a:t>
            </a:r>
            <a:r>
              <a:rPr lang="es-ES" sz="2000" dirty="0" err="1">
                <a:latin typeface="Comic Sans MS" panose="030F0702030302020204" pitchFamily="66" charset="0"/>
              </a:rPr>
              <a:t>dim</a:t>
            </a:r>
            <a:r>
              <a:rPr lang="es-ES" sz="2000" dirty="0">
                <a:latin typeface="Comic Sans MS" panose="030F0702030302020204" pitchFamily="66" charset="0"/>
              </a:rPr>
              <a:t>(ρ)=ML</a:t>
            </a:r>
            <a:r>
              <a:rPr lang="es-ES" sz="2000" baseline="30000" dirty="0">
                <a:latin typeface="Comic Sans MS" panose="030F0702030302020204" pitchFamily="66" charset="0"/>
              </a:rPr>
              <a:t>-3	                  </a:t>
            </a:r>
            <a:r>
              <a:rPr lang="es-ES" sz="2000" dirty="0" err="1">
                <a:latin typeface="Comic Sans MS" panose="030F0702030302020204" pitchFamily="66" charset="0"/>
              </a:rPr>
              <a:t>dim</a:t>
            </a:r>
            <a:r>
              <a:rPr lang="es-ES" sz="2000" dirty="0">
                <a:latin typeface="Comic Sans MS" panose="030F0702030302020204" pitchFamily="66" charset="0"/>
              </a:rPr>
              <a:t>(f)=T</a:t>
            </a:r>
            <a:r>
              <a:rPr lang="es-ES" sz="2000" baseline="30000" dirty="0">
                <a:latin typeface="Comic Sans MS" panose="030F0702030302020204" pitchFamily="66" charset="0"/>
              </a:rPr>
              <a:t>-1</a:t>
            </a:r>
            <a:endParaRPr lang="es-CL" sz="2000" dirty="0">
              <a:latin typeface="Comic Sans MS" panose="030F0702030302020204" pitchFamily="66" charset="0"/>
            </a:endParaRPr>
          </a:p>
          <a:p>
            <a:pPr marL="0" indent="0" algn="ctr">
              <a:lnSpc>
                <a:spcPct val="170000"/>
              </a:lnSpc>
              <a:spcBef>
                <a:spcPts val="0"/>
              </a:spcBef>
              <a:buNone/>
            </a:pPr>
            <a:r>
              <a:rPr lang="pt-BR" sz="2000" dirty="0">
                <a:latin typeface="Comic Sans MS" panose="030F0702030302020204" pitchFamily="66" charset="0"/>
              </a:rPr>
              <a:t>      </a:t>
            </a:r>
          </a:p>
          <a:p>
            <a:pPr marL="0" indent="0" algn="ctr">
              <a:lnSpc>
                <a:spcPct val="170000"/>
              </a:lnSpc>
              <a:spcBef>
                <a:spcPts val="0"/>
              </a:spcBef>
              <a:buNone/>
            </a:pPr>
            <a:r>
              <a:rPr lang="pt-BR" sz="2000" dirty="0">
                <a:latin typeface="Comic Sans MS" panose="030F0702030302020204" pitchFamily="66" charset="0"/>
              </a:rPr>
              <a:t> T</a:t>
            </a:r>
            <a:r>
              <a:rPr lang="pt-BR" sz="2000" baseline="30000" dirty="0">
                <a:latin typeface="Comic Sans MS" panose="030F0702030302020204" pitchFamily="66" charset="0"/>
              </a:rPr>
              <a:t>-1</a:t>
            </a:r>
            <a:r>
              <a:rPr lang="pt-BR" sz="2000" dirty="0">
                <a:latin typeface="Comic Sans MS" panose="030F0702030302020204" pitchFamily="66" charset="0"/>
              </a:rPr>
              <a:t> = L</a:t>
            </a:r>
            <a:r>
              <a:rPr lang="pt-BR" sz="2000" baseline="30000" dirty="0">
                <a:latin typeface="Comic Sans MS" panose="030F0702030302020204" pitchFamily="66" charset="0"/>
              </a:rPr>
              <a:t>a  </a:t>
            </a:r>
            <a:r>
              <a:rPr lang="pt-BR" sz="2000" dirty="0">
                <a:latin typeface="Comic Sans MS" panose="030F0702030302020204" pitchFamily="66" charset="0"/>
              </a:rPr>
              <a:t>(MLT</a:t>
            </a:r>
            <a:r>
              <a:rPr lang="pt-BR" sz="2000" baseline="30000" dirty="0">
                <a:latin typeface="Comic Sans MS" panose="030F0702030302020204" pitchFamily="66" charset="0"/>
              </a:rPr>
              <a:t>-2</a:t>
            </a:r>
            <a:r>
              <a:rPr lang="pt-BR" sz="2000" dirty="0">
                <a:latin typeface="Comic Sans MS" panose="030F0702030302020204" pitchFamily="66" charset="0"/>
              </a:rPr>
              <a:t>)</a:t>
            </a:r>
            <a:r>
              <a:rPr lang="pt-BR" sz="2000" baseline="30000" dirty="0">
                <a:latin typeface="Comic Sans MS" panose="030F0702030302020204" pitchFamily="66" charset="0"/>
              </a:rPr>
              <a:t>b  </a:t>
            </a:r>
            <a:r>
              <a:rPr lang="pt-BR" sz="2000" dirty="0">
                <a:latin typeface="Comic Sans MS" panose="030F0702030302020204" pitchFamily="66" charset="0"/>
              </a:rPr>
              <a:t>(ML</a:t>
            </a:r>
            <a:r>
              <a:rPr lang="pt-BR" sz="2000" baseline="30000" dirty="0">
                <a:latin typeface="Comic Sans MS" panose="030F0702030302020204" pitchFamily="66" charset="0"/>
              </a:rPr>
              <a:t>-3</a:t>
            </a:r>
            <a:r>
              <a:rPr lang="pt-BR" sz="2000" dirty="0">
                <a:latin typeface="Comic Sans MS" panose="030F0702030302020204" pitchFamily="66" charset="0"/>
              </a:rPr>
              <a:t>)</a:t>
            </a:r>
            <a:r>
              <a:rPr lang="pt-BR" sz="2000" baseline="30000" dirty="0">
                <a:latin typeface="Comic Sans MS" panose="030F0702030302020204" pitchFamily="66" charset="0"/>
              </a:rPr>
              <a:t>c</a:t>
            </a:r>
            <a:endParaRPr lang="es-CL" sz="2000" dirty="0">
              <a:latin typeface="Comic Sans MS" panose="030F0702030302020204" pitchFamily="66" charset="0"/>
            </a:endParaRP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endParaRPr lang="es-ES" sz="2000" dirty="0">
              <a:latin typeface="Comic Sans MS" panose="030F0702030302020204" pitchFamily="66" charset="0"/>
            </a:endParaRPr>
          </a:p>
          <a:p>
            <a:pPr mar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es-ES" sz="2000" dirty="0">
                <a:latin typeface="Comic Sans MS" panose="030F0702030302020204" pitchFamily="66" charset="0"/>
              </a:rPr>
              <a:t>v) Para resolver la ecuación exponencial, agregar en el primer miembro de ella, los factores que faltan (M y L); agregar L</a:t>
            </a:r>
            <a:r>
              <a:rPr lang="es-ES" sz="2000" baseline="30000" dirty="0">
                <a:latin typeface="Comic Sans MS" panose="030F0702030302020204" pitchFamily="66" charset="0"/>
              </a:rPr>
              <a:t>0</a:t>
            </a:r>
            <a:r>
              <a:rPr lang="es-ES" sz="2000" dirty="0">
                <a:latin typeface="Comic Sans MS" panose="030F0702030302020204" pitchFamily="66" charset="0"/>
              </a:rPr>
              <a:t> y M</a:t>
            </a:r>
            <a:r>
              <a:rPr lang="es-ES" sz="2000" baseline="30000" dirty="0">
                <a:latin typeface="Comic Sans MS" panose="030F0702030302020204" pitchFamily="66" charset="0"/>
              </a:rPr>
              <a:t>0</a:t>
            </a:r>
            <a:r>
              <a:rPr lang="es-ES" sz="2000" dirty="0">
                <a:latin typeface="Comic Sans MS" panose="030F0702030302020204" pitchFamily="66" charset="0"/>
              </a:rPr>
              <a:t> equivale a multiplicar por “1”, con lo cual no se altera la expresión original.</a:t>
            </a:r>
            <a:endParaRPr lang="es-CL" sz="2000" dirty="0">
              <a:latin typeface="Comic Sans MS" panose="030F0702030302020204" pitchFamily="66" charset="0"/>
            </a:endParaRPr>
          </a:p>
          <a:p>
            <a:pPr marL="0" indent="0" algn="ctr">
              <a:lnSpc>
                <a:spcPct val="170000"/>
              </a:lnSpc>
              <a:spcBef>
                <a:spcPts val="0"/>
              </a:spcBef>
              <a:buNone/>
            </a:pPr>
            <a:r>
              <a:rPr lang="es-ES" sz="2000" dirty="0">
                <a:latin typeface="Comic Sans MS" panose="030F0702030302020204" pitchFamily="66" charset="0"/>
              </a:rPr>
              <a:t> L</a:t>
            </a:r>
            <a:r>
              <a:rPr lang="es-ES" sz="2000" baseline="30000" dirty="0">
                <a:latin typeface="Comic Sans MS" panose="030F0702030302020204" pitchFamily="66" charset="0"/>
              </a:rPr>
              <a:t>0</a:t>
            </a:r>
            <a:r>
              <a:rPr lang="es-ES" sz="2000" dirty="0">
                <a:latin typeface="Comic Sans MS" panose="030F0702030302020204" pitchFamily="66" charset="0"/>
              </a:rPr>
              <a:t> M</a:t>
            </a:r>
            <a:r>
              <a:rPr lang="es-ES" sz="2000" baseline="30000" dirty="0">
                <a:latin typeface="Comic Sans MS" panose="030F0702030302020204" pitchFamily="66" charset="0"/>
              </a:rPr>
              <a:t>0</a:t>
            </a:r>
            <a:r>
              <a:rPr lang="es-ES" sz="2000" dirty="0">
                <a:latin typeface="Comic Sans MS" panose="030F0702030302020204" pitchFamily="66" charset="0"/>
              </a:rPr>
              <a:t> T</a:t>
            </a:r>
            <a:r>
              <a:rPr lang="es-ES" sz="2000" baseline="30000" dirty="0">
                <a:latin typeface="Comic Sans MS" panose="030F0702030302020204" pitchFamily="66" charset="0"/>
              </a:rPr>
              <a:t>-1</a:t>
            </a:r>
            <a:r>
              <a:rPr lang="es-ES" sz="2000" dirty="0">
                <a:latin typeface="Comic Sans MS" panose="030F0702030302020204" pitchFamily="66" charset="0"/>
              </a:rPr>
              <a:t> = L</a:t>
            </a:r>
            <a:r>
              <a:rPr lang="es-ES" sz="2000" baseline="30000" dirty="0">
                <a:latin typeface="Comic Sans MS" panose="030F0702030302020204" pitchFamily="66" charset="0"/>
              </a:rPr>
              <a:t>a+b-3c</a:t>
            </a:r>
            <a:r>
              <a:rPr lang="es-ES" sz="2000" dirty="0">
                <a:latin typeface="Comic Sans MS" panose="030F0702030302020204" pitchFamily="66" charset="0"/>
              </a:rPr>
              <a:t> </a:t>
            </a:r>
            <a:r>
              <a:rPr lang="es-ES" sz="2000" dirty="0" err="1">
                <a:latin typeface="Comic Sans MS" panose="030F0702030302020204" pitchFamily="66" charset="0"/>
              </a:rPr>
              <a:t>M</a:t>
            </a:r>
            <a:r>
              <a:rPr lang="es-ES" sz="2000" baseline="30000" dirty="0" err="1">
                <a:latin typeface="Comic Sans MS" panose="030F0702030302020204" pitchFamily="66" charset="0"/>
              </a:rPr>
              <a:t>b+c</a:t>
            </a:r>
            <a:r>
              <a:rPr lang="es-ES" sz="2000" dirty="0">
                <a:latin typeface="Comic Sans MS" panose="030F0702030302020204" pitchFamily="66" charset="0"/>
              </a:rPr>
              <a:t>  T</a:t>
            </a:r>
            <a:r>
              <a:rPr lang="es-ES" sz="2000" baseline="30000" dirty="0">
                <a:latin typeface="Comic Sans MS" panose="030F0702030302020204" pitchFamily="66" charset="0"/>
              </a:rPr>
              <a:t>-2b</a:t>
            </a:r>
            <a:endParaRPr lang="es-C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s-ES" sz="2000" dirty="0"/>
              <a:t> </a:t>
            </a:r>
            <a:endParaRPr lang="es-CL" sz="2000" dirty="0"/>
          </a:p>
          <a:p>
            <a:pPr marL="0" indent="0">
              <a:buNone/>
            </a:pPr>
            <a:endParaRPr lang="es-ES" sz="2000" dirty="0"/>
          </a:p>
        </p:txBody>
      </p:sp>
    </p:spTree>
    <p:extLst>
      <p:ext uri="{BB962C8B-B14F-4D97-AF65-F5344CB8AC3E}">
        <p14:creationId xmlns:p14="http://schemas.microsoft.com/office/powerpoint/2010/main" val="2850089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981200" y="764704"/>
            <a:ext cx="8229600" cy="555989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ES" dirty="0">
                <a:latin typeface="Comic Sans MS" panose="030F0702030302020204" pitchFamily="66" charset="0"/>
              </a:rPr>
              <a:t>Desde donde se obtiene el sistema de ecuaciones: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s-CL" dirty="0">
              <a:latin typeface="Comic Sans MS" panose="030F0702030302020204" pitchFamily="66" charset="0"/>
            </a:endParaRPr>
          </a:p>
          <a:p>
            <a:r>
              <a:rPr lang="es-ES" dirty="0">
                <a:latin typeface="Comic Sans MS" panose="030F0702030302020204" pitchFamily="66" charset="0"/>
              </a:rPr>
              <a:t>De (3) se obtiene      b = ½</a:t>
            </a:r>
          </a:p>
          <a:p>
            <a:endParaRPr lang="es-ES" dirty="0">
              <a:latin typeface="Comic Sans MS" panose="030F0702030302020204" pitchFamily="66" charset="0"/>
            </a:endParaRPr>
          </a:p>
          <a:p>
            <a:r>
              <a:rPr lang="es-ES" dirty="0">
                <a:latin typeface="Comic Sans MS" panose="030F0702030302020204" pitchFamily="66" charset="0"/>
              </a:rPr>
              <a:t>Reemplazándolo en (2) se obtiene    c = -1/2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s-ES" dirty="0">
                <a:latin typeface="Comic Sans MS" panose="030F0702030302020204" pitchFamily="66" charset="0"/>
              </a:rPr>
              <a:t> </a:t>
            </a:r>
            <a:endParaRPr lang="es-CL" dirty="0">
              <a:latin typeface="Comic Sans MS" panose="030F0702030302020204" pitchFamily="66" charset="0"/>
            </a:endParaRPr>
          </a:p>
          <a:p>
            <a:r>
              <a:rPr lang="es-ES" dirty="0">
                <a:latin typeface="Comic Sans MS" panose="030F0702030302020204" pitchFamily="66" charset="0"/>
              </a:rPr>
              <a:t>Reemplazando todo en (3), se obtiene    a = -2.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s-CL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graphicFrame>
        <p:nvGraphicFramePr>
          <p:cNvPr id="5" name="4 Objeto"/>
          <p:cNvGraphicFramePr>
            <a:graphicFrameLocks noChangeAspect="1"/>
          </p:cNvGraphicFramePr>
          <p:nvPr/>
        </p:nvGraphicFramePr>
        <p:xfrm>
          <a:off x="3935760" y="1556792"/>
          <a:ext cx="4065916" cy="13681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cuación" r:id="rId2" imgW="2006600" imgH="673100" progId="Equation.3">
                  <p:embed/>
                </p:oleObj>
              </mc:Choice>
              <mc:Fallback>
                <p:oleObj name="Ecuación" r:id="rId2" imgW="2006600" imgH="673100" progId="Equation.3">
                  <p:embed/>
                  <p:pic>
                    <p:nvPicPr>
                      <p:cNvPr id="5" name="4 Objeto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5760" y="1556792"/>
                        <a:ext cx="4065916" cy="136815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54249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981200" y="764704"/>
            <a:ext cx="8229600" cy="5559896"/>
          </a:xfrm>
        </p:spPr>
        <p:txBody>
          <a:bodyPr>
            <a:normAutofit lnSpcReduction="10000"/>
          </a:bodyPr>
          <a:lstStyle/>
          <a:p>
            <a:r>
              <a:rPr lang="es-ES" dirty="0">
                <a:latin typeface="Comic Sans MS" panose="030F0702030302020204" pitchFamily="66" charset="0"/>
              </a:rPr>
              <a:t>Finalmente, la relación entre las variables es: </a:t>
            </a:r>
          </a:p>
          <a:p>
            <a:endParaRPr lang="es-ES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s-ES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s-ES" dirty="0">
                <a:latin typeface="Comic Sans MS" panose="030F0702030302020204" pitchFamily="66" charset="0"/>
              </a:rPr>
              <a:t> lo que se puede escribir: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s-ES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s-ES" dirty="0">
                <a:latin typeface="Comic Sans MS" panose="030F0702030302020204" pitchFamily="66" charset="0"/>
              </a:rPr>
              <a:t>Si desea escribir una “ecuación”, debe agregar una constante de proporcionalidad “k”, la cual, puede determinarse por las condiciones de contorno del problema o experimentalmente.</a:t>
            </a: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s-CL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s-ES" dirty="0">
                <a:latin typeface="Comic Sans MS" panose="030F0702030302020204" pitchFamily="66" charset="0"/>
              </a:rPr>
              <a:t>                                                            k = constante</a:t>
            </a:r>
            <a:endParaRPr lang="es-CL" dirty="0">
              <a:latin typeface="Comic Sans MS" panose="030F0702030302020204" pitchFamily="66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graphicFrame>
        <p:nvGraphicFramePr>
          <p:cNvPr id="5" name="4 Objeto"/>
          <p:cNvGraphicFramePr>
            <a:graphicFrameLocks noChangeAspect="1"/>
          </p:cNvGraphicFramePr>
          <p:nvPr/>
        </p:nvGraphicFramePr>
        <p:xfrm>
          <a:off x="4871865" y="1196752"/>
          <a:ext cx="2134237" cy="792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cuación" r:id="rId2" imgW="926698" imgH="342751" progId="Equation.3">
                  <p:embed/>
                </p:oleObj>
              </mc:Choice>
              <mc:Fallback>
                <p:oleObj name="Ecuación" r:id="rId2" imgW="926698" imgH="342751" progId="Equation.3">
                  <p:embed/>
                  <p:pic>
                    <p:nvPicPr>
                      <p:cNvPr id="5" name="4 Objeto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71865" y="1196752"/>
                        <a:ext cx="2134237" cy="7920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graphicFrame>
        <p:nvGraphicFramePr>
          <p:cNvPr id="7" name="6 Objeto"/>
          <p:cNvGraphicFramePr>
            <a:graphicFrameLocks noChangeAspect="1"/>
          </p:cNvGraphicFramePr>
          <p:nvPr/>
        </p:nvGraphicFramePr>
        <p:xfrm>
          <a:off x="6096000" y="2348880"/>
          <a:ext cx="1682750" cy="1001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cuación" r:id="rId4" imgW="787320" imgH="469800" progId="Equation.3">
                  <p:embed/>
                </p:oleObj>
              </mc:Choice>
              <mc:Fallback>
                <p:oleObj name="Ecuación" r:id="rId4" imgW="787320" imgH="469800" progId="Equation.3">
                  <p:embed/>
                  <p:pic>
                    <p:nvPicPr>
                      <p:cNvPr id="7" name="6 Objeto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0" y="2348880"/>
                        <a:ext cx="1682750" cy="10017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graphicFrame>
        <p:nvGraphicFramePr>
          <p:cNvPr id="9" name="8 Objeto"/>
          <p:cNvGraphicFramePr>
            <a:graphicFrameLocks noChangeAspect="1"/>
          </p:cNvGraphicFramePr>
          <p:nvPr/>
        </p:nvGraphicFramePr>
        <p:xfrm>
          <a:off x="2423592" y="5445224"/>
          <a:ext cx="1800200" cy="928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cuación" r:id="rId6" imgW="901309" imgH="469696" progId="Equation.3">
                  <p:embed/>
                </p:oleObj>
              </mc:Choice>
              <mc:Fallback>
                <p:oleObj name="Ecuación" r:id="rId6" imgW="901309" imgH="469696" progId="Equation.3">
                  <p:embed/>
                  <p:pic>
                    <p:nvPicPr>
                      <p:cNvPr id="9" name="8 Objeto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23592" y="5445224"/>
                        <a:ext cx="1800200" cy="9285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28322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A23F3441-DD65-A740-BB2B-516947BCC49E}"/>
              </a:ext>
            </a:extLst>
          </p:cNvPr>
          <p:cNvSpPr/>
          <p:nvPr/>
        </p:nvSpPr>
        <p:spPr>
          <a:xfrm>
            <a:off x="488676" y="404548"/>
            <a:ext cx="1145324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2400" dirty="0">
                <a:solidFill>
                  <a:srgbClr val="002060"/>
                </a:solidFill>
                <a:latin typeface="+mj-lt"/>
              </a:rPr>
              <a:t>Actividad: La potencia, que se mide en </a:t>
            </a:r>
            <a:r>
              <a:rPr lang="es-CL" sz="2400" dirty="0">
                <a:solidFill>
                  <a:srgbClr val="FF0000"/>
                </a:solidFill>
                <a:latin typeface="+mj-lt"/>
              </a:rPr>
              <a:t>J/s,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 de una hélice impulsora de </a:t>
            </a:r>
            <a:r>
              <a:rPr lang="es-CL" sz="2400">
                <a:solidFill>
                  <a:srgbClr val="002060"/>
                </a:solidFill>
                <a:latin typeface="+mj-lt"/>
              </a:rPr>
              <a:t>un navío 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de medio calado es: </a:t>
            </a:r>
            <a:r>
              <a:rPr lang="es-CL" sz="2400" b="1" dirty="0">
                <a:solidFill>
                  <a:srgbClr val="0070C0"/>
                </a:solidFill>
                <a:latin typeface="+mj-lt"/>
              </a:rPr>
              <a:t>P=k ω</a:t>
            </a:r>
            <a:r>
              <a:rPr lang="es-CL" sz="2400" b="1" baseline="30000" dirty="0">
                <a:solidFill>
                  <a:srgbClr val="0070C0"/>
                </a:solidFill>
                <a:latin typeface="+mj-lt"/>
              </a:rPr>
              <a:t>a</a:t>
            </a:r>
            <a:r>
              <a:rPr lang="es-CL" sz="2400" b="1" dirty="0">
                <a:solidFill>
                  <a:srgbClr val="0070C0"/>
                </a:solidFill>
                <a:latin typeface="+mj-lt"/>
              </a:rPr>
              <a:t>r</a:t>
            </a:r>
            <a:r>
              <a:rPr lang="es-CL" sz="2400" b="1" baseline="30000" dirty="0">
                <a:solidFill>
                  <a:srgbClr val="0070C0"/>
                </a:solidFill>
                <a:latin typeface="+mj-lt"/>
              </a:rPr>
              <a:t>b</a:t>
            </a:r>
            <a:r>
              <a:rPr lang="es-CL" sz="2400" b="1" dirty="0">
                <a:solidFill>
                  <a:srgbClr val="0070C0"/>
                </a:solidFill>
                <a:latin typeface="+mj-lt"/>
              </a:rPr>
              <a:t>d</a:t>
            </a:r>
            <a:r>
              <a:rPr lang="es-CL" sz="2400" b="1" baseline="30000" dirty="0">
                <a:solidFill>
                  <a:srgbClr val="0070C0"/>
                </a:solidFill>
                <a:latin typeface="+mj-lt"/>
              </a:rPr>
              <a:t>c</a:t>
            </a:r>
            <a:r>
              <a:rPr lang="es-CL" sz="2400" baseline="30000" dirty="0">
                <a:solidFill>
                  <a:srgbClr val="002060"/>
                </a:solidFill>
                <a:latin typeface="+mj-lt"/>
              </a:rPr>
              <a:t> 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,siendo </a:t>
            </a:r>
            <a:r>
              <a:rPr lang="es-CL" sz="2400" dirty="0">
                <a:solidFill>
                  <a:srgbClr val="0070C0"/>
                </a:solidFill>
                <a:latin typeface="+mj-lt"/>
              </a:rPr>
              <a:t>ω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 la rapidez angular la que se mide en </a:t>
            </a:r>
            <a:r>
              <a:rPr lang="es-CL" sz="2400" dirty="0">
                <a:solidFill>
                  <a:srgbClr val="FF0000"/>
                </a:solidFill>
                <a:latin typeface="+mj-lt"/>
              </a:rPr>
              <a:t>rad/s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, </a:t>
            </a:r>
            <a:r>
              <a:rPr lang="es-CL" sz="2400" dirty="0">
                <a:solidFill>
                  <a:srgbClr val="0070C0"/>
                </a:solidFill>
                <a:latin typeface="+mj-lt"/>
              </a:rPr>
              <a:t>r 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el radio de la helice, que se mide en </a:t>
            </a:r>
            <a:r>
              <a:rPr lang="es-CL" sz="2400" dirty="0">
                <a:solidFill>
                  <a:srgbClr val="FF0000"/>
                </a:solidFill>
                <a:latin typeface="+mj-lt"/>
              </a:rPr>
              <a:t>m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, </a:t>
            </a:r>
            <a:r>
              <a:rPr lang="es-CL" sz="2400" dirty="0">
                <a:solidFill>
                  <a:srgbClr val="0070C0"/>
                </a:solidFill>
                <a:latin typeface="+mj-lt"/>
              </a:rPr>
              <a:t>d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 la densidad del agua de mar, que se mide en </a:t>
            </a:r>
            <a:r>
              <a:rPr lang="es-CL" sz="2400" dirty="0">
                <a:solidFill>
                  <a:srgbClr val="FF0000"/>
                </a:solidFill>
                <a:latin typeface="+mj-lt"/>
              </a:rPr>
              <a:t>kg/m</a:t>
            </a:r>
            <a:r>
              <a:rPr lang="es-CL" sz="2400" baseline="30000" dirty="0">
                <a:solidFill>
                  <a:srgbClr val="FF0000"/>
                </a:solidFill>
                <a:latin typeface="+mj-lt"/>
              </a:rPr>
              <a:t>3</a:t>
            </a:r>
            <a:r>
              <a:rPr lang="es-CL" sz="2400" dirty="0">
                <a:solidFill>
                  <a:srgbClr val="002060"/>
                </a:solidFill>
                <a:latin typeface="+mj-lt"/>
              </a:rPr>
              <a:t> y k una constante adimensional. </a:t>
            </a:r>
            <a:r>
              <a:rPr lang="es-CL" sz="2400" b="1" dirty="0">
                <a:solidFill>
                  <a:srgbClr val="002060"/>
                </a:solidFill>
                <a:latin typeface="+mj-lt"/>
              </a:rPr>
              <a:t>Determine a , b y c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12" name="Entrada de lápiz 711">
                <a:extLst>
                  <a:ext uri="{FF2B5EF4-FFF2-40B4-BE49-F238E27FC236}">
                    <a16:creationId xmlns:a16="http://schemas.microsoft.com/office/drawing/2014/main" id="{4577B8AC-16B2-D64E-AE60-1194EFE01E49}"/>
                  </a:ext>
                </a:extLst>
              </p14:cNvPr>
              <p14:cNvContentPartPr/>
              <p14:nvPr/>
            </p14:nvContentPartPr>
            <p14:xfrm>
              <a:off x="2772593" y="525981"/>
              <a:ext cx="360" cy="360"/>
            </p14:xfrm>
          </p:contentPart>
        </mc:Choice>
        <mc:Fallback xmlns="">
          <p:pic>
            <p:nvPicPr>
              <p:cNvPr id="712" name="Entrada de lápiz 711">
                <a:extLst>
                  <a:ext uri="{FF2B5EF4-FFF2-40B4-BE49-F238E27FC236}">
                    <a16:creationId xmlns:a16="http://schemas.microsoft.com/office/drawing/2014/main" id="{4577B8AC-16B2-D64E-AE60-1194EFE01E49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768273" y="521661"/>
                <a:ext cx="9000" cy="9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1770643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B49A540-BD5A-DBB8-8F83-0E3EC16851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3DB8D40-7FEF-D940-04F8-68C81E65CA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0778616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13477</TotalTime>
  <Words>1575</Words>
  <Application>Microsoft Macintosh PowerPoint</Application>
  <PresentationFormat>Panorámica</PresentationFormat>
  <Paragraphs>152</Paragraphs>
  <Slides>21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28" baseType="lpstr">
      <vt:lpstr>Arial</vt:lpstr>
      <vt:lpstr>Calibri</vt:lpstr>
      <vt:lpstr>Calibri Light</vt:lpstr>
      <vt:lpstr>Cambria Math</vt:lpstr>
      <vt:lpstr>Comic Sans MS</vt:lpstr>
      <vt:lpstr>Tema de Office</vt:lpstr>
      <vt:lpstr>Ecuación</vt:lpstr>
      <vt:lpstr>Análisis dimensional Física I </vt:lpstr>
      <vt:lpstr>ANÁLISIS DIMENSIONAL</vt:lpstr>
      <vt:lpstr>Presentación de PowerPoint</vt:lpstr>
      <vt:lpstr>Principios del análisis dimensional </vt:lpstr>
      <vt:lpstr>Dimensión física </vt:lpstr>
      <vt:lpstr>Presentación de PowerPoint</vt:lpstr>
      <vt:lpstr>Dimensiones básicas en el SI</vt:lpstr>
      <vt:lpstr>Ejemplos: dimensión de algunas cantidades físicas </vt:lpstr>
      <vt:lpstr>¿En qué consiste el Principio de Homogeneidad Dimensional?</vt:lpstr>
      <vt:lpstr>Presentación de PowerPoint</vt:lpstr>
      <vt:lpstr>Cantidades físicas adimensionales </vt:lpstr>
      <vt:lpstr>Algunas propiedades </vt:lpstr>
      <vt:lpstr>Presentación de PowerPoint</vt:lpstr>
      <vt:lpstr>Desarrollo del ejemplo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Análisis dimensional Física I prof. Cristian Romanque Albornoz </dc:title>
  <dc:creator>Cristian Romanque</dc:creator>
  <cp:lastModifiedBy>Hector Jaime</cp:lastModifiedBy>
  <cp:revision>101</cp:revision>
  <dcterms:created xsi:type="dcterms:W3CDTF">2020-07-27T00:34:06Z</dcterms:created>
  <dcterms:modified xsi:type="dcterms:W3CDTF">2025-08-22T15:11:25Z</dcterms:modified>
</cp:coreProperties>
</file>