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1.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79" r:id="rId2"/>
    <p:sldId id="849" r:id="rId3"/>
    <p:sldId id="857" r:id="rId4"/>
    <p:sldId id="858" r:id="rId5"/>
    <p:sldId id="883" r:id="rId6"/>
    <p:sldId id="884" r:id="rId7"/>
    <p:sldId id="863" r:id="rId8"/>
    <p:sldId id="862" r:id="rId9"/>
    <p:sldId id="864" r:id="rId10"/>
    <p:sldId id="865" r:id="rId11"/>
    <p:sldId id="866" r:id="rId12"/>
    <p:sldId id="867" r:id="rId13"/>
    <p:sldId id="885" r:id="rId14"/>
    <p:sldId id="886" r:id="rId15"/>
    <p:sldId id="887" r:id="rId16"/>
    <p:sldId id="888" r:id="rId17"/>
    <p:sldId id="739" r:id="rId18"/>
    <p:sldId id="756" r:id="rId19"/>
    <p:sldId id="877" r:id="rId20"/>
    <p:sldId id="831" r:id="rId21"/>
    <p:sldId id="850" r:id="rId22"/>
    <p:sldId id="878" r:id="rId23"/>
    <p:sldId id="833" r:id="rId24"/>
    <p:sldId id="879" r:id="rId25"/>
    <p:sldId id="881" r:id="rId26"/>
    <p:sldId id="880" r:id="rId27"/>
    <p:sldId id="825" r:id="rId28"/>
    <p:sldId id="848" r:id="rId29"/>
    <p:sldId id="851" r:id="rId30"/>
    <p:sldId id="852" r:id="rId31"/>
    <p:sldId id="853" r:id="rId32"/>
    <p:sldId id="854" r:id="rId33"/>
    <p:sldId id="882" r:id="rId34"/>
    <p:sldId id="871" r:id="rId35"/>
    <p:sldId id="874" r:id="rId36"/>
    <p:sldId id="820" r:id="rId37"/>
    <p:sldId id="876" r:id="rId38"/>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GUSTÍN PÁJARO" initials="AP" lastIdx="1" clrIdx="0">
    <p:extLst>
      <p:ext uri="{19B8F6BF-5375-455C-9EA6-DF929625EA0E}">
        <p15:presenceInfo xmlns:p15="http://schemas.microsoft.com/office/powerpoint/2012/main" userId="84a98457c685739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2039"/>
    <a:srgbClr val="06243E"/>
    <a:srgbClr val="C41E36"/>
    <a:srgbClr val="D7D7D7"/>
    <a:srgbClr val="072342"/>
    <a:srgbClr val="D9D9D9"/>
    <a:srgbClr val="000000"/>
    <a:srgbClr val="078727"/>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Estilo temático 2 - Énfasis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38" autoAdjust="0"/>
    <p:restoredTop sz="94826"/>
  </p:normalViewPr>
  <p:slideViewPr>
    <p:cSldViewPr snapToGrid="0">
      <p:cViewPr varScale="1">
        <p:scale>
          <a:sx n="105" d="100"/>
          <a:sy n="105" d="100"/>
        </p:scale>
        <p:origin x="504" y="102"/>
      </p:cViewPr>
      <p:guideLst>
        <p:guide orient="horz" pos="2137"/>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0CDE26-90F1-4B15-9D14-B4FCAF481C62}" type="datetimeFigureOut">
              <a:rPr lang="x-none" smtClean="0"/>
              <a:pPr/>
              <a:t>10-04-2026</a:t>
            </a:fld>
            <a:endParaRPr lang="x-non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28D67B-98DA-4A34-8D33-567005FC5FF9}" type="slidenum">
              <a:rPr lang="x-none" smtClean="0"/>
              <a:pPr/>
              <a:t>‹Nº›</a:t>
            </a:fld>
            <a:endParaRPr lang="x-none"/>
          </a:p>
        </p:txBody>
      </p:sp>
    </p:spTree>
    <p:extLst>
      <p:ext uri="{BB962C8B-B14F-4D97-AF65-F5344CB8AC3E}">
        <p14:creationId xmlns:p14="http://schemas.microsoft.com/office/powerpoint/2010/main" val="3035105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a:t>
            </a:fld>
            <a:endParaRPr lang="x-none"/>
          </a:p>
        </p:txBody>
      </p:sp>
    </p:spTree>
    <p:extLst>
      <p:ext uri="{BB962C8B-B14F-4D97-AF65-F5344CB8AC3E}">
        <p14:creationId xmlns:p14="http://schemas.microsoft.com/office/powerpoint/2010/main" val="2078136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7374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9389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1044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2852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55202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0015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4642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8222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83389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5840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44550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061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31085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17</a:t>
            </a:fld>
            <a:endParaRPr lang="x-none"/>
          </a:p>
        </p:txBody>
      </p:sp>
    </p:spTree>
    <p:extLst>
      <p:ext uri="{BB962C8B-B14F-4D97-AF65-F5344CB8AC3E}">
        <p14:creationId xmlns:p14="http://schemas.microsoft.com/office/powerpoint/2010/main" val="350742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18</a:t>
            </a:fld>
            <a:endParaRPr lang="x-none"/>
          </a:p>
        </p:txBody>
      </p:sp>
    </p:spTree>
    <p:extLst>
      <p:ext uri="{BB962C8B-B14F-4D97-AF65-F5344CB8AC3E}">
        <p14:creationId xmlns:p14="http://schemas.microsoft.com/office/powerpoint/2010/main" val="13082622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19</a:t>
            </a:fld>
            <a:endParaRPr lang="x-none"/>
          </a:p>
        </p:txBody>
      </p:sp>
    </p:spTree>
    <p:extLst>
      <p:ext uri="{BB962C8B-B14F-4D97-AF65-F5344CB8AC3E}">
        <p14:creationId xmlns:p14="http://schemas.microsoft.com/office/powerpoint/2010/main" val="23174273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20</a:t>
            </a:fld>
            <a:endParaRPr lang="x-none"/>
          </a:p>
        </p:txBody>
      </p:sp>
    </p:spTree>
    <p:extLst>
      <p:ext uri="{BB962C8B-B14F-4D97-AF65-F5344CB8AC3E}">
        <p14:creationId xmlns:p14="http://schemas.microsoft.com/office/powerpoint/2010/main" val="5218464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21</a:t>
            </a:fld>
            <a:endParaRPr lang="x-none"/>
          </a:p>
        </p:txBody>
      </p:sp>
    </p:spTree>
    <p:extLst>
      <p:ext uri="{BB962C8B-B14F-4D97-AF65-F5344CB8AC3E}">
        <p14:creationId xmlns:p14="http://schemas.microsoft.com/office/powerpoint/2010/main" val="1933442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22</a:t>
            </a:fld>
            <a:endParaRPr lang="x-none"/>
          </a:p>
        </p:txBody>
      </p:sp>
    </p:spTree>
    <p:extLst>
      <p:ext uri="{BB962C8B-B14F-4D97-AF65-F5344CB8AC3E}">
        <p14:creationId xmlns:p14="http://schemas.microsoft.com/office/powerpoint/2010/main" val="26485121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23</a:t>
            </a:fld>
            <a:endParaRPr lang="x-none"/>
          </a:p>
        </p:txBody>
      </p:sp>
    </p:spTree>
    <p:extLst>
      <p:ext uri="{BB962C8B-B14F-4D97-AF65-F5344CB8AC3E}">
        <p14:creationId xmlns:p14="http://schemas.microsoft.com/office/powerpoint/2010/main" val="38700834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24</a:t>
            </a:fld>
            <a:endParaRPr lang="x-none"/>
          </a:p>
        </p:txBody>
      </p:sp>
    </p:spTree>
    <p:extLst>
      <p:ext uri="{BB962C8B-B14F-4D97-AF65-F5344CB8AC3E}">
        <p14:creationId xmlns:p14="http://schemas.microsoft.com/office/powerpoint/2010/main" val="38878822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25</a:t>
            </a:fld>
            <a:endParaRPr lang="x-none"/>
          </a:p>
        </p:txBody>
      </p:sp>
    </p:spTree>
    <p:extLst>
      <p:ext uri="{BB962C8B-B14F-4D97-AF65-F5344CB8AC3E}">
        <p14:creationId xmlns:p14="http://schemas.microsoft.com/office/powerpoint/2010/main" val="21220003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26</a:t>
            </a:fld>
            <a:endParaRPr lang="x-none"/>
          </a:p>
        </p:txBody>
      </p:sp>
    </p:spTree>
    <p:extLst>
      <p:ext uri="{BB962C8B-B14F-4D97-AF65-F5344CB8AC3E}">
        <p14:creationId xmlns:p14="http://schemas.microsoft.com/office/powerpoint/2010/main" val="38468234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27</a:t>
            </a:fld>
            <a:endParaRPr lang="x-none"/>
          </a:p>
        </p:txBody>
      </p:sp>
    </p:spTree>
    <p:extLst>
      <p:ext uri="{BB962C8B-B14F-4D97-AF65-F5344CB8AC3E}">
        <p14:creationId xmlns:p14="http://schemas.microsoft.com/office/powerpoint/2010/main" val="1114426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28</a:t>
            </a:fld>
            <a:endParaRPr lang="x-none"/>
          </a:p>
        </p:txBody>
      </p:sp>
    </p:spTree>
    <p:extLst>
      <p:ext uri="{BB962C8B-B14F-4D97-AF65-F5344CB8AC3E}">
        <p14:creationId xmlns:p14="http://schemas.microsoft.com/office/powerpoint/2010/main" val="24943042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29</a:t>
            </a:fld>
            <a:endParaRPr lang="x-none"/>
          </a:p>
        </p:txBody>
      </p:sp>
    </p:spTree>
    <p:extLst>
      <p:ext uri="{BB962C8B-B14F-4D97-AF65-F5344CB8AC3E}">
        <p14:creationId xmlns:p14="http://schemas.microsoft.com/office/powerpoint/2010/main" val="36606871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30</a:t>
            </a:fld>
            <a:endParaRPr lang="x-none"/>
          </a:p>
        </p:txBody>
      </p:sp>
    </p:spTree>
    <p:extLst>
      <p:ext uri="{BB962C8B-B14F-4D97-AF65-F5344CB8AC3E}">
        <p14:creationId xmlns:p14="http://schemas.microsoft.com/office/powerpoint/2010/main" val="35351685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31</a:t>
            </a:fld>
            <a:endParaRPr lang="x-none"/>
          </a:p>
        </p:txBody>
      </p:sp>
    </p:spTree>
    <p:extLst>
      <p:ext uri="{BB962C8B-B14F-4D97-AF65-F5344CB8AC3E}">
        <p14:creationId xmlns:p14="http://schemas.microsoft.com/office/powerpoint/2010/main" val="27991842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32</a:t>
            </a:fld>
            <a:endParaRPr lang="x-none"/>
          </a:p>
        </p:txBody>
      </p:sp>
    </p:spTree>
    <p:extLst>
      <p:ext uri="{BB962C8B-B14F-4D97-AF65-F5344CB8AC3E}">
        <p14:creationId xmlns:p14="http://schemas.microsoft.com/office/powerpoint/2010/main" val="17640737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33</a:t>
            </a:fld>
            <a:endParaRPr lang="x-none"/>
          </a:p>
        </p:txBody>
      </p:sp>
    </p:spTree>
    <p:extLst>
      <p:ext uri="{BB962C8B-B14F-4D97-AF65-F5344CB8AC3E}">
        <p14:creationId xmlns:p14="http://schemas.microsoft.com/office/powerpoint/2010/main" val="26399017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35</a:t>
            </a:fld>
            <a:endParaRPr lang="x-none"/>
          </a:p>
        </p:txBody>
      </p:sp>
    </p:spTree>
    <p:extLst>
      <p:ext uri="{BB962C8B-B14F-4D97-AF65-F5344CB8AC3E}">
        <p14:creationId xmlns:p14="http://schemas.microsoft.com/office/powerpoint/2010/main" val="38929663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36</a:t>
            </a:fld>
            <a:endParaRPr lang="x-none"/>
          </a:p>
        </p:txBody>
      </p:sp>
    </p:spTree>
    <p:extLst>
      <p:ext uri="{BB962C8B-B14F-4D97-AF65-F5344CB8AC3E}">
        <p14:creationId xmlns:p14="http://schemas.microsoft.com/office/powerpoint/2010/main" val="1808828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59321E-2C8F-4028-A95F-A9A72A46B1E6}"/>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x-none"/>
          </a:p>
        </p:txBody>
      </p:sp>
      <p:sp>
        <p:nvSpPr>
          <p:cNvPr id="3" name="Subtítulo 2">
            <a:extLst>
              <a:ext uri="{FF2B5EF4-FFF2-40B4-BE49-F238E27FC236}">
                <a16:creationId xmlns:a16="http://schemas.microsoft.com/office/drawing/2014/main" id="{CC3E78EC-FDE6-4607-8858-841D68AE89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x-none"/>
          </a:p>
        </p:txBody>
      </p:sp>
      <p:sp>
        <p:nvSpPr>
          <p:cNvPr id="4" name="Marcador de fecha 3">
            <a:extLst>
              <a:ext uri="{FF2B5EF4-FFF2-40B4-BE49-F238E27FC236}">
                <a16:creationId xmlns:a16="http://schemas.microsoft.com/office/drawing/2014/main" id="{8D90B484-2B7F-4199-B0E4-1F092B18610A}"/>
              </a:ext>
            </a:extLst>
          </p:cNvPr>
          <p:cNvSpPr>
            <a:spLocks noGrp="1"/>
          </p:cNvSpPr>
          <p:nvPr>
            <p:ph type="dt" sz="half" idx="10"/>
          </p:nvPr>
        </p:nvSpPr>
        <p:spPr/>
        <p:txBody>
          <a:bodyPr/>
          <a:lstStyle/>
          <a:p>
            <a:fld id="{3335B756-0F2F-4964-A3FE-11CF3F9E5FAF}" type="datetime1">
              <a:rPr lang="x-none" smtClean="0"/>
              <a:pPr/>
              <a:t>10-04-2026</a:t>
            </a:fld>
            <a:endParaRPr lang="x-none"/>
          </a:p>
        </p:txBody>
      </p:sp>
      <p:sp>
        <p:nvSpPr>
          <p:cNvPr id="5" name="Marcador de pie de página 4">
            <a:extLst>
              <a:ext uri="{FF2B5EF4-FFF2-40B4-BE49-F238E27FC236}">
                <a16:creationId xmlns:a16="http://schemas.microsoft.com/office/drawing/2014/main" id="{51653B12-1E88-422F-BAE3-D2A56EF87B92}"/>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8DF37740-A79F-4497-953F-7A92A81EF430}"/>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974741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9309CF-5BFC-4CF7-AC25-42EAC999731D}"/>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A57F6F2E-EC26-4C5E-A286-46D450845ED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FF23D4BC-4878-486D-B7F4-548DDBAC1BCC}"/>
              </a:ext>
            </a:extLst>
          </p:cNvPr>
          <p:cNvSpPr>
            <a:spLocks noGrp="1"/>
          </p:cNvSpPr>
          <p:nvPr>
            <p:ph type="dt" sz="half" idx="10"/>
          </p:nvPr>
        </p:nvSpPr>
        <p:spPr/>
        <p:txBody>
          <a:bodyPr/>
          <a:lstStyle/>
          <a:p>
            <a:fld id="{84F64CF2-EDBA-487A-9186-EB51FBF5EA44}" type="datetime1">
              <a:rPr lang="x-none" smtClean="0"/>
              <a:pPr/>
              <a:t>10-04-2026</a:t>
            </a:fld>
            <a:endParaRPr lang="x-none"/>
          </a:p>
        </p:txBody>
      </p:sp>
      <p:sp>
        <p:nvSpPr>
          <p:cNvPr id="5" name="Marcador de pie de página 4">
            <a:extLst>
              <a:ext uri="{FF2B5EF4-FFF2-40B4-BE49-F238E27FC236}">
                <a16:creationId xmlns:a16="http://schemas.microsoft.com/office/drawing/2014/main" id="{B79FF7ED-61D6-48F9-BBEB-124BD69C4E4B}"/>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F2100039-3EEE-477D-88CA-5314C6228F66}"/>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689211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095AD7-646B-4336-9A8B-4E38D7648AB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CBCD4D52-AD00-44B3-AD3F-BD7BEDDFCC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ECEFABE-5FD8-42E4-AE23-E054DF122565}"/>
              </a:ext>
            </a:extLst>
          </p:cNvPr>
          <p:cNvSpPr>
            <a:spLocks noGrp="1"/>
          </p:cNvSpPr>
          <p:nvPr>
            <p:ph type="dt" sz="half" idx="10"/>
          </p:nvPr>
        </p:nvSpPr>
        <p:spPr/>
        <p:txBody>
          <a:bodyPr/>
          <a:lstStyle/>
          <a:p>
            <a:fld id="{9C5522FE-CAE0-4CBC-97CB-C4896ADE053B}" type="datetime1">
              <a:rPr lang="x-none" smtClean="0"/>
              <a:pPr/>
              <a:t>10-04-2026</a:t>
            </a:fld>
            <a:endParaRPr lang="x-none"/>
          </a:p>
        </p:txBody>
      </p:sp>
      <p:sp>
        <p:nvSpPr>
          <p:cNvPr id="5" name="Marcador de pie de página 4">
            <a:extLst>
              <a:ext uri="{FF2B5EF4-FFF2-40B4-BE49-F238E27FC236}">
                <a16:creationId xmlns:a16="http://schemas.microsoft.com/office/drawing/2014/main" id="{E0C839DE-D271-419F-8015-C75164CFB00D}"/>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021B0D33-437A-47C9-AFFA-708C4231A9BF}"/>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744500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6662D4-7E21-404F-B900-F953502BAC3C}"/>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09C08FD0-4A2E-486C-8FD3-D1D81991383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contenido 3">
            <a:extLst>
              <a:ext uri="{FF2B5EF4-FFF2-40B4-BE49-F238E27FC236}">
                <a16:creationId xmlns:a16="http://schemas.microsoft.com/office/drawing/2014/main" id="{DBB6B69A-A635-451E-BADE-75962CF3FC1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5" name="Marcador de fecha 4">
            <a:extLst>
              <a:ext uri="{FF2B5EF4-FFF2-40B4-BE49-F238E27FC236}">
                <a16:creationId xmlns:a16="http://schemas.microsoft.com/office/drawing/2014/main" id="{42EE7D8F-939B-41E1-9931-127E060E6E58}"/>
              </a:ext>
            </a:extLst>
          </p:cNvPr>
          <p:cNvSpPr>
            <a:spLocks noGrp="1"/>
          </p:cNvSpPr>
          <p:nvPr>
            <p:ph type="dt" sz="half" idx="10"/>
          </p:nvPr>
        </p:nvSpPr>
        <p:spPr/>
        <p:txBody>
          <a:bodyPr/>
          <a:lstStyle/>
          <a:p>
            <a:fld id="{871E8AB3-BF88-4A97-A232-D578AF37D3C9}" type="datetime1">
              <a:rPr lang="x-none" smtClean="0"/>
              <a:pPr/>
              <a:t>10-04-2026</a:t>
            </a:fld>
            <a:endParaRPr lang="x-none"/>
          </a:p>
        </p:txBody>
      </p:sp>
      <p:sp>
        <p:nvSpPr>
          <p:cNvPr id="6" name="Marcador de pie de página 5">
            <a:extLst>
              <a:ext uri="{FF2B5EF4-FFF2-40B4-BE49-F238E27FC236}">
                <a16:creationId xmlns:a16="http://schemas.microsoft.com/office/drawing/2014/main" id="{923E51D4-5BD5-4DC8-9E69-EDA64C2ACA0C}"/>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FDA00CA5-38CE-4382-80FD-8E153F213D8F}"/>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349651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DCFB3D-B441-4715-B161-44997D36BB7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5DA65037-4A63-4D9B-A2FD-39754927BF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E66163E-2542-4143-A866-95F6BD3C23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5" name="Marcador de texto 4">
            <a:extLst>
              <a:ext uri="{FF2B5EF4-FFF2-40B4-BE49-F238E27FC236}">
                <a16:creationId xmlns:a16="http://schemas.microsoft.com/office/drawing/2014/main" id="{8B6FE545-C2ED-4019-8365-6D3F9EA0AD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ACFCDE-F866-4A7D-85BB-06D1D4CBD29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7" name="Marcador de fecha 6">
            <a:extLst>
              <a:ext uri="{FF2B5EF4-FFF2-40B4-BE49-F238E27FC236}">
                <a16:creationId xmlns:a16="http://schemas.microsoft.com/office/drawing/2014/main" id="{96F8EDAA-3940-47DF-9037-086099F3A78A}"/>
              </a:ext>
            </a:extLst>
          </p:cNvPr>
          <p:cNvSpPr>
            <a:spLocks noGrp="1"/>
          </p:cNvSpPr>
          <p:nvPr>
            <p:ph type="dt" sz="half" idx="10"/>
          </p:nvPr>
        </p:nvSpPr>
        <p:spPr/>
        <p:txBody>
          <a:bodyPr/>
          <a:lstStyle/>
          <a:p>
            <a:fld id="{6DBB5A6C-3E2C-4F8E-ACCB-DCC76C831ADC}" type="datetime1">
              <a:rPr lang="x-none" smtClean="0"/>
              <a:pPr/>
              <a:t>10-04-2026</a:t>
            </a:fld>
            <a:endParaRPr lang="x-none"/>
          </a:p>
        </p:txBody>
      </p:sp>
      <p:sp>
        <p:nvSpPr>
          <p:cNvPr id="8" name="Marcador de pie de página 7">
            <a:extLst>
              <a:ext uri="{FF2B5EF4-FFF2-40B4-BE49-F238E27FC236}">
                <a16:creationId xmlns:a16="http://schemas.microsoft.com/office/drawing/2014/main" id="{9D99D9E6-A764-4A4C-862D-21D2706552E7}"/>
              </a:ext>
            </a:extLst>
          </p:cNvPr>
          <p:cNvSpPr>
            <a:spLocks noGrp="1"/>
          </p:cNvSpPr>
          <p:nvPr>
            <p:ph type="ftr" sz="quarter" idx="11"/>
          </p:nvPr>
        </p:nvSpPr>
        <p:spPr/>
        <p:txBody>
          <a:bodyPr/>
          <a:lstStyle/>
          <a:p>
            <a:endParaRPr lang="x-none"/>
          </a:p>
        </p:txBody>
      </p:sp>
      <p:sp>
        <p:nvSpPr>
          <p:cNvPr id="9" name="Marcador de número de diapositiva 8">
            <a:extLst>
              <a:ext uri="{FF2B5EF4-FFF2-40B4-BE49-F238E27FC236}">
                <a16:creationId xmlns:a16="http://schemas.microsoft.com/office/drawing/2014/main" id="{A0FE879C-529E-4E2D-ADFB-8F480A4536E2}"/>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246452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70B869-6233-4A3B-8F8E-7B3E7D46F6C5}"/>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fecha 2">
            <a:extLst>
              <a:ext uri="{FF2B5EF4-FFF2-40B4-BE49-F238E27FC236}">
                <a16:creationId xmlns:a16="http://schemas.microsoft.com/office/drawing/2014/main" id="{DB55F7AC-1484-49A7-8C91-AE2540E57747}"/>
              </a:ext>
            </a:extLst>
          </p:cNvPr>
          <p:cNvSpPr>
            <a:spLocks noGrp="1"/>
          </p:cNvSpPr>
          <p:nvPr>
            <p:ph type="dt" sz="half" idx="10"/>
          </p:nvPr>
        </p:nvSpPr>
        <p:spPr/>
        <p:txBody>
          <a:bodyPr/>
          <a:lstStyle/>
          <a:p>
            <a:fld id="{999DA66D-B81C-433C-A04B-A82764E60B6C}" type="datetime1">
              <a:rPr lang="x-none" smtClean="0"/>
              <a:pPr/>
              <a:t>10-04-2026</a:t>
            </a:fld>
            <a:endParaRPr lang="x-none"/>
          </a:p>
        </p:txBody>
      </p:sp>
      <p:sp>
        <p:nvSpPr>
          <p:cNvPr id="4" name="Marcador de pie de página 3">
            <a:extLst>
              <a:ext uri="{FF2B5EF4-FFF2-40B4-BE49-F238E27FC236}">
                <a16:creationId xmlns:a16="http://schemas.microsoft.com/office/drawing/2014/main" id="{950B9DAA-29EF-4912-9174-87F7D5AA13BE}"/>
              </a:ext>
            </a:extLst>
          </p:cNvPr>
          <p:cNvSpPr>
            <a:spLocks noGrp="1"/>
          </p:cNvSpPr>
          <p:nvPr>
            <p:ph type="ftr" sz="quarter" idx="11"/>
          </p:nvPr>
        </p:nvSpPr>
        <p:spPr/>
        <p:txBody>
          <a:bodyPr/>
          <a:lstStyle/>
          <a:p>
            <a:endParaRPr lang="x-none"/>
          </a:p>
        </p:txBody>
      </p:sp>
      <p:sp>
        <p:nvSpPr>
          <p:cNvPr id="5" name="Marcador de número de diapositiva 4">
            <a:extLst>
              <a:ext uri="{FF2B5EF4-FFF2-40B4-BE49-F238E27FC236}">
                <a16:creationId xmlns:a16="http://schemas.microsoft.com/office/drawing/2014/main" id="{B6EFDC97-7960-4618-AC44-EA3C9947FFA3}"/>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777895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215AB8F-3384-4D3B-962F-516991E10A39}"/>
              </a:ext>
            </a:extLst>
          </p:cNvPr>
          <p:cNvSpPr>
            <a:spLocks noGrp="1"/>
          </p:cNvSpPr>
          <p:nvPr>
            <p:ph type="dt" sz="half" idx="10"/>
          </p:nvPr>
        </p:nvSpPr>
        <p:spPr/>
        <p:txBody>
          <a:bodyPr/>
          <a:lstStyle/>
          <a:p>
            <a:fld id="{59396622-8C4E-446D-99DF-84A1944ACE88}" type="datetime1">
              <a:rPr lang="x-none" smtClean="0"/>
              <a:pPr/>
              <a:t>10-04-2026</a:t>
            </a:fld>
            <a:endParaRPr lang="x-none"/>
          </a:p>
        </p:txBody>
      </p:sp>
      <p:sp>
        <p:nvSpPr>
          <p:cNvPr id="3" name="Marcador de pie de página 2">
            <a:extLst>
              <a:ext uri="{FF2B5EF4-FFF2-40B4-BE49-F238E27FC236}">
                <a16:creationId xmlns:a16="http://schemas.microsoft.com/office/drawing/2014/main" id="{83E970F7-F7E2-4F05-BDBA-5FEB0F714609}"/>
              </a:ext>
            </a:extLst>
          </p:cNvPr>
          <p:cNvSpPr>
            <a:spLocks noGrp="1"/>
          </p:cNvSpPr>
          <p:nvPr>
            <p:ph type="ftr" sz="quarter" idx="11"/>
          </p:nvPr>
        </p:nvSpPr>
        <p:spPr/>
        <p:txBody>
          <a:bodyPr/>
          <a:lstStyle/>
          <a:p>
            <a:endParaRPr lang="x-none"/>
          </a:p>
        </p:txBody>
      </p:sp>
      <p:sp>
        <p:nvSpPr>
          <p:cNvPr id="4" name="Marcador de número de diapositiva 3">
            <a:extLst>
              <a:ext uri="{FF2B5EF4-FFF2-40B4-BE49-F238E27FC236}">
                <a16:creationId xmlns:a16="http://schemas.microsoft.com/office/drawing/2014/main" id="{2652A909-73C6-4B7B-9C4D-1C1CDE514DA5}"/>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138167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357244-24AD-4ECB-AD58-0BEA1E117DD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79C3F0C1-AD74-4F2C-9DE8-6104E1952A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texto 3">
            <a:extLst>
              <a:ext uri="{FF2B5EF4-FFF2-40B4-BE49-F238E27FC236}">
                <a16:creationId xmlns:a16="http://schemas.microsoft.com/office/drawing/2014/main" id="{8F079869-7A45-4046-BC94-AAC914DDE4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0E8F620-42C0-47AB-985E-A2AE3374057E}"/>
              </a:ext>
            </a:extLst>
          </p:cNvPr>
          <p:cNvSpPr>
            <a:spLocks noGrp="1"/>
          </p:cNvSpPr>
          <p:nvPr>
            <p:ph type="dt" sz="half" idx="10"/>
          </p:nvPr>
        </p:nvSpPr>
        <p:spPr/>
        <p:txBody>
          <a:bodyPr/>
          <a:lstStyle/>
          <a:p>
            <a:fld id="{1A4D3560-F61C-4D93-9005-904AED376E77}" type="datetime1">
              <a:rPr lang="x-none" smtClean="0"/>
              <a:pPr/>
              <a:t>10-04-2026</a:t>
            </a:fld>
            <a:endParaRPr lang="x-none"/>
          </a:p>
        </p:txBody>
      </p:sp>
      <p:sp>
        <p:nvSpPr>
          <p:cNvPr id="6" name="Marcador de pie de página 5">
            <a:extLst>
              <a:ext uri="{FF2B5EF4-FFF2-40B4-BE49-F238E27FC236}">
                <a16:creationId xmlns:a16="http://schemas.microsoft.com/office/drawing/2014/main" id="{4D4DD4CA-39E4-46F4-BE75-F2F01FFB9EB4}"/>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AEB47957-4C4E-4BC7-9137-3A1B14251BC1}"/>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3667138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D92CC2-4A75-45C4-ADD1-CAD873F7E8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x-none"/>
          </a:p>
        </p:txBody>
      </p:sp>
      <p:sp>
        <p:nvSpPr>
          <p:cNvPr id="3" name="Marcador de posición de imagen 2">
            <a:extLst>
              <a:ext uri="{FF2B5EF4-FFF2-40B4-BE49-F238E27FC236}">
                <a16:creationId xmlns:a16="http://schemas.microsoft.com/office/drawing/2014/main" id="{ABD06396-EF24-4826-8540-2CADA52249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Marcador de texto 3">
            <a:extLst>
              <a:ext uri="{FF2B5EF4-FFF2-40B4-BE49-F238E27FC236}">
                <a16:creationId xmlns:a16="http://schemas.microsoft.com/office/drawing/2014/main" id="{B578EB9E-8D1E-4D46-BB2E-EE8F380AC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F59E85-A944-4C8A-97D6-5A1FF3913DA5}"/>
              </a:ext>
            </a:extLst>
          </p:cNvPr>
          <p:cNvSpPr>
            <a:spLocks noGrp="1"/>
          </p:cNvSpPr>
          <p:nvPr>
            <p:ph type="dt" sz="half" idx="10"/>
          </p:nvPr>
        </p:nvSpPr>
        <p:spPr/>
        <p:txBody>
          <a:bodyPr/>
          <a:lstStyle/>
          <a:p>
            <a:fld id="{B08F88F4-6C32-4908-9A65-A0377E5B9A68}" type="datetime1">
              <a:rPr lang="x-none" smtClean="0"/>
              <a:pPr/>
              <a:t>10-04-2026</a:t>
            </a:fld>
            <a:endParaRPr lang="x-none"/>
          </a:p>
        </p:txBody>
      </p:sp>
      <p:sp>
        <p:nvSpPr>
          <p:cNvPr id="6" name="Marcador de pie de página 5">
            <a:extLst>
              <a:ext uri="{FF2B5EF4-FFF2-40B4-BE49-F238E27FC236}">
                <a16:creationId xmlns:a16="http://schemas.microsoft.com/office/drawing/2014/main" id="{A3BF08B3-8D70-4D2F-9649-C565FF055505}"/>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9906F53A-0E94-4372-84C1-CDBD67DCB875}"/>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882749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B6391-CF7D-4DE5-808D-47C5FC5AC15B}"/>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texto vertical 2">
            <a:extLst>
              <a:ext uri="{FF2B5EF4-FFF2-40B4-BE49-F238E27FC236}">
                <a16:creationId xmlns:a16="http://schemas.microsoft.com/office/drawing/2014/main" id="{0D75FEC0-2CC4-422B-A4A1-A3CD543E275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B0E66F59-0227-48EB-9E81-4604C9EF4F67}"/>
              </a:ext>
            </a:extLst>
          </p:cNvPr>
          <p:cNvSpPr>
            <a:spLocks noGrp="1"/>
          </p:cNvSpPr>
          <p:nvPr>
            <p:ph type="dt" sz="half" idx="10"/>
          </p:nvPr>
        </p:nvSpPr>
        <p:spPr/>
        <p:txBody>
          <a:bodyPr/>
          <a:lstStyle/>
          <a:p>
            <a:fld id="{C1AD28B9-953D-49C1-898E-A91B988786CF}" type="datetime1">
              <a:rPr lang="x-none" smtClean="0"/>
              <a:pPr/>
              <a:t>10-04-2026</a:t>
            </a:fld>
            <a:endParaRPr lang="x-none"/>
          </a:p>
        </p:txBody>
      </p:sp>
      <p:sp>
        <p:nvSpPr>
          <p:cNvPr id="5" name="Marcador de pie de página 4">
            <a:extLst>
              <a:ext uri="{FF2B5EF4-FFF2-40B4-BE49-F238E27FC236}">
                <a16:creationId xmlns:a16="http://schemas.microsoft.com/office/drawing/2014/main" id="{9DA6FB40-D529-4995-AB3B-4B13690EFCA1}"/>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962745F9-3FFB-45C6-8140-534632A65F3D}"/>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723298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B4064C5-238C-4D08-A18B-098B4A713FB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x-none"/>
          </a:p>
        </p:txBody>
      </p:sp>
      <p:sp>
        <p:nvSpPr>
          <p:cNvPr id="3" name="Marcador de texto vertical 2">
            <a:extLst>
              <a:ext uri="{FF2B5EF4-FFF2-40B4-BE49-F238E27FC236}">
                <a16:creationId xmlns:a16="http://schemas.microsoft.com/office/drawing/2014/main" id="{BF2CBB9B-3519-4677-9914-ACFDC359DB0F}"/>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BB914B28-DDD0-4659-B534-3186FD33678E}"/>
              </a:ext>
            </a:extLst>
          </p:cNvPr>
          <p:cNvSpPr>
            <a:spLocks noGrp="1"/>
          </p:cNvSpPr>
          <p:nvPr>
            <p:ph type="dt" sz="half" idx="10"/>
          </p:nvPr>
        </p:nvSpPr>
        <p:spPr/>
        <p:txBody>
          <a:bodyPr/>
          <a:lstStyle/>
          <a:p>
            <a:fld id="{B4EDB8CB-3F61-4612-AA8F-D42BF1536E7C}" type="datetime1">
              <a:rPr lang="x-none" smtClean="0"/>
              <a:pPr/>
              <a:t>10-04-2026</a:t>
            </a:fld>
            <a:endParaRPr lang="x-none"/>
          </a:p>
        </p:txBody>
      </p:sp>
      <p:sp>
        <p:nvSpPr>
          <p:cNvPr id="5" name="Marcador de pie de página 4">
            <a:extLst>
              <a:ext uri="{FF2B5EF4-FFF2-40B4-BE49-F238E27FC236}">
                <a16:creationId xmlns:a16="http://schemas.microsoft.com/office/drawing/2014/main" id="{8FE0DE41-7539-4FFE-BB60-FD98AC98B060}"/>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7F53B19A-B024-429C-AF21-942318BAC14D}"/>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291147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E2EC12-6B7A-428D-AC9C-8015088B62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6432A8DA-B7BE-480A-A9E0-339F7BD217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01E437B8-85B9-429B-AAD8-4C824B293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92B323-F8E7-4772-9975-1482C86F147E}" type="datetime1">
              <a:rPr lang="x-none" smtClean="0"/>
              <a:pPr/>
              <a:t>10-04-2026</a:t>
            </a:fld>
            <a:endParaRPr lang="x-none"/>
          </a:p>
        </p:txBody>
      </p:sp>
      <p:sp>
        <p:nvSpPr>
          <p:cNvPr id="5" name="Marcador de pie de página 4">
            <a:extLst>
              <a:ext uri="{FF2B5EF4-FFF2-40B4-BE49-F238E27FC236}">
                <a16:creationId xmlns:a16="http://schemas.microsoft.com/office/drawing/2014/main" id="{D64B7195-3A0B-41C9-9F23-6FD2A486E2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Marcador de número de diapositiva 5">
            <a:extLst>
              <a:ext uri="{FF2B5EF4-FFF2-40B4-BE49-F238E27FC236}">
                <a16:creationId xmlns:a16="http://schemas.microsoft.com/office/drawing/2014/main" id="{5CFE44E0-35D9-480F-8CE2-81D986CBE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707202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9.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png"/><Relationship Id="rId7"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37.png"/><Relationship Id="rId12"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png"/><Relationship Id="rId11" Type="http://schemas.microsoft.com/office/2007/relationships/hdphoto" Target="../media/hdphoto1.wdp"/><Relationship Id="rId5" Type="http://schemas.openxmlformats.org/officeDocument/2006/relationships/image" Target="../media/image35.png"/><Relationship Id="rId10" Type="http://schemas.openxmlformats.org/officeDocument/2006/relationships/image" Target="../media/image39.png"/><Relationship Id="rId4" Type="http://schemas.openxmlformats.org/officeDocument/2006/relationships/image" Target="../media/image9.png"/><Relationship Id="rId9" Type="http://schemas.openxmlformats.org/officeDocument/2006/relationships/image" Target="../media/image38.png"/><Relationship Id="rId1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3.jp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image" Target="../media/image40.jpe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5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51.png"/><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6.pn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microsoft.com/office/2007/relationships/hdphoto" Target="../media/hdphoto3.wdp"/></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113E9E8-BBCB-8F40-9379-592A30FED884}"/>
              </a:ext>
            </a:extLst>
          </p:cNvPr>
          <p:cNvPicPr>
            <a:picLocks noChangeAspect="1"/>
          </p:cNvPicPr>
          <p:nvPr/>
        </p:nvPicPr>
        <p:blipFill>
          <a:blip r:embed="rId2"/>
          <a:stretch>
            <a:fillRect/>
          </a:stretch>
        </p:blipFill>
        <p:spPr>
          <a:xfrm>
            <a:off x="-22224" y="0"/>
            <a:ext cx="12214224" cy="6858000"/>
          </a:xfrm>
          <a:prstGeom prst="rect">
            <a:avLst/>
          </a:prstGeom>
        </p:spPr>
      </p:pic>
      <p:sp>
        <p:nvSpPr>
          <p:cNvPr id="30" name="Marcador de número de diapositiva 3">
            <a:extLst>
              <a:ext uri="{FF2B5EF4-FFF2-40B4-BE49-F238E27FC236}">
                <a16:creationId xmlns:a16="http://schemas.microsoft.com/office/drawing/2014/main" id="{0EF4EC85-F800-D149-9E38-773F9611A46C}"/>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1</a:t>
            </a:fld>
            <a:endParaRPr lang="es-CL" altLang="es-CL" sz="1200" b="1">
              <a:solidFill>
                <a:srgbClr val="FFFF00"/>
              </a:solidFill>
            </a:endParaRPr>
          </a:p>
        </p:txBody>
      </p:sp>
      <p:sp>
        <p:nvSpPr>
          <p:cNvPr id="5" name="Rectángulo 1">
            <a:extLst>
              <a:ext uri="{FF2B5EF4-FFF2-40B4-BE49-F238E27FC236}">
                <a16:creationId xmlns:a16="http://schemas.microsoft.com/office/drawing/2014/main" id="{ED642B24-E214-4727-821D-B56754C23454}"/>
              </a:ext>
            </a:extLst>
          </p:cNvPr>
          <p:cNvSpPr/>
          <p:nvPr/>
        </p:nvSpPr>
        <p:spPr>
          <a:xfrm>
            <a:off x="11113"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4D284DAC-1E59-4331-9F9D-C46C1735A474}"/>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12" name="CustomShape 6">
            <a:extLst>
              <a:ext uri="{FF2B5EF4-FFF2-40B4-BE49-F238E27FC236}">
                <a16:creationId xmlns:a16="http://schemas.microsoft.com/office/drawing/2014/main" id="{BDB2A042-6A78-4914-8F90-C2D24EE94A51}"/>
              </a:ext>
            </a:extLst>
          </p:cNvPr>
          <p:cNvSpPr/>
          <p:nvPr/>
        </p:nvSpPr>
        <p:spPr>
          <a:xfrm>
            <a:off x="469558" y="3317973"/>
            <a:ext cx="11207578" cy="1100455"/>
          </a:xfrm>
          <a:prstGeom prst="rect">
            <a:avLst/>
          </a:prstGeom>
          <a:solidFill>
            <a:schemeClr val="bg1">
              <a:lumMod val="50000"/>
              <a:alpha val="60000"/>
            </a:schemeClr>
          </a:solid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ORDEN DE OPERACIÓN </a:t>
            </a:r>
          </a:p>
          <a:p>
            <a:pPr algn="ctr">
              <a:defRPr/>
            </a:pPr>
            <a:r>
              <a:rPr lang="es-CL" sz="3200" b="1" spc="-1" dirty="0" smtClean="0">
                <a:solidFill>
                  <a:schemeClr val="bg1"/>
                </a:solidFill>
                <a:uFill>
                  <a:solidFill>
                    <a:srgbClr val="FFFFFF"/>
                  </a:solidFill>
                </a:uFill>
                <a:latin typeface="Courier New" panose="02070309020205020404" pitchFamily="49" charset="0"/>
                <a:cs typeface="Courier New" panose="02070309020205020404" pitchFamily="49" charset="0"/>
              </a:rPr>
              <a:t>“TRUENO”</a:t>
            </a:r>
            <a:endPar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endParaRPr>
          </a:p>
        </p:txBody>
      </p:sp>
      <p:sp>
        <p:nvSpPr>
          <p:cNvPr id="4101"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1</a:t>
            </a:fld>
            <a:endParaRPr lang="es-CL" altLang="es-CL" sz="1200" b="1">
              <a:solidFill>
                <a:srgbClr val="FFFF00"/>
              </a:solidFill>
            </a:endParaRPr>
          </a:p>
        </p:txBody>
      </p:sp>
      <p:sp>
        <p:nvSpPr>
          <p:cNvPr id="4106" name="19 CuadroTexto"/>
          <p:cNvSpPr txBox="1">
            <a:spLocks noChangeArrowheads="1"/>
          </p:cNvSpPr>
          <p:nvPr/>
        </p:nvSpPr>
        <p:spPr bwMode="auto">
          <a:xfrm>
            <a:off x="5689889" y="5826504"/>
            <a:ext cx="800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L" altLang="es-CL" sz="1600" b="1" dirty="0">
                <a:solidFill>
                  <a:schemeClr val="bg1"/>
                </a:solidFill>
                <a:latin typeface="Courier New" panose="02070309020205020404" pitchFamily="49" charset="0"/>
                <a:cs typeface="Courier New" panose="02070309020205020404" pitchFamily="49" charset="0"/>
              </a:rPr>
              <a:t>En </a:t>
            </a:r>
            <a:r>
              <a:rPr lang="es-CL" altLang="es-CL" sz="1600" b="1" dirty="0" smtClean="0">
                <a:solidFill>
                  <a:schemeClr val="bg1"/>
                </a:solidFill>
                <a:latin typeface="Courier New" panose="02070309020205020404" pitchFamily="49" charset="0"/>
                <a:cs typeface="Courier New" panose="02070309020205020404" pitchFamily="49" charset="0"/>
              </a:rPr>
              <a:t>la mar, 13 de abril </a:t>
            </a:r>
            <a:r>
              <a:rPr lang="es-CL" altLang="es-CL" sz="1600" b="1" dirty="0">
                <a:solidFill>
                  <a:schemeClr val="bg1"/>
                </a:solidFill>
                <a:latin typeface="Courier New" panose="02070309020205020404" pitchFamily="49" charset="0"/>
                <a:cs typeface="Courier New" panose="02070309020205020404" pitchFamily="49" charset="0"/>
              </a:rPr>
              <a:t>de </a:t>
            </a:r>
            <a:r>
              <a:rPr lang="es-CL" altLang="es-CL" sz="1600" b="1" dirty="0" smtClean="0">
                <a:solidFill>
                  <a:schemeClr val="bg1"/>
                </a:solidFill>
                <a:latin typeface="Courier New" panose="02070309020205020404" pitchFamily="49" charset="0"/>
                <a:cs typeface="Courier New" panose="02070309020205020404" pitchFamily="49" charset="0"/>
              </a:rPr>
              <a:t>2026</a:t>
            </a:r>
            <a:endParaRPr lang="es-CL" altLang="es-CL" sz="1600" b="1" dirty="0">
              <a:solidFill>
                <a:schemeClr val="bg1"/>
              </a:solidFill>
              <a:latin typeface="Courier New" panose="02070309020205020404" pitchFamily="49" charset="0"/>
              <a:cs typeface="Courier New" panose="02070309020205020404" pitchFamily="49" charset="0"/>
            </a:endParaRPr>
          </a:p>
        </p:txBody>
      </p:sp>
      <p:sp>
        <p:nvSpPr>
          <p:cNvPr id="17" name="Proceso alternativo 16">
            <a:extLst>
              <a:ext uri="{FF2B5EF4-FFF2-40B4-BE49-F238E27FC236}">
                <a16:creationId xmlns:a16="http://schemas.microsoft.com/office/drawing/2014/main" id="{0E0488DE-2F2E-45DE-8454-0972F6791433}"/>
              </a:ext>
            </a:extLst>
          </p:cNvPr>
          <p:cNvSpPr/>
          <p:nvPr/>
        </p:nvSpPr>
        <p:spPr>
          <a:xfrm>
            <a:off x="949266" y="1007018"/>
            <a:ext cx="10295907"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C00000"/>
              </a:solidFill>
            </a:endParaRPr>
          </a:p>
        </p:txBody>
      </p:sp>
      <p:pic>
        <p:nvPicPr>
          <p:cNvPr id="4113" name="Imagen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87" y="43230"/>
            <a:ext cx="787581" cy="110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6AE2B7D5-FB44-474B-B06B-23D9722EEA1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17756" y="-374901"/>
            <a:ext cx="1914322" cy="1914322"/>
          </a:xfrm>
          <a:prstGeom prst="rect">
            <a:avLst/>
          </a:prstGeom>
        </p:spPr>
      </p:pic>
      <p:sp>
        <p:nvSpPr>
          <p:cNvPr id="26" name="Rectángulo 11">
            <a:extLst>
              <a:ext uri="{FF2B5EF4-FFF2-40B4-BE49-F238E27FC236}">
                <a16:creationId xmlns:a16="http://schemas.microsoft.com/office/drawing/2014/main" id="{2018FD7B-79EE-394C-9A8E-DF4BB1C34B72}"/>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32" name="Proceso alternativo 5">
            <a:extLst>
              <a:ext uri="{FF2B5EF4-FFF2-40B4-BE49-F238E27FC236}">
                <a16:creationId xmlns:a16="http://schemas.microsoft.com/office/drawing/2014/main" id="{9EBFF712-0351-8742-9D82-CD93F3D4F150}"/>
              </a:ext>
            </a:extLst>
          </p:cNvPr>
          <p:cNvSpPr/>
          <p:nvPr/>
        </p:nvSpPr>
        <p:spPr>
          <a:xfrm>
            <a:off x="22837" y="619133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3" name="15 Rectángulo">
            <a:extLst>
              <a:ext uri="{FF2B5EF4-FFF2-40B4-BE49-F238E27FC236}">
                <a16:creationId xmlns:a16="http://schemas.microsoft.com/office/drawing/2014/main" id="{186955D2-7837-8549-BA9F-40E0EC5555EE}"/>
              </a:ext>
            </a:extLst>
          </p:cNvPr>
          <p:cNvSpPr/>
          <p:nvPr/>
        </p:nvSpPr>
        <p:spPr>
          <a:xfrm>
            <a:off x="11114" y="6234114"/>
            <a:ext cx="12169775" cy="597023"/>
          </a:xfrm>
          <a:prstGeom prst="rect">
            <a:avLst/>
          </a:prstGeom>
          <a:solidFill>
            <a:srgbClr val="002060"/>
          </a:solidFill>
        </p:spPr>
        <p:txBody>
          <a:bodyPr>
            <a:spAutoFit/>
          </a:bodyPr>
          <a:lstStyle/>
          <a:p>
            <a:pPr algn="ctr">
              <a:lnSpc>
                <a:spcPct val="150000"/>
              </a:lnSpc>
              <a:defRPr/>
            </a:pPr>
            <a:r>
              <a:rPr lang="pt-BR" sz="1200" b="1" dirty="0">
                <a:solidFill>
                  <a:srgbClr val="FFFF00"/>
                </a:solidFill>
              </a:rPr>
              <a:t>P A T R I O T I S M O </a:t>
            </a:r>
            <a:endParaRPr lang="es-CL" sz="1200" b="1" dirty="0">
              <a:solidFill>
                <a:srgbClr val="FFFF00"/>
              </a:solidFill>
            </a:endParaRPr>
          </a:p>
          <a:p>
            <a:pPr algn="ctr">
              <a:lnSpc>
                <a:spcPct val="150000"/>
              </a:lnSpc>
              <a:defRPr/>
            </a:pPr>
            <a:r>
              <a:rPr lang="es-CL" sz="1100" dirty="0">
                <a:solidFill>
                  <a:srgbClr val="FFFF00"/>
                </a:solidFill>
              </a:rPr>
              <a:t>      </a:t>
            </a:r>
            <a:r>
              <a:rPr lang="es-CL" sz="1050" dirty="0">
                <a:solidFill>
                  <a:srgbClr val="FFFF00"/>
                </a:solidFill>
              </a:rPr>
              <a:t>HONOR                                                   LEALTAD                                                   VALENTÍA                                                   INTEGRIDAD                                                    DEBER</a:t>
            </a:r>
          </a:p>
        </p:txBody>
      </p:sp>
    </p:spTree>
    <p:extLst>
      <p:ext uri="{BB962C8B-B14F-4D97-AF65-F5344CB8AC3E}">
        <p14:creationId xmlns:p14="http://schemas.microsoft.com/office/powerpoint/2010/main" val="216767995"/>
      </p:ext>
    </p:extLst>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4" name="Grupo 163"/>
          <p:cNvGrpSpPr/>
          <p:nvPr/>
        </p:nvGrpSpPr>
        <p:grpSpPr>
          <a:xfrm>
            <a:off x="7426182" y="3686818"/>
            <a:ext cx="1767188" cy="929796"/>
            <a:chOff x="1134824" y="3985022"/>
            <a:chExt cx="1767188" cy="929796"/>
          </a:xfrm>
        </p:grpSpPr>
        <p:grpSp>
          <p:nvGrpSpPr>
            <p:cNvPr id="165" name="Grupo 164"/>
            <p:cNvGrpSpPr/>
            <p:nvPr/>
          </p:nvGrpSpPr>
          <p:grpSpPr>
            <a:xfrm>
              <a:off x="1307147" y="3985022"/>
              <a:ext cx="1432831" cy="929796"/>
              <a:chOff x="1472652" y="4029529"/>
              <a:chExt cx="1432831" cy="929796"/>
            </a:xfrm>
          </p:grpSpPr>
          <p:sp>
            <p:nvSpPr>
              <p:cNvPr id="168" name="CuadroTexto 167">
                <a:extLst>
                  <a:ext uri="{FF2B5EF4-FFF2-40B4-BE49-F238E27FC236}">
                    <a16:creationId xmlns:a16="http://schemas.microsoft.com/office/drawing/2014/main" id="{6E7E2312-9A4D-926A-E5B8-A4497509991E}"/>
                  </a:ext>
                </a:extLst>
              </p:cNvPr>
              <p:cNvSpPr txBox="1">
                <a:spLocks noChangeArrowheads="1"/>
              </p:cNvSpPr>
              <p:nvPr/>
            </p:nvSpPr>
            <p:spPr bwMode="auto">
              <a:xfrm>
                <a:off x="1472652" y="4651548"/>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CHACAL</a:t>
                </a:r>
                <a:endParaRPr lang="es-CL" altLang="es-CL" sz="1300" b="1" dirty="0">
                  <a:solidFill>
                    <a:prstClr val="black"/>
                  </a:solidFill>
                  <a:cs typeface="Calibri" panose="020F0502020204030204" pitchFamily="34" charset="0"/>
                </a:endParaRPr>
              </a:p>
            </p:txBody>
          </p:sp>
          <p:grpSp>
            <p:nvGrpSpPr>
              <p:cNvPr id="169"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029529"/>
                <a:ext cx="751846" cy="756830"/>
                <a:chOff x="3938" y="1423"/>
                <a:chExt cx="345" cy="359"/>
              </a:xfrm>
            </p:grpSpPr>
            <p:sp>
              <p:nvSpPr>
                <p:cNvPr id="171"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172"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174"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5"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6"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7"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8"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79"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180"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73" name="Freeform 116">
                  <a:extLst>
                    <a:ext uri="{FF2B5EF4-FFF2-40B4-BE49-F238E27FC236}">
                      <a16:creationId xmlns:a16="http://schemas.microsoft.com/office/drawing/2014/main" id="{EFD47EB9-16EA-51C3-C553-3D4B6ECBEDC7}"/>
                    </a:ext>
                  </a:extLst>
                </p:cNvPr>
                <p:cNvSpPr>
                  <a:spLocks/>
                </p:cNvSpPr>
                <p:nvPr/>
              </p:nvSpPr>
              <p:spPr bwMode="auto">
                <a:xfrm rot="17960025">
                  <a:off x="3931" y="1507"/>
                  <a:ext cx="359" cy="191"/>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sp>
          <p:nvSpPr>
            <p:cNvPr id="166" name="CuadroTexto 165">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ES" altLang="es-CL" sz="1400" b="1" noProof="0" dirty="0" smtClean="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167" name="Imagen 166"/>
            <p:cNvPicPr>
              <a:picLocks noChangeAspect="1"/>
            </p:cNvPicPr>
            <p:nvPr/>
          </p:nvPicPr>
          <p:blipFill>
            <a:blip r:embed="rId3"/>
            <a:stretch>
              <a:fillRect/>
            </a:stretch>
          </p:blipFill>
          <p:spPr>
            <a:xfrm>
              <a:off x="2207008" y="4385951"/>
              <a:ext cx="695004" cy="384081"/>
            </a:xfrm>
            <a:prstGeom prst="rect">
              <a:avLst/>
            </a:prstGeom>
          </p:spPr>
        </p:pic>
      </p:grpSp>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a:t>
              </a:fld>
              <a:endParaRPr lang="es-CL" altLang="es-CL" sz="1200" b="1">
                <a:solidFill>
                  <a:srgbClr val="FFFF00"/>
                </a:solidFill>
              </a:endParaRPr>
            </a:p>
          </p:txBody>
        </p:sp>
      </p:grpSp>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618706" y="2607027"/>
            <a:ext cx="440455"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59161" y="2259462"/>
            <a:ext cx="5276" cy="81080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210695" y="3053087"/>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1" name="Conector recto 200">
            <a:extLst>
              <a:ext uri="{FF2B5EF4-FFF2-40B4-BE49-F238E27FC236}">
                <a16:creationId xmlns:a16="http://schemas.microsoft.com/office/drawing/2014/main" id="{5E4FC5B3-8BCE-33B4-F27D-CE97B2ACDC1A}"/>
              </a:ext>
            </a:extLst>
          </p:cNvPr>
          <p:cNvCxnSpPr/>
          <p:nvPr/>
        </p:nvCxnSpPr>
        <p:spPr>
          <a:xfrm>
            <a:off x="3108871" y="306214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888494" y="3050113"/>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3" name="Conector recto 202">
            <a:extLst>
              <a:ext uri="{FF2B5EF4-FFF2-40B4-BE49-F238E27FC236}">
                <a16:creationId xmlns:a16="http://schemas.microsoft.com/office/drawing/2014/main" id="{5E4FC5B3-8BCE-33B4-F27D-CE97B2ACDC1A}"/>
              </a:ext>
            </a:extLst>
          </p:cNvPr>
          <p:cNvCxnSpPr/>
          <p:nvPr/>
        </p:nvCxnSpPr>
        <p:spPr>
          <a:xfrm>
            <a:off x="8346110" y="304569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0" name="Conector recto 219">
            <a:extLst>
              <a:ext uri="{FF2B5EF4-FFF2-40B4-BE49-F238E27FC236}">
                <a16:creationId xmlns:a16="http://schemas.microsoft.com/office/drawing/2014/main" id="{5E4FC5B3-8BCE-33B4-F27D-CE97B2ACDC1A}"/>
              </a:ext>
            </a:extLst>
          </p:cNvPr>
          <p:cNvCxnSpPr/>
          <p:nvPr/>
        </p:nvCxnSpPr>
        <p:spPr>
          <a:xfrm>
            <a:off x="6646377" y="3072533"/>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910957" y="3032170"/>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2" name="Conector recto 221"/>
          <p:cNvCxnSpPr/>
          <p:nvPr/>
        </p:nvCxnSpPr>
        <p:spPr>
          <a:xfrm>
            <a:off x="8381417" y="3494239"/>
            <a:ext cx="27547" cy="8024"/>
          </a:xfrm>
          <a:prstGeom prst="line">
            <a:avLst/>
          </a:prstGeom>
        </p:spPr>
        <p:style>
          <a:lnRef idx="2">
            <a:schemeClr val="accent1"/>
          </a:lnRef>
          <a:fillRef idx="0">
            <a:schemeClr val="accent1"/>
          </a:fillRef>
          <a:effectRef idx="1">
            <a:schemeClr val="accent1"/>
          </a:effectRef>
          <a:fontRef idx="minor">
            <a:schemeClr val="tx1"/>
          </a:fontRef>
        </p:style>
      </p:cxnSp>
      <p:grpSp>
        <p:nvGrpSpPr>
          <p:cNvPr id="223" name="Grupo 222"/>
          <p:cNvGrpSpPr/>
          <p:nvPr/>
        </p:nvGrpSpPr>
        <p:grpSpPr>
          <a:xfrm>
            <a:off x="10332824" y="4466023"/>
            <a:ext cx="1643824" cy="825261"/>
            <a:chOff x="7720500" y="1982346"/>
            <a:chExt cx="1643824" cy="825261"/>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289281" y="2515219"/>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cs typeface="Calibri" panose="020F0502020204030204" pitchFamily="34" charset="0"/>
                </a:rPr>
                <a:t>KRAKEN</a:t>
              </a:r>
              <a:r>
                <a:rPr lang="es-CL" altLang="es-CL" sz="1300" b="1" dirty="0" smtClean="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HH-</a:t>
              </a:r>
              <a:r>
                <a:rPr lang="es-CL" altLang="es-CL" sz="1400" b="1" dirty="0">
                  <a:solidFill>
                    <a:prstClr val="black"/>
                  </a:solidFill>
                  <a:cs typeface="Calibri" panose="020F0502020204030204" pitchFamily="34" charset="0"/>
                </a:rPr>
                <a:t>6</a:t>
              </a:r>
              <a:r>
                <a:rPr lang="es-CL" altLang="es-CL" sz="1400" b="1" dirty="0" smtClean="0">
                  <a:solidFill>
                    <a:prstClr val="black"/>
                  </a:solidFill>
                  <a:cs typeface="Calibri" panose="020F0502020204030204" pitchFamily="34" charset="0"/>
                </a:rPr>
                <a:t>5</a:t>
              </a:r>
              <a:endParaRPr lang="es-CL" altLang="es-CL" sz="1400" b="1" dirty="0">
                <a:solidFill>
                  <a:prstClr val="black"/>
                </a:solidFill>
                <a:cs typeface="Calibri" panose="020F0502020204030204" pitchFamily="34" charset="0"/>
              </a:endParaRP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983897" y="2129027"/>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9865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190895" y="3051220"/>
            <a:ext cx="8714027" cy="0"/>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249" name="Grupo 248"/>
          <p:cNvGrpSpPr/>
          <p:nvPr/>
        </p:nvGrpSpPr>
        <p:grpSpPr>
          <a:xfrm>
            <a:off x="2197822" y="3650688"/>
            <a:ext cx="1767188" cy="934765"/>
            <a:chOff x="1134824" y="3982325"/>
            <a:chExt cx="1767188" cy="934765"/>
          </a:xfrm>
        </p:grpSpPr>
        <p:grpSp>
          <p:nvGrpSpPr>
            <p:cNvPr id="250" name="Grupo 249"/>
            <p:cNvGrpSpPr/>
            <p:nvPr/>
          </p:nvGrpSpPr>
          <p:grpSpPr>
            <a:xfrm>
              <a:off x="1310247" y="3982325"/>
              <a:ext cx="1432831" cy="934765"/>
              <a:chOff x="1475752" y="4026832"/>
              <a:chExt cx="1432831" cy="934765"/>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5752" y="4653820"/>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BARRABAS</a:t>
                </a:r>
                <a:endParaRPr lang="es-CL" altLang="es-CL" sz="1300" b="1" dirty="0">
                  <a:solidFill>
                    <a:prstClr val="black"/>
                  </a:solidFill>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3"/>
            <a:stretch>
              <a:fillRect/>
            </a:stretch>
          </p:blipFill>
          <p:spPr>
            <a:xfrm>
              <a:off x="2207008" y="4385951"/>
              <a:ext cx="695004" cy="384081"/>
            </a:xfrm>
            <a:prstGeom prst="rect">
              <a:avLst/>
            </a:prstGeom>
          </p:spPr>
        </p:pic>
      </p:grpSp>
      <p:grpSp>
        <p:nvGrpSpPr>
          <p:cNvPr id="268" name="Grupo 267"/>
          <p:cNvGrpSpPr/>
          <p:nvPr/>
        </p:nvGrpSpPr>
        <p:grpSpPr>
          <a:xfrm>
            <a:off x="3988590" y="3626624"/>
            <a:ext cx="1767188" cy="932493"/>
            <a:chOff x="1134824" y="3982325"/>
            <a:chExt cx="1767188" cy="932493"/>
          </a:xfrm>
        </p:grpSpPr>
        <p:grpSp>
          <p:nvGrpSpPr>
            <p:cNvPr id="269" name="Grupo 268"/>
            <p:cNvGrpSpPr/>
            <p:nvPr/>
          </p:nvGrpSpPr>
          <p:grpSpPr>
            <a:xfrm>
              <a:off x="1307147" y="3982325"/>
              <a:ext cx="1432831" cy="932493"/>
              <a:chOff x="1472652" y="4026832"/>
              <a:chExt cx="1432831" cy="932493"/>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2652" y="4651548"/>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FORAJIDO</a:t>
                </a:r>
                <a:endParaRPr lang="es-CL" altLang="es-CL" sz="1300" b="1" dirty="0">
                  <a:solidFill>
                    <a:prstClr val="black"/>
                  </a:solidFill>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939" y="149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3"/>
            <a:stretch>
              <a:fillRect/>
            </a:stretch>
          </p:blipFill>
          <p:spPr>
            <a:xfrm>
              <a:off x="2207008" y="4385951"/>
              <a:ext cx="695004" cy="384081"/>
            </a:xfrm>
            <a:prstGeom prst="rect">
              <a:avLst/>
            </a:prstGeom>
          </p:spPr>
        </p:pic>
      </p:grpSp>
      <p:grpSp>
        <p:nvGrpSpPr>
          <p:cNvPr id="287" name="Grupo 286"/>
          <p:cNvGrpSpPr/>
          <p:nvPr/>
        </p:nvGrpSpPr>
        <p:grpSpPr>
          <a:xfrm>
            <a:off x="5662494" y="3618142"/>
            <a:ext cx="1862113" cy="990261"/>
            <a:chOff x="5331394" y="3615426"/>
            <a:chExt cx="1862113" cy="990261"/>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7349" y="3615426"/>
              <a:ext cx="1432831" cy="990261"/>
              <a:chOff x="4299528" y="2996776"/>
              <a:chExt cx="1432831" cy="990261"/>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extLst/>
                </a:blip>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528" y="3694649"/>
                <a:ext cx="143283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TEJANO</a:t>
                </a:r>
                <a:r>
                  <a:rPr lang="es-CL" altLang="es-CL" sz="1200" b="1" dirty="0">
                    <a:solidFill>
                      <a:prstClr val="black"/>
                    </a:solidFill>
                    <a:cs typeface="Calibri" panose="020F0502020204030204" pitchFamily="34" charset="0"/>
                  </a:rPr>
                  <a:t> </a:t>
                </a:r>
                <a:r>
                  <a:rPr lang="es-CL" altLang="es-CL" sz="1200" b="1" dirty="0" smtClean="0">
                    <a:solidFill>
                      <a:prstClr val="black"/>
                    </a:solidFill>
                    <a:cs typeface="Calibri" panose="020F0502020204030204" pitchFamily="34" charset="0"/>
                  </a:rPr>
                  <a:t> </a:t>
                </a: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3"/>
            <a:stretch>
              <a:fillRect/>
            </a:stretch>
          </p:blipFill>
          <p:spPr>
            <a:xfrm>
              <a:off x="6498503" y="4026031"/>
              <a:ext cx="695004" cy="384081"/>
            </a:xfrm>
            <a:prstGeom prst="rect">
              <a:avLst/>
            </a:prstGeom>
          </p:spPr>
        </p:pic>
      </p:grpSp>
      <p:grpSp>
        <p:nvGrpSpPr>
          <p:cNvPr id="302" name="Grupo 301">
            <a:extLst>
              <a:ext uri="{FF2B5EF4-FFF2-40B4-BE49-F238E27FC236}">
                <a16:creationId xmlns:a16="http://schemas.microsoft.com/office/drawing/2014/main" id="{1A282A40-B80D-E5D4-14F5-F40FBE2CFECA}"/>
              </a:ext>
            </a:extLst>
          </p:cNvPr>
          <p:cNvGrpSpPr/>
          <p:nvPr/>
        </p:nvGrpSpPr>
        <p:grpSpPr>
          <a:xfrm>
            <a:off x="8150812" y="3650798"/>
            <a:ext cx="325724" cy="360565"/>
            <a:chOff x="2380133" y="3762093"/>
            <a:chExt cx="476893" cy="580693"/>
          </a:xfrm>
        </p:grpSpPr>
        <p:grpSp>
          <p:nvGrpSpPr>
            <p:cNvPr id="303" name="Group 370">
              <a:extLst>
                <a:ext uri="{FF2B5EF4-FFF2-40B4-BE49-F238E27FC236}">
                  <a16:creationId xmlns:a16="http://schemas.microsoft.com/office/drawing/2014/main" id="{D56B6DEE-2649-CA17-6703-D0A78A8F1073}"/>
                </a:ext>
              </a:extLst>
            </p:cNvPr>
            <p:cNvGrpSpPr>
              <a:grpSpLocks/>
            </p:cNvGrpSpPr>
            <p:nvPr/>
          </p:nvGrpSpPr>
          <p:grpSpPr bwMode="auto">
            <a:xfrm>
              <a:off x="2550594" y="4063398"/>
              <a:ext cx="122245" cy="279388"/>
              <a:chOff x="3396" y="986"/>
              <a:chExt cx="37" cy="82"/>
            </a:xfrm>
          </p:grpSpPr>
          <p:sp>
            <p:nvSpPr>
              <p:cNvPr id="307" name="Rectangle 85">
                <a:extLst>
                  <a:ext uri="{FF2B5EF4-FFF2-40B4-BE49-F238E27FC236}">
                    <a16:creationId xmlns:a16="http://schemas.microsoft.com/office/drawing/2014/main" id="{FEA02845-2A7E-7104-740A-019468960540}"/>
                  </a:ext>
                </a:extLst>
              </p:cNvPr>
              <p:cNvSpPr>
                <a:spLocks noChangeArrowheads="1"/>
              </p:cNvSpPr>
              <p:nvPr/>
            </p:nvSpPr>
            <p:spPr bwMode="auto">
              <a:xfrm>
                <a:off x="3396" y="986"/>
                <a:ext cx="37" cy="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lgn="ctr">
                  <a:spcBef>
                    <a:spcPct val="0"/>
                  </a:spcBef>
                  <a:buSzTx/>
                  <a:buFontTx/>
                  <a:buNone/>
                </a:pPr>
                <a:r>
                  <a:rPr lang="en-US" altLang="en-US" sz="900" b="1" dirty="0"/>
                  <a:t>R</a:t>
                </a:r>
              </a:p>
            </p:txBody>
          </p:sp>
          <p:sp>
            <p:nvSpPr>
              <p:cNvPr id="310"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04" name="Elipse 30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05" name="Elipse 30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60523" y="1707147"/>
            <a:ext cx="810614" cy="496598"/>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6" name="Grupo 315"/>
          <p:cNvGrpSpPr/>
          <p:nvPr/>
        </p:nvGrpSpPr>
        <p:grpSpPr>
          <a:xfrm>
            <a:off x="300065" y="3629829"/>
            <a:ext cx="1767188" cy="935888"/>
            <a:chOff x="1134824" y="3982325"/>
            <a:chExt cx="1767188" cy="935888"/>
          </a:xfrm>
        </p:grpSpPr>
        <p:grpSp>
          <p:nvGrpSpPr>
            <p:cNvPr id="317" name="Grupo 316"/>
            <p:cNvGrpSpPr/>
            <p:nvPr/>
          </p:nvGrpSpPr>
          <p:grpSpPr>
            <a:xfrm>
              <a:off x="1279474" y="3982325"/>
              <a:ext cx="1432831" cy="935888"/>
              <a:chOff x="1444979" y="4026832"/>
              <a:chExt cx="1432831" cy="935888"/>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44979" y="465494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NAVAJO</a:t>
                </a:r>
                <a:endParaRPr lang="es-CL" altLang="es-CL" sz="1300" b="1" dirty="0">
                  <a:solidFill>
                    <a:prstClr val="black"/>
                  </a:solidFill>
                  <a:cs typeface="Calibri" panose="020F0502020204030204" pitchFamily="34" charset="0"/>
                </a:endParaRP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3"/>
            <a:stretch>
              <a:fillRect/>
            </a:stretch>
          </p:blipFill>
          <p:spPr>
            <a:xfrm>
              <a:off x="2207008" y="4385951"/>
              <a:ext cx="695004" cy="384081"/>
            </a:xfrm>
            <a:prstGeom prst="rect">
              <a:avLst/>
            </a:prstGeom>
          </p:spPr>
        </p:pic>
      </p:grpSp>
      <p:cxnSp>
        <p:nvCxnSpPr>
          <p:cNvPr id="158" name="Conector recto 157"/>
          <p:cNvCxnSpPr/>
          <p:nvPr/>
        </p:nvCxnSpPr>
        <p:spPr>
          <a:xfrm>
            <a:off x="6487751" y="1963788"/>
            <a:ext cx="4966062" cy="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cxnSp>
        <p:nvCxnSpPr>
          <p:cNvPr id="160" name="Conector recto 159"/>
          <p:cNvCxnSpPr/>
          <p:nvPr/>
        </p:nvCxnSpPr>
        <p:spPr>
          <a:xfrm>
            <a:off x="11466162" y="1963788"/>
            <a:ext cx="0" cy="232677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156" name="CuadroTexto 155">
            <a:extLst>
              <a:ext uri="{FF2B5EF4-FFF2-40B4-BE49-F238E27FC236}">
                <a16:creationId xmlns:a16="http://schemas.microsoft.com/office/drawing/2014/main" id="{6E7E2312-9A4D-926A-E5B8-A4497509991E}"/>
              </a:ext>
            </a:extLst>
          </p:cNvPr>
          <p:cNvSpPr txBox="1">
            <a:spLocks noChangeArrowheads="1"/>
          </p:cNvSpPr>
          <p:nvPr/>
        </p:nvSpPr>
        <p:spPr bwMode="auto">
          <a:xfrm>
            <a:off x="6303684" y="19557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4" name="Grupo 3"/>
          <p:cNvGrpSpPr/>
          <p:nvPr/>
        </p:nvGrpSpPr>
        <p:grpSpPr>
          <a:xfrm>
            <a:off x="8959270" y="3643313"/>
            <a:ext cx="1870749" cy="979755"/>
            <a:chOff x="8959270" y="3643313"/>
            <a:chExt cx="1870749" cy="979755"/>
          </a:xfrm>
        </p:grpSpPr>
        <p:grpSp>
          <p:nvGrpSpPr>
            <p:cNvPr id="205" name="Grupo 204"/>
            <p:cNvGrpSpPr/>
            <p:nvPr/>
          </p:nvGrpSpPr>
          <p:grpSpPr>
            <a:xfrm>
              <a:off x="8959270" y="3819632"/>
              <a:ext cx="1870749" cy="803436"/>
              <a:chOff x="7714834" y="4512773"/>
              <a:chExt cx="1870749" cy="803436"/>
            </a:xfrm>
          </p:grpSpPr>
          <p:grpSp>
            <p:nvGrpSpPr>
              <p:cNvPr id="209" name="Grupo 208"/>
              <p:cNvGrpSpPr/>
              <p:nvPr/>
            </p:nvGrpSpPr>
            <p:grpSpPr>
              <a:xfrm>
                <a:off x="7714834" y="4512773"/>
                <a:ext cx="1478641" cy="803436"/>
                <a:chOff x="8062345" y="4444311"/>
                <a:chExt cx="1478641" cy="803436"/>
              </a:xfrm>
            </p:grpSpPr>
            <p:grpSp>
              <p:nvGrpSpPr>
                <p:cNvPr id="214" name="Grupo 213">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216" name="CuadroTexto 215">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17"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218"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215" name="CuadroTexto 214">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210" name="Grupo 209"/>
              <p:cNvGrpSpPr/>
              <p:nvPr/>
            </p:nvGrpSpPr>
            <p:grpSpPr>
              <a:xfrm>
                <a:off x="8445927" y="4547484"/>
                <a:ext cx="447761" cy="369332"/>
                <a:chOff x="8445927" y="4448628"/>
                <a:chExt cx="447761" cy="369332"/>
              </a:xfrm>
            </p:grpSpPr>
            <p:cxnSp>
              <p:nvCxnSpPr>
                <p:cNvPr id="212" name="Conector recto de flecha 211"/>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3" name="CuadroTexto 212"/>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11" name="CuadroTexto 210">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7" name="Elipse 156">
              <a:extLst>
                <a:ext uri="{FF2B5EF4-FFF2-40B4-BE49-F238E27FC236}">
                  <a16:creationId xmlns:a16="http://schemas.microsoft.com/office/drawing/2014/main" id="{C7C35E9A-1013-F5DE-3A69-A0AE5D9201EE}"/>
                </a:ext>
              </a:extLst>
            </p:cNvPr>
            <p:cNvSpPr/>
            <p:nvPr/>
          </p:nvSpPr>
          <p:spPr>
            <a:xfrm>
              <a:off x="9748838"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9" name="Elipse 158">
              <a:extLst>
                <a:ext uri="{FF2B5EF4-FFF2-40B4-BE49-F238E27FC236}">
                  <a16:creationId xmlns:a16="http://schemas.microsoft.com/office/drawing/2014/main" id="{64268BD6-E504-74F7-1EA5-B9E93BC03EAE}"/>
                </a:ext>
              </a:extLst>
            </p:cNvPr>
            <p:cNvSpPr/>
            <p:nvPr/>
          </p:nvSpPr>
          <p:spPr>
            <a:xfrm>
              <a:off x="9939732"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81" name="Freeform 116">
            <a:extLst>
              <a:ext uri="{FF2B5EF4-FFF2-40B4-BE49-F238E27FC236}">
                <a16:creationId xmlns:a16="http://schemas.microsoft.com/office/drawing/2014/main" id="{EFD47EB9-16EA-51C3-C553-3D4B6ECBEDC7}"/>
              </a:ext>
            </a:extLst>
          </p:cNvPr>
          <p:cNvSpPr>
            <a:spLocks/>
          </p:cNvSpPr>
          <p:nvPr/>
        </p:nvSpPr>
        <p:spPr bwMode="auto">
          <a:xfrm rot="17801332">
            <a:off x="4541611" y="3767983"/>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Tree>
    <p:extLst>
      <p:ext uri="{BB962C8B-B14F-4D97-AF65-F5344CB8AC3E}">
        <p14:creationId xmlns:p14="http://schemas.microsoft.com/office/powerpoint/2010/main" val="1398941522"/>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sp>
        <p:nvSpPr>
          <p:cNvPr id="21" name="Rectangle 2">
            <a:extLst>
              <a:ext uri="{FF2B5EF4-FFF2-40B4-BE49-F238E27FC236}">
                <a16:creationId xmlns:a16="http://schemas.microsoft.com/office/drawing/2014/main" id="{9F155774-FC52-4399-B336-FCBD36E47DFB}"/>
              </a:ext>
            </a:extLst>
          </p:cNvPr>
          <p:cNvSpPr/>
          <p:nvPr/>
        </p:nvSpPr>
        <p:spPr>
          <a:xfrm>
            <a:off x="-1" y="943903"/>
            <a:ext cx="4443663" cy="5334471"/>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s-CL" sz="1600" b="1" i="0" u="sng" strike="noStrike" kern="1200" cap="none" spc="0" normalizeH="0" baseline="0" noProof="0" dirty="0" smtClean="0">
                <a:ln>
                  <a:noFill/>
                </a:ln>
                <a:effectLst/>
                <a:uLnTx/>
                <a:uFillTx/>
                <a:latin typeface=" Arial"/>
                <a:ea typeface="+mn-ea"/>
                <a:cs typeface="+mn-cs"/>
              </a:rPr>
              <a:t>SITUACIÓN </a:t>
            </a:r>
            <a:r>
              <a:rPr lang="es-CL" sz="1600" b="1" u="sng" dirty="0">
                <a:latin typeface=" Arial"/>
              </a:rPr>
              <a:t>GENERAL</a:t>
            </a:r>
            <a:r>
              <a:rPr kumimoji="0" lang="es-CL" sz="1600" b="1" i="0" u="sng" strike="noStrike" kern="1200" cap="none" spc="0" normalizeH="0" baseline="0" noProof="0" dirty="0">
                <a:ln>
                  <a:noFill/>
                </a:ln>
                <a:effectLst/>
                <a:uLnTx/>
                <a:uFillTx/>
                <a:latin typeface=" Arial"/>
                <a:ea typeface="+mn-ea"/>
                <a:cs typeface="+mn-cs"/>
              </a:rPr>
              <a:t> </a:t>
            </a:r>
          </a:p>
        </p:txBody>
      </p:sp>
      <p:grpSp>
        <p:nvGrpSpPr>
          <p:cNvPr id="3" name="Grupo 2">
            <a:extLst>
              <a:ext uri="{FF2B5EF4-FFF2-40B4-BE49-F238E27FC236}">
                <a16:creationId xmlns:a16="http://schemas.microsoft.com/office/drawing/2014/main" id="{90E649B6-D9B1-56E0-3ECC-F601616E6876}"/>
              </a:ext>
            </a:extLst>
          </p:cNvPr>
          <p:cNvGrpSpPr/>
          <p:nvPr/>
        </p:nvGrpSpPr>
        <p:grpSpPr>
          <a:xfrm>
            <a:off x="-23749" y="6502020"/>
            <a:ext cx="12226863" cy="378452"/>
            <a:chOff x="-23749" y="6492876"/>
            <a:chExt cx="12226863" cy="378452"/>
          </a:xfrm>
        </p:grpSpPr>
        <p:sp>
          <p:nvSpPr>
            <p:cNvPr id="4" name="Marcador de número de diapositiva 3">
              <a:extLst>
                <a:ext uri="{FF2B5EF4-FFF2-40B4-BE49-F238E27FC236}">
                  <a16:creationId xmlns:a16="http://schemas.microsoft.com/office/drawing/2014/main" id="{7C12B0ED-3601-FC4E-FEBD-223BC9ADD81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FD603549-5BC7-7CF2-F81C-A6D5919911A4}"/>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050E5228-52DB-BECB-99EF-809FEB32EDFB}"/>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5C96A48D-1BC1-CA9B-D2E2-704CC6773BC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2" name="Rectángulo 11">
            <a:extLst>
              <a:ext uri="{FF2B5EF4-FFF2-40B4-BE49-F238E27FC236}">
                <a16:creationId xmlns:a16="http://schemas.microsoft.com/office/drawing/2014/main" id="{CE20B8CB-5193-4D65-8709-C5BEFD509B25}"/>
              </a:ext>
            </a:extLst>
          </p:cNvPr>
          <p:cNvSpPr/>
          <p:nvPr/>
        </p:nvSpPr>
        <p:spPr>
          <a:xfrm>
            <a:off x="152555" y="1476922"/>
            <a:ext cx="4138549" cy="4524315"/>
          </a:xfrm>
          <a:prstGeom prst="rect">
            <a:avLst/>
          </a:prstGeom>
        </p:spPr>
        <p:txBody>
          <a:bodyPr wrap="square">
            <a:spAutoFit/>
          </a:bodyPr>
          <a:lstStyle/>
          <a:p>
            <a:pPr lvl="0" eaLnBrk="0" fontAlgn="base" hangingPunct="0">
              <a:spcBef>
                <a:spcPct val="0"/>
              </a:spcBef>
              <a:spcAft>
                <a:spcPct val="0"/>
              </a:spcAft>
            </a:pPr>
            <a:r>
              <a:rPr lang="es-CL" altLang="en-US" sz="1600" dirty="0" smtClean="0">
                <a:solidFill>
                  <a:prstClr val="black"/>
                </a:solidFill>
                <a:latin typeface=" Arial"/>
                <a:cs typeface="Courier New" panose="02070309020205020404" pitchFamily="49" charset="0"/>
              </a:rPr>
              <a:t>CANOPUS Y ALDEBARÁN EN GUERRA.</a:t>
            </a:r>
          </a:p>
          <a:p>
            <a:pPr lvl="0" eaLnBrk="0" fontAlgn="base" hangingPunct="0">
              <a:spcBef>
                <a:spcPct val="0"/>
              </a:spcBef>
              <a:spcAft>
                <a:spcPct val="0"/>
              </a:spcAft>
            </a:pPr>
            <a:endParaRPr lang="es-CL" altLang="en-US" sz="1600" dirty="0" smtClean="0">
              <a:solidFill>
                <a:prstClr val="black"/>
              </a:solidFill>
              <a:latin typeface=" Arial"/>
              <a:cs typeface="Courier New" panose="02070309020205020404" pitchFamily="49" charset="0"/>
            </a:endParaRPr>
          </a:p>
          <a:p>
            <a:pPr lvl="0" eaLnBrk="0" fontAlgn="base" hangingPunct="0">
              <a:spcBef>
                <a:spcPct val="0"/>
              </a:spcBef>
              <a:spcAft>
                <a:spcPct val="0"/>
              </a:spcAft>
            </a:pPr>
            <a:r>
              <a:rPr lang="es-CL" altLang="en-US" sz="1600" dirty="0" smtClean="0">
                <a:solidFill>
                  <a:prstClr val="black"/>
                </a:solidFill>
                <a:latin typeface=" Arial"/>
                <a:cs typeface="Courier New" panose="02070309020205020404" pitchFamily="49" charset="0"/>
              </a:rPr>
              <a:t>ABR 06 FUERZAS DE ALDEBARÁN INTENTARON CAPTURAR LA BASE NAVAL DE TALCAHUANO, </a:t>
            </a:r>
            <a:r>
              <a:rPr lang="es-CL" altLang="en-US" sz="1600" dirty="0">
                <a:solidFill>
                  <a:prstClr val="black"/>
                </a:solidFill>
                <a:latin typeface=" Arial"/>
                <a:cs typeface="Courier New" panose="02070309020205020404" pitchFamily="49" charset="0"/>
              </a:rPr>
              <a:t>A TRAVÉS DE UNA OA EN EL PUERTO DE SAN </a:t>
            </a:r>
            <a:r>
              <a:rPr lang="es-CL" altLang="en-US" sz="1600" dirty="0" smtClean="0">
                <a:solidFill>
                  <a:prstClr val="black"/>
                </a:solidFill>
                <a:latin typeface=" Arial"/>
                <a:cs typeface="Courier New" panose="02070309020205020404" pitchFamily="49" charset="0"/>
              </a:rPr>
              <a:t>VICENTE, SIN EMBARGO POR MEDIO DE UN CONTRAATAQUE MARÍTIMO Y TERRESTRE DESDE CONCEPCIÓN SE LOGRÓ CONTENER EL AVANCE HACIA TALCAHUANO.</a:t>
            </a:r>
          </a:p>
          <a:p>
            <a:pPr lvl="0" eaLnBrk="0" fontAlgn="base" hangingPunct="0">
              <a:spcBef>
                <a:spcPct val="0"/>
              </a:spcBef>
              <a:spcAft>
                <a:spcPct val="0"/>
              </a:spcAft>
            </a:pPr>
            <a:endParaRPr lang="es-CL" altLang="en-US" sz="1600" dirty="0">
              <a:solidFill>
                <a:prstClr val="black"/>
              </a:solidFill>
              <a:latin typeface=" Arial"/>
              <a:cs typeface="Courier New" panose="02070309020205020404" pitchFamily="49" charset="0"/>
            </a:endParaRPr>
          </a:p>
          <a:p>
            <a:pPr lvl="0" eaLnBrk="0" fontAlgn="base" hangingPunct="0">
              <a:spcBef>
                <a:spcPct val="0"/>
              </a:spcBef>
              <a:spcAft>
                <a:spcPct val="0"/>
              </a:spcAft>
            </a:pPr>
            <a:r>
              <a:rPr lang="es-CL" altLang="en-US" sz="1600" dirty="0" smtClean="0">
                <a:solidFill>
                  <a:prstClr val="black"/>
                </a:solidFill>
                <a:latin typeface=" Arial"/>
                <a:cs typeface="Courier New" panose="02070309020205020404" pitchFamily="49" charset="0"/>
              </a:rPr>
              <a:t>ABR 10 FUERZAS DE ALDEBARÁN CORRESPONDIENTES A UN BATALLÓN IM REF. (BAT. AA) MANTIENE EL CONTROL DE SAN VICENTE A LA ESPERA DE REFUERZOS DESDE EL MAR, PARA REINICIAR LA OFENSIVA.</a:t>
            </a:r>
            <a:endParaRPr lang="en-US" altLang="en-US" sz="1600" dirty="0">
              <a:solidFill>
                <a:prstClr val="black"/>
              </a:solidFill>
              <a:latin typeface=" Arial"/>
              <a:cs typeface="Courier New" panose="02070309020205020404" pitchFamily="49" charset="0"/>
            </a:endParaRPr>
          </a:p>
        </p:txBody>
      </p:sp>
      <p:pic>
        <p:nvPicPr>
          <p:cNvPr id="13" name="Imagen 12">
            <a:extLst>
              <a:ext uri="{FF2B5EF4-FFF2-40B4-BE49-F238E27FC236}">
                <a16:creationId xmlns:a16="http://schemas.microsoft.com/office/drawing/2014/main" id="{077CF395-94B5-4962-91F1-77C2C9893397}"/>
              </a:ext>
            </a:extLst>
          </p:cNvPr>
          <p:cNvPicPr>
            <a:picLocks noChangeAspect="1"/>
          </p:cNvPicPr>
          <p:nvPr/>
        </p:nvPicPr>
        <p:blipFill>
          <a:blip r:embed="rId5"/>
          <a:stretch>
            <a:fillRect/>
          </a:stretch>
        </p:blipFill>
        <p:spPr>
          <a:xfrm>
            <a:off x="4718218" y="1030898"/>
            <a:ext cx="2231221" cy="5169226"/>
          </a:xfrm>
          <a:prstGeom prst="rect">
            <a:avLst/>
          </a:prstGeom>
        </p:spPr>
      </p:pic>
      <p:pic>
        <p:nvPicPr>
          <p:cNvPr id="8" name="Imagen 7">
            <a:extLst>
              <a:ext uri="{FF2B5EF4-FFF2-40B4-BE49-F238E27FC236}">
                <a16:creationId xmlns:a16="http://schemas.microsoft.com/office/drawing/2014/main" id="{AEAF4FA4-C8B8-4EB9-9926-B2C239AC6570}"/>
              </a:ext>
            </a:extLst>
          </p:cNvPr>
          <p:cNvPicPr>
            <a:picLocks noChangeAspect="1"/>
          </p:cNvPicPr>
          <p:nvPr/>
        </p:nvPicPr>
        <p:blipFill rotWithShape="1">
          <a:blip r:embed="rId6"/>
          <a:srcRect l="50391"/>
          <a:stretch/>
        </p:blipFill>
        <p:spPr>
          <a:xfrm>
            <a:off x="7503941" y="1114129"/>
            <a:ext cx="3918901" cy="2438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Imagen 17">
            <a:extLst>
              <a:ext uri="{FF2B5EF4-FFF2-40B4-BE49-F238E27FC236}">
                <a16:creationId xmlns:a16="http://schemas.microsoft.com/office/drawing/2014/main" id="{46192E81-FFD4-4A9E-9BB3-AC1AF07C4894}"/>
              </a:ext>
            </a:extLst>
          </p:cNvPr>
          <p:cNvPicPr>
            <a:picLocks noChangeAspect="1"/>
          </p:cNvPicPr>
          <p:nvPr/>
        </p:nvPicPr>
        <p:blipFill>
          <a:blip r:embed="rId7"/>
          <a:stretch>
            <a:fillRect/>
          </a:stretch>
        </p:blipFill>
        <p:spPr>
          <a:xfrm>
            <a:off x="7503941" y="3789958"/>
            <a:ext cx="3925018" cy="22112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52745742"/>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sp>
        <p:nvSpPr>
          <p:cNvPr id="20" name="Rectangle 2">
            <a:extLst>
              <a:ext uri="{FF2B5EF4-FFF2-40B4-BE49-F238E27FC236}">
                <a16:creationId xmlns:a16="http://schemas.microsoft.com/office/drawing/2014/main" id="{9F155774-FC52-4399-B336-FCBD36E47DFB}"/>
              </a:ext>
            </a:extLst>
          </p:cNvPr>
          <p:cNvSpPr/>
          <p:nvPr/>
        </p:nvSpPr>
        <p:spPr>
          <a:xfrm>
            <a:off x="0" y="1039710"/>
            <a:ext cx="4422692" cy="531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s-CL" sz="1600" b="1" i="0" u="sng" strike="noStrike" kern="1200" cap="none" spc="0" normalizeH="0" baseline="0" noProof="0" dirty="0" smtClean="0">
                <a:ln>
                  <a:noFill/>
                </a:ln>
                <a:effectLst/>
                <a:uLnTx/>
                <a:uFillTx/>
                <a:latin typeface=" Arial" panose="02020603050405020304"/>
                <a:ea typeface="+mn-ea"/>
                <a:cs typeface="+mn-cs"/>
              </a:rPr>
              <a:t>SITUACIÓN PARTICULAR</a:t>
            </a:r>
            <a:endParaRPr kumimoji="0" lang="es-CL" sz="1600" b="1" i="0" u="sng" strike="noStrike" kern="1200" cap="none" spc="0" normalizeH="0" baseline="0" noProof="0" dirty="0">
              <a:ln>
                <a:noFill/>
              </a:ln>
              <a:effectLst/>
              <a:uLnTx/>
              <a:uFillTx/>
              <a:latin typeface=" Arial" panose="02020603050405020304"/>
              <a:ea typeface="+mn-ea"/>
              <a:cs typeface="+mn-cs"/>
            </a:endParaRPr>
          </a:p>
        </p:txBody>
      </p:sp>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2" name="Rectángulo 11">
            <a:extLst>
              <a:ext uri="{FF2B5EF4-FFF2-40B4-BE49-F238E27FC236}">
                <a16:creationId xmlns:a16="http://schemas.microsoft.com/office/drawing/2014/main" id="{28330C75-2D8B-46F1-85E2-EA940C7A415C}"/>
              </a:ext>
            </a:extLst>
          </p:cNvPr>
          <p:cNvSpPr/>
          <p:nvPr/>
        </p:nvSpPr>
        <p:spPr>
          <a:xfrm>
            <a:off x="172576" y="1506997"/>
            <a:ext cx="4077539" cy="4616648"/>
          </a:xfrm>
          <a:prstGeom prst="rect">
            <a:avLst/>
          </a:prstGeom>
        </p:spPr>
        <p:txBody>
          <a:bodyPr wrap="square">
            <a:spAutoFit/>
          </a:bodyPr>
          <a:lstStyle/>
          <a:p>
            <a:pPr eaLnBrk="0" fontAlgn="base" hangingPunct="0">
              <a:spcBef>
                <a:spcPct val="0"/>
              </a:spcBef>
              <a:spcAft>
                <a:spcPct val="0"/>
              </a:spcAft>
              <a:buFontTx/>
              <a:buNone/>
            </a:pPr>
            <a:r>
              <a:rPr lang="es-CL" altLang="en-US" sz="1400" dirty="0" smtClean="0">
                <a:solidFill>
                  <a:prstClr val="black"/>
                </a:solidFill>
                <a:latin typeface=" Arial" panose="02020603050405020304"/>
                <a:cs typeface="Courier New" panose="02070309020205020404" pitchFamily="49" charset="0"/>
              </a:rPr>
              <a:t>ABR 122100 </a:t>
            </a:r>
            <a:r>
              <a:rPr lang="es-CL" altLang="en-US" sz="1400" dirty="0">
                <a:solidFill>
                  <a:prstClr val="black"/>
                </a:solidFill>
                <a:latin typeface=" Arial" panose="02020603050405020304"/>
                <a:cs typeface="Courier New" panose="02070309020205020404" pitchFamily="49" charset="0"/>
              </a:rPr>
              <a:t>PERSONAL </a:t>
            </a:r>
            <a:r>
              <a:rPr lang="es-CL" altLang="en-US" sz="1400" dirty="0" smtClean="0">
                <a:solidFill>
                  <a:prstClr val="black"/>
                </a:solidFill>
                <a:latin typeface=" Arial" panose="02020603050405020304"/>
                <a:cs typeface="Courier New" panose="02070309020205020404" pitchFamily="49" charset="0"/>
              </a:rPr>
              <a:t>DE TUMBES INFORMA LA PRESENCIA DE FZAS ENEMIGAS EN EL SECTOR DE LA CANTERA DE CALETA EL SOLDADO EN LA PENÍNSULA DE TUMBES. UNIDADES ISR PROPIAS CONFIRMARON LA PRESENCIA DE LA BATERÍA AA EN MENCIONADO SECTOR.</a:t>
            </a:r>
          </a:p>
          <a:p>
            <a:pPr eaLnBrk="0" fontAlgn="base" hangingPunct="0">
              <a:spcBef>
                <a:spcPct val="0"/>
              </a:spcBef>
              <a:spcAft>
                <a:spcPct val="0"/>
              </a:spcAft>
              <a:buFontTx/>
              <a:buNone/>
            </a:pPr>
            <a:endParaRPr lang="es-ES" altLang="en-US" sz="1400" dirty="0">
              <a:solidFill>
                <a:prstClr val="black"/>
              </a:solidFill>
              <a:latin typeface=" Arial" panose="02020603050405020304"/>
              <a:cs typeface="Courier New" panose="02070309020205020404" pitchFamily="49" charset="0"/>
            </a:endParaRPr>
          </a:p>
          <a:p>
            <a:pPr eaLnBrk="0" fontAlgn="base" hangingPunct="0">
              <a:spcBef>
                <a:spcPct val="0"/>
              </a:spcBef>
              <a:spcAft>
                <a:spcPct val="0"/>
              </a:spcAft>
              <a:buFontTx/>
              <a:buNone/>
            </a:pPr>
            <a:r>
              <a:rPr lang="es-ES" altLang="en-US" sz="1400" dirty="0" smtClean="0">
                <a:solidFill>
                  <a:prstClr val="black"/>
                </a:solidFill>
                <a:latin typeface=" Arial" panose="02020603050405020304"/>
                <a:cs typeface="Courier New" panose="02070309020205020404" pitchFamily="49" charset="0"/>
              </a:rPr>
              <a:t>LA AF DE CANOPUS A TOMADO EL CONTROL DE LA BAHÍA DE CONCEPCIÓN, ASEGURANDO LA ISLA QUIRIQUINA</a:t>
            </a:r>
            <a:r>
              <a:rPr lang="es-CL" altLang="en-US" sz="1400" dirty="0">
                <a:solidFill>
                  <a:prstClr val="black"/>
                </a:solidFill>
                <a:latin typeface=" Arial" panose="02020603050405020304"/>
                <a:cs typeface="Courier New" panose="02070309020205020404" pitchFamily="49" charset="0"/>
              </a:rPr>
              <a:t> </a:t>
            </a:r>
            <a:r>
              <a:rPr lang="es-CL" altLang="en-US" sz="1400" dirty="0" smtClean="0">
                <a:solidFill>
                  <a:prstClr val="black"/>
                </a:solidFill>
                <a:latin typeface=" Arial" panose="02020603050405020304"/>
                <a:cs typeface="Courier New" panose="02070309020205020404" pitchFamily="49" charset="0"/>
              </a:rPr>
              <a:t>CON UNA COY IM.</a:t>
            </a:r>
          </a:p>
          <a:p>
            <a:pPr eaLnBrk="0" fontAlgn="base" hangingPunct="0">
              <a:spcBef>
                <a:spcPct val="0"/>
              </a:spcBef>
              <a:spcAft>
                <a:spcPct val="0"/>
              </a:spcAft>
              <a:buFontTx/>
              <a:buNone/>
            </a:pPr>
            <a:endParaRPr lang="es-ES" altLang="en-US" sz="1400" dirty="0">
              <a:solidFill>
                <a:prstClr val="black"/>
              </a:solidFill>
              <a:latin typeface=" Arial" panose="02020603050405020304"/>
              <a:cs typeface="Courier New" panose="02070309020205020404" pitchFamily="49" charset="0"/>
            </a:endParaRPr>
          </a:p>
          <a:p>
            <a:pPr eaLnBrk="0" fontAlgn="base" hangingPunct="0">
              <a:spcBef>
                <a:spcPct val="0"/>
              </a:spcBef>
              <a:spcAft>
                <a:spcPct val="0"/>
              </a:spcAft>
              <a:buFontTx/>
              <a:buNone/>
            </a:pPr>
            <a:r>
              <a:rPr lang="es-ES" altLang="en-US" sz="1400" dirty="0" smtClean="0">
                <a:solidFill>
                  <a:prstClr val="black"/>
                </a:solidFill>
                <a:latin typeface=" Arial" panose="02020603050405020304"/>
                <a:cs typeface="Courier New" panose="02070309020205020404" pitchFamily="49" charset="0"/>
              </a:rPr>
              <a:t>AL BATALLÓN ALDEA SE LA ASIGNADO LA TAREA DE DERROTAR A FZAS DE ALDEBARÁN EN SAN VICENTE.</a:t>
            </a:r>
          </a:p>
          <a:p>
            <a:pPr eaLnBrk="0" fontAlgn="base" hangingPunct="0">
              <a:spcBef>
                <a:spcPct val="0"/>
              </a:spcBef>
              <a:spcAft>
                <a:spcPct val="0"/>
              </a:spcAft>
              <a:buFontTx/>
              <a:buNone/>
            </a:pPr>
            <a:endParaRPr lang="es-ES" altLang="en-US" sz="1400" dirty="0" smtClean="0">
              <a:solidFill>
                <a:prstClr val="black"/>
              </a:solidFill>
              <a:latin typeface=" Arial" panose="02020603050405020304"/>
              <a:cs typeface="Courier New" panose="02070309020205020404" pitchFamily="49" charset="0"/>
            </a:endParaRPr>
          </a:p>
          <a:p>
            <a:pPr eaLnBrk="0" fontAlgn="base" hangingPunct="0">
              <a:spcBef>
                <a:spcPct val="0"/>
              </a:spcBef>
              <a:spcAft>
                <a:spcPct val="0"/>
              </a:spcAft>
              <a:buFontTx/>
              <a:buNone/>
            </a:pPr>
            <a:r>
              <a:rPr lang="es-ES" altLang="en-US" sz="1400" dirty="0" smtClean="0">
                <a:solidFill>
                  <a:prstClr val="black"/>
                </a:solidFill>
                <a:latin typeface=" Arial" panose="02020603050405020304"/>
                <a:cs typeface="Courier New" panose="02070309020205020404" pitchFamily="49" charset="0"/>
              </a:rPr>
              <a:t>ACTUALMENTE EL BATALLÓN SE ENCUENTRA EMBARCADO EN MEDIOS DEL ATF PARA REALIZAR ACCIONES DE COMBATE SOBRE TUMBES Y SAN VICENTE.</a:t>
            </a:r>
            <a:endParaRPr lang="en-US" altLang="en-US" sz="1400" dirty="0">
              <a:solidFill>
                <a:prstClr val="black"/>
              </a:solidFill>
              <a:latin typeface=" Arial" panose="02020603050405020304"/>
              <a:cs typeface="Courier New" panose="02070309020205020404" pitchFamily="49" charset="0"/>
            </a:endParaRPr>
          </a:p>
        </p:txBody>
      </p:sp>
      <p:pic>
        <p:nvPicPr>
          <p:cNvPr id="4" name="Imagen 3">
            <a:extLst>
              <a:ext uri="{FF2B5EF4-FFF2-40B4-BE49-F238E27FC236}">
                <a16:creationId xmlns:a16="http://schemas.microsoft.com/office/drawing/2014/main" id="{51D38D5A-3E6E-4F38-A0EF-220452D79803}"/>
              </a:ext>
            </a:extLst>
          </p:cNvPr>
          <p:cNvPicPr>
            <a:picLocks noChangeAspect="1"/>
          </p:cNvPicPr>
          <p:nvPr/>
        </p:nvPicPr>
        <p:blipFill rotWithShape="1">
          <a:blip r:embed="rId5"/>
          <a:srcRect l="17419" r="9883" b="10567"/>
          <a:stretch/>
        </p:blipFill>
        <p:spPr>
          <a:xfrm>
            <a:off x="4607834" y="1041494"/>
            <a:ext cx="7399024" cy="54061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Rectángulo 20">
            <a:extLst>
              <a:ext uri="{FF2B5EF4-FFF2-40B4-BE49-F238E27FC236}">
                <a16:creationId xmlns:a16="http://schemas.microsoft.com/office/drawing/2014/main" id="{D001F0A4-2541-401E-9CC8-EF22349CE80D}"/>
              </a:ext>
            </a:extLst>
          </p:cNvPr>
          <p:cNvSpPr/>
          <p:nvPr/>
        </p:nvSpPr>
        <p:spPr>
          <a:xfrm>
            <a:off x="5663721" y="2867025"/>
            <a:ext cx="2373406" cy="3374750"/>
          </a:xfrm>
          <a:prstGeom prst="rect">
            <a:avLst/>
          </a:prstGeom>
          <a:noFill/>
          <a:ln w="38100">
            <a:solidFill>
              <a:srgbClr val="BE203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11" name="Imagen 10">
            <a:extLst>
              <a:ext uri="{FF2B5EF4-FFF2-40B4-BE49-F238E27FC236}">
                <a16:creationId xmlns:a16="http://schemas.microsoft.com/office/drawing/2014/main" id="{D2BA5BB8-E35E-44DD-8672-DA607A0C292D}"/>
              </a:ext>
            </a:extLst>
          </p:cNvPr>
          <p:cNvPicPr>
            <a:picLocks noChangeAspect="1"/>
          </p:cNvPicPr>
          <p:nvPr/>
        </p:nvPicPr>
        <p:blipFill>
          <a:blip r:embed="rId6"/>
          <a:stretch>
            <a:fillRect/>
          </a:stretch>
        </p:blipFill>
        <p:spPr>
          <a:xfrm>
            <a:off x="9811596" y="3717852"/>
            <a:ext cx="2041474" cy="11843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ED3992EE-C42F-4219-89E7-D1B628EDB32C}"/>
              </a:ext>
            </a:extLst>
          </p:cNvPr>
          <p:cNvPicPr>
            <a:picLocks noChangeAspect="1"/>
          </p:cNvPicPr>
          <p:nvPr/>
        </p:nvPicPr>
        <p:blipFill>
          <a:blip r:embed="rId7"/>
          <a:stretch>
            <a:fillRect/>
          </a:stretch>
        </p:blipFill>
        <p:spPr>
          <a:xfrm>
            <a:off x="9826825" y="5130047"/>
            <a:ext cx="2041475" cy="12539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p:cNvPicPr>
            <a:picLocks noChangeAspect="1"/>
          </p:cNvPicPr>
          <p:nvPr/>
        </p:nvPicPr>
        <p:blipFill rotWithShape="1">
          <a:blip r:embed="rId8">
            <a:extLst>
              <a:ext uri="{28A0092B-C50C-407E-A947-70E740481C1C}">
                <a14:useLocalDpi xmlns:a14="http://schemas.microsoft.com/office/drawing/2010/main" val="0"/>
              </a:ext>
            </a:extLst>
          </a:blip>
          <a:srcRect l="-1779" t="1415"/>
          <a:stretch/>
        </p:blipFill>
        <p:spPr>
          <a:xfrm>
            <a:off x="6373131" y="3553804"/>
            <a:ext cx="477293" cy="504825"/>
          </a:xfrm>
          <a:prstGeom prst="flowChartDecision">
            <a:avLst/>
          </a:prstGeom>
        </p:spPr>
      </p:pic>
      <p:pic>
        <p:nvPicPr>
          <p:cNvPr id="22" name="Imagen 2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771715" y="5391150"/>
            <a:ext cx="655491" cy="616551"/>
          </a:xfrm>
          <a:prstGeom prst="flowChartDecision">
            <a:avLst/>
          </a:prstGeom>
        </p:spPr>
      </p:pic>
    </p:spTree>
    <p:extLst>
      <p:ext uri="{BB962C8B-B14F-4D97-AF65-F5344CB8AC3E}">
        <p14:creationId xmlns:p14="http://schemas.microsoft.com/office/powerpoint/2010/main" val="4269617162"/>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62369" y="6455736"/>
            <a:ext cx="11929534"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5" name="Imagen 49">
            <a:extLst>
              <a:ext uri="{FF2B5EF4-FFF2-40B4-BE49-F238E27FC236}">
                <a16:creationId xmlns:a16="http://schemas.microsoft.com/office/drawing/2014/main" id="{4AC741A4-6701-46E6-B7E3-C925F350FA60}"/>
              </a:ext>
            </a:extLst>
          </p:cNvPr>
          <p:cNvPicPr/>
          <p:nvPr/>
        </p:nvPicPr>
        <p:blipFill>
          <a:blip r:embed="rId5" cstate="print">
            <a:extLst>
              <a:ext uri="{BEBA8EAE-BF5A-486C-A8C5-ECC9F3942E4B}">
                <a14:imgProps xmlns:a14="http://schemas.microsoft.com/office/drawing/2010/main">
                  <a14:imgLayer>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21325" y="1146116"/>
            <a:ext cx="3179338" cy="2709926"/>
          </a:xfrm>
          <a:prstGeom prst="rect">
            <a:avLst/>
          </a:prstGeom>
        </p:spPr>
      </p:pic>
      <p:pic>
        <p:nvPicPr>
          <p:cNvPr id="26" name="Imagen 25">
            <a:extLst>
              <a:ext uri="{FF2B5EF4-FFF2-40B4-BE49-F238E27FC236}">
                <a16:creationId xmlns:a16="http://schemas.microsoft.com/office/drawing/2014/main" id="{214D8280-A2DA-42C2-A557-9EE941E73001}"/>
              </a:ext>
            </a:extLst>
          </p:cNvPr>
          <p:cNvPicPr>
            <a:picLocks noChangeAspect="1"/>
          </p:cNvPicPr>
          <p:nvPr/>
        </p:nvPicPr>
        <p:blipFill rotWithShape="1">
          <a:blip r:embed="rId6">
            <a:extLst>
              <a:ext uri="{28A0092B-C50C-407E-A947-70E740481C1C}">
                <a14:useLocalDpi xmlns:a14="http://schemas.microsoft.com/office/drawing/2010/main" val="0"/>
              </a:ext>
            </a:extLst>
          </a:blip>
          <a:srcRect b="32261"/>
          <a:stretch/>
        </p:blipFill>
        <p:spPr>
          <a:xfrm>
            <a:off x="172452" y="1320342"/>
            <a:ext cx="3743268" cy="3848888"/>
          </a:xfrm>
          <a:prstGeom prst="rect">
            <a:avLst/>
          </a:prstGeom>
        </p:spPr>
      </p:pic>
      <p:graphicFrame>
        <p:nvGraphicFramePr>
          <p:cNvPr id="27" name="101 Tabla">
            <a:extLst>
              <a:ext uri="{FF2B5EF4-FFF2-40B4-BE49-F238E27FC236}">
                <a16:creationId xmlns:a16="http://schemas.microsoft.com/office/drawing/2014/main" id="{AEA3C050-5845-4F87-92B0-3E779106210B}"/>
              </a:ext>
            </a:extLst>
          </p:cNvPr>
          <p:cNvGraphicFramePr>
            <a:graphicFrameLocks noGrp="1"/>
          </p:cNvGraphicFramePr>
          <p:nvPr>
            <p:extLst/>
          </p:nvPr>
        </p:nvGraphicFramePr>
        <p:xfrm>
          <a:off x="6832339" y="1349686"/>
          <a:ext cx="4079843" cy="1866316"/>
        </p:xfrm>
        <a:graphic>
          <a:graphicData uri="http://schemas.openxmlformats.org/drawingml/2006/table">
            <a:tbl>
              <a:tblPr firstRow="1" bandRow="1">
                <a:tableStyleId>{5C22544A-7EE6-4342-B048-85BDC9FD1C3A}</a:tableStyleId>
              </a:tblPr>
              <a:tblGrid>
                <a:gridCol w="1298023">
                  <a:extLst>
                    <a:ext uri="{9D8B030D-6E8A-4147-A177-3AD203B41FA5}">
                      <a16:colId xmlns:a16="http://schemas.microsoft.com/office/drawing/2014/main" val="20000"/>
                    </a:ext>
                  </a:extLst>
                </a:gridCol>
                <a:gridCol w="906030">
                  <a:extLst>
                    <a:ext uri="{9D8B030D-6E8A-4147-A177-3AD203B41FA5}">
                      <a16:colId xmlns:a16="http://schemas.microsoft.com/office/drawing/2014/main" val="20001"/>
                    </a:ext>
                  </a:extLst>
                </a:gridCol>
                <a:gridCol w="858118">
                  <a:extLst>
                    <a:ext uri="{9D8B030D-6E8A-4147-A177-3AD203B41FA5}">
                      <a16:colId xmlns:a16="http://schemas.microsoft.com/office/drawing/2014/main" val="20002"/>
                    </a:ext>
                  </a:extLst>
                </a:gridCol>
                <a:gridCol w="1017672">
                  <a:extLst>
                    <a:ext uri="{9D8B030D-6E8A-4147-A177-3AD203B41FA5}">
                      <a16:colId xmlns:a16="http://schemas.microsoft.com/office/drawing/2014/main" val="20003"/>
                    </a:ext>
                  </a:extLst>
                </a:gridCol>
              </a:tblGrid>
              <a:tr h="460520">
                <a:tc>
                  <a:txBody>
                    <a:bodyPr/>
                    <a:lstStyle/>
                    <a:p>
                      <a:endParaRPr lang="es-MX" sz="1400" b="0" dirty="0">
                        <a:solidFill>
                          <a:schemeClr val="tx1"/>
                        </a:solidFill>
                      </a:endParaRP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a:solidFill>
                            <a:schemeClr val="tx1"/>
                          </a:solidFill>
                        </a:rPr>
                        <a:t>Vto.</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err="1">
                          <a:solidFill>
                            <a:schemeClr val="tx1"/>
                          </a:solidFill>
                        </a:rPr>
                        <a:t>Temp</a:t>
                      </a:r>
                      <a:r>
                        <a:rPr lang="es-CL" sz="1600" dirty="0">
                          <a:solidFill>
                            <a:schemeClr val="tx1"/>
                          </a:solidFill>
                        </a:rPr>
                        <a:t>.</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a:solidFill>
                            <a:schemeClr val="tx1"/>
                          </a:solidFill>
                        </a:rPr>
                        <a:t>Vis.</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54211">
                <a:tc>
                  <a:txBody>
                    <a:bodyPr/>
                    <a:lstStyle/>
                    <a:p>
                      <a:r>
                        <a:rPr lang="es-CL" sz="1100" b="1" dirty="0"/>
                        <a:t>OP</a:t>
                      </a:r>
                      <a:r>
                        <a:rPr lang="es-CL" sz="1100" b="1" baseline="0" dirty="0"/>
                        <a:t>. AÉREA </a:t>
                      </a:r>
                      <a:endParaRPr lang="es-CL" sz="1100" b="1"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1"/>
                  </a:ext>
                </a:extLst>
              </a:tr>
              <a:tr h="454211">
                <a:tc>
                  <a:txBody>
                    <a:bodyPr/>
                    <a:lstStyle/>
                    <a:p>
                      <a:r>
                        <a:rPr lang="es-CL" sz="1100" b="1" baseline="0" dirty="0"/>
                        <a:t>OP. TERRESTRES</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2"/>
                  </a:ext>
                </a:extLst>
              </a:tr>
              <a:tr h="491324">
                <a:tc>
                  <a:txBody>
                    <a:bodyPr/>
                    <a:lstStyle/>
                    <a:p>
                      <a:r>
                        <a:rPr lang="es-CL" sz="1100" b="1" dirty="0"/>
                        <a:t>OP.</a:t>
                      </a:r>
                      <a:r>
                        <a:rPr lang="es-CL" sz="1100" b="1" baseline="0" dirty="0"/>
                        <a:t> MARITIMAS</a:t>
                      </a:r>
                      <a:endParaRPr lang="es-CL" sz="1100" b="1"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3"/>
                  </a:ext>
                </a:extLst>
              </a:tr>
            </a:tbl>
          </a:graphicData>
        </a:graphic>
      </p:graphicFrame>
      <p:sp>
        <p:nvSpPr>
          <p:cNvPr id="28" name="Round Diagonal Corner Rectangle 129">
            <a:extLst>
              <a:ext uri="{FF2B5EF4-FFF2-40B4-BE49-F238E27FC236}">
                <a16:creationId xmlns:a16="http://schemas.microsoft.com/office/drawing/2014/main" id="{62F7A55B-FB69-42FA-BA40-4CE802E968A3}"/>
              </a:ext>
            </a:extLst>
          </p:cNvPr>
          <p:cNvSpPr/>
          <p:nvPr/>
        </p:nvSpPr>
        <p:spPr>
          <a:xfrm flipH="1">
            <a:off x="3314087" y="4910485"/>
            <a:ext cx="8288267" cy="1085460"/>
          </a:xfrm>
          <a:prstGeom prst="round2DiagRect">
            <a:avLst/>
          </a:prstGeom>
          <a:solidFill>
            <a:schemeClr val="accent3">
              <a:lumMod val="40000"/>
              <a:lumOff val="60000"/>
            </a:schemeClr>
          </a:solidFill>
          <a:ln>
            <a:solidFill>
              <a:schemeClr val="tx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US" dirty="0">
              <a:solidFill>
                <a:srgbClr val="FF0000"/>
              </a:solidFill>
              <a:latin typeface="Cambria" pitchFamily="18" charset="0"/>
            </a:endParaRPr>
          </a:p>
          <a:p>
            <a:pPr algn="just">
              <a:defRPr/>
            </a:pPr>
            <a:r>
              <a:rPr lang="en-US" dirty="0">
                <a:solidFill>
                  <a:schemeClr val="tx1"/>
                </a:solidFill>
                <a:latin typeface="Cambria" pitchFamily="18" charset="0"/>
              </a:rPr>
              <a:t>PRONOSTICO </a:t>
            </a:r>
            <a:r>
              <a:rPr lang="es-MX" dirty="0">
                <a:solidFill>
                  <a:schemeClr val="tx1"/>
                </a:solidFill>
              </a:rPr>
              <a:t>1</a:t>
            </a:r>
            <a:r>
              <a:rPr lang="es-CL" dirty="0">
                <a:solidFill>
                  <a:schemeClr val="tx1"/>
                </a:solidFill>
              </a:rPr>
              <a:t>3 ABRIL </a:t>
            </a:r>
            <a:r>
              <a:rPr lang="en-US" dirty="0">
                <a:solidFill>
                  <a:schemeClr val="tx1"/>
                </a:solidFill>
                <a:latin typeface="Cambria" pitchFamily="18" charset="0"/>
              </a:rPr>
              <a:t>: </a:t>
            </a:r>
            <a:r>
              <a:rPr lang="es-CL" dirty="0">
                <a:solidFill>
                  <a:schemeClr val="tx1"/>
                </a:solidFill>
                <a:latin typeface="Cambria" panose="02040503050406030204" pitchFamily="18" charset="0"/>
                <a:ea typeface="Cambria" panose="02040503050406030204" pitchFamily="18" charset="0"/>
              </a:rPr>
              <a:t>CIELO DESPEJADO. </a:t>
            </a:r>
            <a:r>
              <a:rPr lang="es-CL" dirty="0">
                <a:solidFill>
                  <a:schemeClr val="tx1"/>
                </a:solidFill>
                <a:latin typeface="Cambria" pitchFamily="18" charset="0"/>
              </a:rPr>
              <a:t> VIS. 5/08 KM, MAR RIZADO MAREJADILLA (0.2/0.5 MTS.)</a:t>
            </a:r>
          </a:p>
          <a:p>
            <a:pPr algn="just">
              <a:defRPr/>
            </a:pPr>
            <a:endParaRPr lang="en-US" dirty="0">
              <a:solidFill>
                <a:schemeClr val="tx1"/>
              </a:solidFill>
              <a:latin typeface="Cambria" pitchFamily="18" charset="0"/>
            </a:endParaRPr>
          </a:p>
        </p:txBody>
      </p:sp>
      <p:sp>
        <p:nvSpPr>
          <p:cNvPr id="29" name="8 Rectángulo">
            <a:extLst>
              <a:ext uri="{FF2B5EF4-FFF2-40B4-BE49-F238E27FC236}">
                <a16:creationId xmlns:a16="http://schemas.microsoft.com/office/drawing/2014/main" id="{9CDEC45C-7EB4-4E45-9A5B-C9FB7DB952A9}"/>
              </a:ext>
            </a:extLst>
          </p:cNvPr>
          <p:cNvSpPr/>
          <p:nvPr/>
        </p:nvSpPr>
        <p:spPr>
          <a:xfrm>
            <a:off x="6839313" y="3367442"/>
            <a:ext cx="2402103" cy="1231106"/>
          </a:xfrm>
          <a:prstGeom prst="rect">
            <a:avLst/>
          </a:prstGeom>
          <a:solidFill>
            <a:schemeClr val="accent5"/>
          </a:solidFill>
          <a:ln cmpd="sng">
            <a:solidFill>
              <a:schemeClr val="tx1"/>
            </a:solidFill>
          </a:ln>
        </p:spPr>
        <p:txBody>
          <a:bodyPr wrap="square">
            <a:spAutoFit/>
          </a:bodyPr>
          <a:lstStyle/>
          <a:p>
            <a:pPr algn="ctr">
              <a:defRPr/>
            </a:pPr>
            <a:r>
              <a:rPr lang="es-CL" dirty="0">
                <a:latin typeface="Cambria" pitchFamily="18" charset="0"/>
              </a:rPr>
              <a:t>S/S</a:t>
            </a:r>
          </a:p>
          <a:p>
            <a:pPr algn="just">
              <a:defRPr/>
            </a:pPr>
            <a:r>
              <a:rPr lang="es-CL" sz="1400" dirty="0"/>
              <a:t>14  CAPILLA - LACAYO</a:t>
            </a:r>
          </a:p>
          <a:p>
            <a:pPr algn="just">
              <a:defRPr/>
            </a:pPr>
            <a:r>
              <a:rPr lang="es-CL" sz="1400" dirty="0"/>
              <a:t>15  CANTAR - CAJA</a:t>
            </a:r>
          </a:p>
          <a:p>
            <a:pPr algn="just">
              <a:defRPr/>
            </a:pPr>
            <a:r>
              <a:rPr lang="es-CL" sz="1400" dirty="0"/>
              <a:t>16  ESTADIO - OBESO</a:t>
            </a:r>
          </a:p>
          <a:p>
            <a:pPr algn="just">
              <a:defRPr/>
            </a:pPr>
            <a:r>
              <a:rPr lang="es-CL" sz="1400" dirty="0"/>
              <a:t>17  ESPUMA - ALCANCIA</a:t>
            </a:r>
          </a:p>
        </p:txBody>
      </p:sp>
      <p:sp>
        <p:nvSpPr>
          <p:cNvPr id="30" name="TextBox 123">
            <a:extLst>
              <a:ext uri="{FF2B5EF4-FFF2-40B4-BE49-F238E27FC236}">
                <a16:creationId xmlns:a16="http://schemas.microsoft.com/office/drawing/2014/main" id="{C5A8224F-646C-4651-833C-90670FCDD96D}"/>
              </a:ext>
            </a:extLst>
          </p:cNvPr>
          <p:cNvSpPr txBox="1"/>
          <p:nvPr/>
        </p:nvSpPr>
        <p:spPr>
          <a:xfrm>
            <a:off x="1018561" y="5689882"/>
            <a:ext cx="1857375" cy="615950"/>
          </a:xfrm>
          <a:prstGeom prst="rect">
            <a:avLst/>
          </a:prstGeom>
          <a:noFill/>
          <a:ln>
            <a:solidFill>
              <a:schemeClr val="tx1"/>
            </a:solidFill>
          </a:ln>
        </p:spPr>
        <p:txBody>
          <a:bodyPr>
            <a:spAutoFit/>
          </a:bodyPr>
          <a:lstStyle/>
          <a:p>
            <a:pPr algn="ctr" fontAlgn="auto">
              <a:spcBef>
                <a:spcPts val="0"/>
              </a:spcBef>
              <a:spcAft>
                <a:spcPts val="0"/>
              </a:spcAft>
              <a:defRPr/>
            </a:pPr>
            <a:r>
              <a:rPr lang="en-US" sz="1400" b="1" dirty="0">
                <a:effectLst>
                  <a:outerShdw blurRad="38100" dist="38100" dir="2700000" algn="tl">
                    <a:srgbClr val="000000">
                      <a:alpha val="43137"/>
                    </a:srgbClr>
                  </a:outerShdw>
                </a:effectLst>
                <a:latin typeface="Cambria" pitchFamily="18" charset="0"/>
              </a:rPr>
              <a:t>SENS. TÉRMICA</a:t>
            </a:r>
          </a:p>
          <a:p>
            <a:pPr algn="just" fontAlgn="auto">
              <a:spcBef>
                <a:spcPts val="0"/>
              </a:spcBef>
              <a:spcAft>
                <a:spcPts val="0"/>
              </a:spcAft>
              <a:defRPr/>
            </a:pPr>
            <a:r>
              <a:rPr lang="en-US" sz="2000" dirty="0">
                <a:solidFill>
                  <a:srgbClr val="FF0000"/>
                </a:solidFill>
                <a:effectLst>
                  <a:outerShdw blurRad="38100" dist="38100" dir="2700000" algn="tl">
                    <a:srgbClr val="000000">
                      <a:alpha val="43137"/>
                    </a:srgbClr>
                  </a:outerShdw>
                </a:effectLst>
                <a:latin typeface="Cambria" pitchFamily="18" charset="0"/>
              </a:rPr>
              <a:t>13°               </a:t>
            </a:r>
            <a:r>
              <a:rPr lang="en-US" sz="2000" dirty="0">
                <a:solidFill>
                  <a:schemeClr val="accent1"/>
                </a:solidFill>
                <a:effectLst>
                  <a:outerShdw blurRad="38100" dist="38100" dir="2700000" algn="tl">
                    <a:srgbClr val="000000">
                      <a:alpha val="43137"/>
                    </a:srgbClr>
                  </a:outerShdw>
                </a:effectLst>
                <a:latin typeface="Cambria" pitchFamily="18" charset="0"/>
              </a:rPr>
              <a:t>10°</a:t>
            </a:r>
          </a:p>
        </p:txBody>
      </p:sp>
      <p:sp>
        <p:nvSpPr>
          <p:cNvPr id="31" name="Flecha a la derecha con muesca 92">
            <a:extLst>
              <a:ext uri="{FF2B5EF4-FFF2-40B4-BE49-F238E27FC236}">
                <a16:creationId xmlns:a16="http://schemas.microsoft.com/office/drawing/2014/main" id="{7216E543-2A47-4177-BF99-01EDC6D23FE6}"/>
              </a:ext>
            </a:extLst>
          </p:cNvPr>
          <p:cNvSpPr/>
          <p:nvPr/>
        </p:nvSpPr>
        <p:spPr>
          <a:xfrm rot="6764020">
            <a:off x="3983058" y="2323883"/>
            <a:ext cx="1389846" cy="460262"/>
          </a:xfrm>
          <a:prstGeom prst="notchedRightArrow">
            <a:avLst>
              <a:gd name="adj1" fmla="val 45996"/>
              <a:gd name="adj2" fmla="val 77648"/>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23 Rectángulo">
            <a:extLst>
              <a:ext uri="{FF2B5EF4-FFF2-40B4-BE49-F238E27FC236}">
                <a16:creationId xmlns:a16="http://schemas.microsoft.com/office/drawing/2014/main" id="{31D1EAE5-31DB-44DE-8821-0801835ED8A8}"/>
              </a:ext>
            </a:extLst>
          </p:cNvPr>
          <p:cNvSpPr/>
          <p:nvPr/>
        </p:nvSpPr>
        <p:spPr>
          <a:xfrm>
            <a:off x="4145280" y="3707460"/>
            <a:ext cx="1630680" cy="838200"/>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dirty="0">
                <a:solidFill>
                  <a:schemeClr val="tx1"/>
                </a:solidFill>
              </a:rPr>
              <a:t>VTO: 5/10 KT.</a:t>
            </a:r>
          </a:p>
          <a:p>
            <a:r>
              <a:rPr lang="es-CL" dirty="0">
                <a:solidFill>
                  <a:schemeClr val="tx1"/>
                </a:solidFill>
              </a:rPr>
              <a:t>RACHAS  18 KT.</a:t>
            </a:r>
          </a:p>
        </p:txBody>
      </p:sp>
      <p:sp>
        <p:nvSpPr>
          <p:cNvPr id="10" name="Signo menos 9">
            <a:extLst>
              <a:ext uri="{FF2B5EF4-FFF2-40B4-BE49-F238E27FC236}">
                <a16:creationId xmlns:a16="http://schemas.microsoft.com/office/drawing/2014/main" id="{263597B7-DCD5-41FC-A858-5AF42E83D35D}"/>
              </a:ext>
            </a:extLst>
          </p:cNvPr>
          <p:cNvSpPr/>
          <p:nvPr/>
        </p:nvSpPr>
        <p:spPr>
          <a:xfrm rot="16200000">
            <a:off x="430984" y="2245100"/>
            <a:ext cx="1812041" cy="31605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Signo menos 32">
            <a:extLst>
              <a:ext uri="{FF2B5EF4-FFF2-40B4-BE49-F238E27FC236}">
                <a16:creationId xmlns:a16="http://schemas.microsoft.com/office/drawing/2014/main" id="{CA93F98B-EBDD-48A4-BF7C-14EEF8D986D1}"/>
              </a:ext>
            </a:extLst>
          </p:cNvPr>
          <p:cNvSpPr/>
          <p:nvPr/>
        </p:nvSpPr>
        <p:spPr>
          <a:xfrm rot="16200000">
            <a:off x="2059794" y="2613058"/>
            <a:ext cx="947930" cy="22209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Elipse 10"/>
          <p:cNvSpPr/>
          <p:nvPr/>
        </p:nvSpPr>
        <p:spPr>
          <a:xfrm>
            <a:off x="2231236" y="4939135"/>
            <a:ext cx="644700" cy="6008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t>11°</a:t>
            </a:r>
            <a:endParaRPr lang="en-US" sz="1400" dirty="0"/>
          </a:p>
        </p:txBody>
      </p:sp>
      <p:sp>
        <p:nvSpPr>
          <p:cNvPr id="34" name="Elipse 33"/>
          <p:cNvSpPr/>
          <p:nvPr/>
        </p:nvSpPr>
        <p:spPr>
          <a:xfrm>
            <a:off x="1001791" y="4927648"/>
            <a:ext cx="687878" cy="600843"/>
          </a:xfrm>
          <a:prstGeom prst="ellipse">
            <a:avLst/>
          </a:prstGeom>
          <a:solidFill>
            <a:srgbClr val="BE203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t>17°</a:t>
            </a:r>
            <a:endParaRPr lang="en-US" sz="1400" dirty="0"/>
          </a:p>
        </p:txBody>
      </p:sp>
    </p:spTree>
    <p:extLst>
      <p:ext uri="{BB962C8B-B14F-4D97-AF65-F5344CB8AC3E}">
        <p14:creationId xmlns:p14="http://schemas.microsoft.com/office/powerpoint/2010/main" val="656353469"/>
      </p:ext>
    </p:extLst>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graphicFrame>
        <p:nvGraphicFramePr>
          <p:cNvPr id="20" name="3 Tabla">
            <a:extLst>
              <a:ext uri="{FF2B5EF4-FFF2-40B4-BE49-F238E27FC236}">
                <a16:creationId xmlns:a16="http://schemas.microsoft.com/office/drawing/2014/main" id="{ACD17107-E9F5-4D9C-BFBE-6FC0E01BA4F1}"/>
              </a:ext>
            </a:extLst>
          </p:cNvPr>
          <p:cNvGraphicFramePr>
            <a:graphicFrameLocks noGrp="1"/>
          </p:cNvGraphicFramePr>
          <p:nvPr>
            <p:extLst/>
          </p:nvPr>
        </p:nvGraphicFramePr>
        <p:xfrm>
          <a:off x="3329213" y="1530744"/>
          <a:ext cx="7442378" cy="1353759"/>
        </p:xfrm>
        <a:graphic>
          <a:graphicData uri="http://schemas.openxmlformats.org/drawingml/2006/table">
            <a:tbl>
              <a:tblPr/>
              <a:tblGrid>
                <a:gridCol w="1096881">
                  <a:extLst>
                    <a:ext uri="{9D8B030D-6E8A-4147-A177-3AD203B41FA5}">
                      <a16:colId xmlns:a16="http://schemas.microsoft.com/office/drawing/2014/main" val="20000"/>
                    </a:ext>
                  </a:extLst>
                </a:gridCol>
                <a:gridCol w="688723">
                  <a:extLst>
                    <a:ext uri="{9D8B030D-6E8A-4147-A177-3AD203B41FA5}">
                      <a16:colId xmlns:a16="http://schemas.microsoft.com/office/drawing/2014/main" val="20001"/>
                    </a:ext>
                  </a:extLst>
                </a:gridCol>
                <a:gridCol w="897651">
                  <a:extLst>
                    <a:ext uri="{9D8B030D-6E8A-4147-A177-3AD203B41FA5}">
                      <a16:colId xmlns:a16="http://schemas.microsoft.com/office/drawing/2014/main" val="20002"/>
                    </a:ext>
                  </a:extLst>
                </a:gridCol>
                <a:gridCol w="688723">
                  <a:extLst>
                    <a:ext uri="{9D8B030D-6E8A-4147-A177-3AD203B41FA5}">
                      <a16:colId xmlns:a16="http://schemas.microsoft.com/office/drawing/2014/main" val="20003"/>
                    </a:ext>
                  </a:extLst>
                </a:gridCol>
                <a:gridCol w="897651">
                  <a:extLst>
                    <a:ext uri="{9D8B030D-6E8A-4147-A177-3AD203B41FA5}">
                      <a16:colId xmlns:a16="http://schemas.microsoft.com/office/drawing/2014/main" val="20004"/>
                    </a:ext>
                  </a:extLst>
                </a:gridCol>
                <a:gridCol w="670569">
                  <a:extLst>
                    <a:ext uri="{9D8B030D-6E8A-4147-A177-3AD203B41FA5}">
                      <a16:colId xmlns:a16="http://schemas.microsoft.com/office/drawing/2014/main" val="20005"/>
                    </a:ext>
                  </a:extLst>
                </a:gridCol>
                <a:gridCol w="915806">
                  <a:extLst>
                    <a:ext uri="{9D8B030D-6E8A-4147-A177-3AD203B41FA5}">
                      <a16:colId xmlns:a16="http://schemas.microsoft.com/office/drawing/2014/main" val="20006"/>
                    </a:ext>
                  </a:extLst>
                </a:gridCol>
                <a:gridCol w="688723">
                  <a:extLst>
                    <a:ext uri="{9D8B030D-6E8A-4147-A177-3AD203B41FA5}">
                      <a16:colId xmlns:a16="http://schemas.microsoft.com/office/drawing/2014/main" val="20007"/>
                    </a:ext>
                  </a:extLst>
                </a:gridCol>
                <a:gridCol w="897651">
                  <a:extLst>
                    <a:ext uri="{9D8B030D-6E8A-4147-A177-3AD203B41FA5}">
                      <a16:colId xmlns:a16="http://schemas.microsoft.com/office/drawing/2014/main" val="20008"/>
                    </a:ext>
                  </a:extLst>
                </a:gridCol>
              </a:tblGrid>
              <a:tr h="376734">
                <a:tc>
                  <a:txBody>
                    <a:bodyPr/>
                    <a:lstStyle/>
                    <a:p>
                      <a:pPr algn="ctr">
                        <a:lnSpc>
                          <a:spcPct val="107000"/>
                        </a:lnSpc>
                        <a:spcAft>
                          <a:spcPts val="0"/>
                        </a:spcAft>
                      </a:pPr>
                      <a:r>
                        <a:rPr lang="es-ES_tradnl" sz="1200" b="1" dirty="0">
                          <a:latin typeface="Arial"/>
                          <a:ea typeface="Calibri"/>
                          <a:cs typeface="Times New Roman"/>
                        </a:rPr>
                        <a:t>FECHA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dirty="0">
                          <a:latin typeface="Arial"/>
                          <a:ea typeface="Calibri"/>
                          <a:cs typeface="Times New Roman"/>
                        </a:rPr>
                        <a:t>ALTURA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dirty="0">
                          <a:latin typeface="Arial"/>
                          <a:ea typeface="Calibri"/>
                          <a:cs typeface="Times New Roman"/>
                        </a:rPr>
                        <a:t>ALTURA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331739">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13-04-2026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02:19</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0.55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08:27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1.28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14:05</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0.71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20:17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1.56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322643">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14-04-2026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02:48</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0.48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08:56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MX" sz="1200" b="0" dirty="0">
                          <a:effectLst/>
                          <a:latin typeface="+mn-lt"/>
                          <a:ea typeface="Calibri" panose="020F0502020204030204" pitchFamily="34" charset="0"/>
                          <a:cs typeface="Times New Roman" panose="02020603050405020304" pitchFamily="18" charset="0"/>
                        </a:rPr>
                        <a:t>1.41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14:48</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0.59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20:56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1.62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322643">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15-04-2026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03:16</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0.41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09:27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 56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15:29</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0.47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21:33</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1.65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bl>
          </a:graphicData>
        </a:graphic>
      </p:graphicFrame>
      <p:graphicFrame>
        <p:nvGraphicFramePr>
          <p:cNvPr id="21" name="4 Tabla">
            <a:extLst>
              <a:ext uri="{FF2B5EF4-FFF2-40B4-BE49-F238E27FC236}">
                <a16:creationId xmlns:a16="http://schemas.microsoft.com/office/drawing/2014/main" id="{C14DDEC8-3116-4306-BDE6-1A29348BB262}"/>
              </a:ext>
            </a:extLst>
          </p:cNvPr>
          <p:cNvGraphicFramePr>
            <a:graphicFrameLocks noGrp="1"/>
          </p:cNvGraphicFramePr>
          <p:nvPr>
            <p:extLst/>
          </p:nvPr>
        </p:nvGraphicFramePr>
        <p:xfrm>
          <a:off x="3329213" y="3107057"/>
          <a:ext cx="7434031" cy="1986338"/>
        </p:xfrm>
        <a:graphic>
          <a:graphicData uri="http://schemas.openxmlformats.org/drawingml/2006/table">
            <a:tbl>
              <a:tblPr/>
              <a:tblGrid>
                <a:gridCol w="872497">
                  <a:extLst>
                    <a:ext uri="{9D8B030D-6E8A-4147-A177-3AD203B41FA5}">
                      <a16:colId xmlns:a16="http://schemas.microsoft.com/office/drawing/2014/main" val="20000"/>
                    </a:ext>
                  </a:extLst>
                </a:gridCol>
                <a:gridCol w="1119716">
                  <a:extLst>
                    <a:ext uri="{9D8B030D-6E8A-4147-A177-3AD203B41FA5}">
                      <a16:colId xmlns:a16="http://schemas.microsoft.com/office/drawing/2014/main" val="20001"/>
                    </a:ext>
                  </a:extLst>
                </a:gridCol>
                <a:gridCol w="880844">
                  <a:extLst>
                    <a:ext uri="{9D8B030D-6E8A-4147-A177-3AD203B41FA5}">
                      <a16:colId xmlns:a16="http://schemas.microsoft.com/office/drawing/2014/main" val="20002"/>
                    </a:ext>
                  </a:extLst>
                </a:gridCol>
                <a:gridCol w="880269">
                  <a:extLst>
                    <a:ext uri="{9D8B030D-6E8A-4147-A177-3AD203B41FA5}">
                      <a16:colId xmlns:a16="http://schemas.microsoft.com/office/drawing/2014/main" val="20003"/>
                    </a:ext>
                  </a:extLst>
                </a:gridCol>
                <a:gridCol w="1179657">
                  <a:extLst>
                    <a:ext uri="{9D8B030D-6E8A-4147-A177-3AD203B41FA5}">
                      <a16:colId xmlns:a16="http://schemas.microsoft.com/office/drawing/2014/main" val="20004"/>
                    </a:ext>
                  </a:extLst>
                </a:gridCol>
                <a:gridCol w="1061498">
                  <a:extLst>
                    <a:ext uri="{9D8B030D-6E8A-4147-A177-3AD203B41FA5}">
                      <a16:colId xmlns:a16="http://schemas.microsoft.com/office/drawing/2014/main" val="20005"/>
                    </a:ext>
                  </a:extLst>
                </a:gridCol>
                <a:gridCol w="720061">
                  <a:extLst>
                    <a:ext uri="{9D8B030D-6E8A-4147-A177-3AD203B41FA5}">
                      <a16:colId xmlns:a16="http://schemas.microsoft.com/office/drawing/2014/main" val="20006"/>
                    </a:ext>
                  </a:extLst>
                </a:gridCol>
                <a:gridCol w="719489">
                  <a:extLst>
                    <a:ext uri="{9D8B030D-6E8A-4147-A177-3AD203B41FA5}">
                      <a16:colId xmlns:a16="http://schemas.microsoft.com/office/drawing/2014/main" val="20007"/>
                    </a:ext>
                  </a:extLst>
                </a:gridCol>
              </a:tblGrid>
              <a:tr h="463300">
                <a:tc>
                  <a:txBody>
                    <a:bodyPr/>
                    <a:lstStyle/>
                    <a:p>
                      <a:pPr algn="ctr">
                        <a:spcAft>
                          <a:spcPts val="0"/>
                        </a:spcAft>
                      </a:pPr>
                      <a:r>
                        <a:rPr lang="es-ES" sz="1200" b="1" dirty="0">
                          <a:solidFill>
                            <a:srgbClr val="000000"/>
                          </a:solidFill>
                          <a:latin typeface="Arial" pitchFamily="34" charset="0"/>
                          <a:ea typeface="Times New Roman"/>
                          <a:cs typeface="Arial" pitchFamily="34" charset="0"/>
                        </a:rPr>
                        <a:t>FECHA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COMIENZO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AURORA NÁUTICO</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ORTO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SOL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OCASO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SOL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FIN</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CREPÚSCULO CIVIL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ORTO</a:t>
                      </a:r>
                      <a:endParaRPr lang="es-CL" sz="1200" dirty="0">
                        <a:latin typeface="Arial" pitchFamily="34" charset="0"/>
                        <a:ea typeface="Times New Roman"/>
                        <a:cs typeface="Arial" pitchFamily="34" charset="0"/>
                      </a:endParaRPr>
                    </a:p>
                    <a:p>
                      <a:pPr algn="ctr">
                        <a:spcAft>
                          <a:spcPts val="0"/>
                        </a:spcAft>
                      </a:pPr>
                      <a:r>
                        <a:rPr lang="es-ES" sz="1200" b="1" dirty="0">
                          <a:solidFill>
                            <a:srgbClr val="000000"/>
                          </a:solidFill>
                          <a:latin typeface="Arial" pitchFamily="34" charset="0"/>
                          <a:ea typeface="Times New Roman"/>
                          <a:cs typeface="Arial" pitchFamily="34" charset="0"/>
                        </a:rPr>
                        <a:t>LUNA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OCASO</a:t>
                      </a:r>
                      <a:endParaRPr lang="es-CL" sz="1200" dirty="0">
                        <a:latin typeface="Arial" pitchFamily="34" charset="0"/>
                        <a:ea typeface="Times New Roman"/>
                        <a:cs typeface="Arial" pitchFamily="34" charset="0"/>
                      </a:endParaRPr>
                    </a:p>
                    <a:p>
                      <a:pPr algn="ctr">
                        <a:spcAft>
                          <a:spcPts val="0"/>
                        </a:spcAft>
                      </a:pPr>
                      <a:r>
                        <a:rPr lang="es-ES" sz="1200" b="1" dirty="0">
                          <a:solidFill>
                            <a:srgbClr val="000000"/>
                          </a:solidFill>
                          <a:latin typeface="Arial" pitchFamily="34" charset="0"/>
                          <a:ea typeface="Times New Roman"/>
                          <a:cs typeface="Arial" pitchFamily="34" charset="0"/>
                        </a:rPr>
                        <a:t>LUNA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LUZ LUNAR</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450479">
                <a:tc>
                  <a:txBody>
                    <a:bodyPr/>
                    <a:lstStyle/>
                    <a:p>
                      <a:pPr algn="ctr">
                        <a:spcAft>
                          <a:spcPts val="0"/>
                        </a:spcAft>
                      </a:pPr>
                      <a:r>
                        <a:rPr lang="es-ES" sz="1200" kern="1200" dirty="0">
                          <a:solidFill>
                            <a:schemeClr val="tx1"/>
                          </a:solidFill>
                          <a:effectLst/>
                          <a:latin typeface="+mn-lt"/>
                          <a:ea typeface="Times New Roman" panose="02020603050405020304" pitchFamily="18" charset="0"/>
                          <a:cs typeface="+mn-cs"/>
                        </a:rPr>
                        <a:t>13-04-2026</a:t>
                      </a:r>
                      <a:endParaRPr lang="es-CL" sz="1200" kern="1200" dirty="0">
                        <a:solidFill>
                          <a:schemeClr val="tx1"/>
                        </a:solidFill>
                        <a:effectLst/>
                        <a:latin typeface="+mn-lt"/>
                        <a:ea typeface="Times New Roman" panose="02020603050405020304" pitchFamily="18" charset="0"/>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06:20</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07:16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18:29</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18:55</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05:54</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16:24 </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12%</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450479">
                <a:tc>
                  <a:txBody>
                    <a:bodyPr/>
                    <a:lstStyle/>
                    <a:p>
                      <a:pPr algn="ctr">
                        <a:spcAft>
                          <a:spcPts val="0"/>
                        </a:spcAft>
                      </a:pPr>
                      <a:r>
                        <a:rPr lang="es-ES" sz="1200" dirty="0">
                          <a:effectLst/>
                          <a:latin typeface="+mn-lt"/>
                          <a:ea typeface="Times New Roman" panose="02020603050405020304" pitchFamily="18" charset="0"/>
                        </a:rPr>
                        <a:t>14-04-2026</a:t>
                      </a:r>
                      <a:endParaRPr lang="es-CL" sz="1200" dirty="0">
                        <a:effectLst/>
                        <a:latin typeface="+mn-lt"/>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06:21</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07:17</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18:28</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18:54</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04:00</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16:50</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6%</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536740">
                <a:tc>
                  <a:txBody>
                    <a:bodyPr/>
                    <a:lstStyle/>
                    <a:p>
                      <a:pPr algn="ctr">
                        <a:spcAft>
                          <a:spcPts val="0"/>
                        </a:spcAft>
                      </a:pPr>
                      <a:r>
                        <a:rPr lang="es-ES" sz="1200" dirty="0">
                          <a:effectLst/>
                          <a:latin typeface="+mn-lt"/>
                          <a:ea typeface="Times New Roman" panose="02020603050405020304" pitchFamily="18" charset="0"/>
                        </a:rPr>
                        <a:t>15-04-2026</a:t>
                      </a:r>
                      <a:endParaRPr lang="es-CL" sz="1200" dirty="0">
                        <a:effectLst/>
                        <a:latin typeface="+mn-lt"/>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06:22</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07:18</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18:26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18:52</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05:07</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17:16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2%</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bl>
          </a:graphicData>
        </a:graphic>
      </p:graphicFrame>
      <p:sp>
        <p:nvSpPr>
          <p:cNvPr id="22" name="Rectángulo 21">
            <a:extLst>
              <a:ext uri="{FF2B5EF4-FFF2-40B4-BE49-F238E27FC236}">
                <a16:creationId xmlns:a16="http://schemas.microsoft.com/office/drawing/2014/main" id="{7409A423-648D-4622-9E58-C445F3F94FDD}"/>
              </a:ext>
            </a:extLst>
          </p:cNvPr>
          <p:cNvSpPr/>
          <p:nvPr/>
        </p:nvSpPr>
        <p:spPr>
          <a:xfrm>
            <a:off x="765859" y="3505196"/>
            <a:ext cx="1542010" cy="805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DLO</a:t>
            </a:r>
            <a:endParaRPr lang="es-CL" dirty="0">
              <a:solidFill>
                <a:schemeClr val="tx1"/>
              </a:solidFill>
            </a:endParaRPr>
          </a:p>
        </p:txBody>
      </p:sp>
      <p:sp>
        <p:nvSpPr>
          <p:cNvPr id="24" name="Rectángulo 23">
            <a:extLst>
              <a:ext uri="{FF2B5EF4-FFF2-40B4-BE49-F238E27FC236}">
                <a16:creationId xmlns:a16="http://schemas.microsoft.com/office/drawing/2014/main" id="{5C47B9B9-96A7-4AB5-B6B8-4CD672BE64E9}"/>
              </a:ext>
            </a:extLst>
          </p:cNvPr>
          <p:cNvSpPr/>
          <p:nvPr/>
        </p:nvSpPr>
        <p:spPr>
          <a:xfrm>
            <a:off x="765859" y="1991871"/>
            <a:ext cx="1542010" cy="805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TABLA DE MAREA</a:t>
            </a:r>
            <a:endParaRPr lang="es-CL" dirty="0">
              <a:solidFill>
                <a:schemeClr val="tx1"/>
              </a:solidFill>
            </a:endParaRPr>
          </a:p>
        </p:txBody>
      </p:sp>
    </p:spTree>
    <p:extLst>
      <p:ext uri="{BB962C8B-B14F-4D97-AF65-F5344CB8AC3E}">
        <p14:creationId xmlns:p14="http://schemas.microsoft.com/office/powerpoint/2010/main" val="4263720462"/>
      </p:ext>
    </p:extLst>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59E572AE-B3E1-44F5-A927-AA44C60BAA84}"/>
              </a:ext>
            </a:extLst>
          </p:cNvPr>
          <p:cNvSpPr txBox="1"/>
          <p:nvPr/>
        </p:nvSpPr>
        <p:spPr>
          <a:xfrm>
            <a:off x="970557" y="5146872"/>
            <a:ext cx="10734901" cy="1169551"/>
          </a:xfrm>
          <a:prstGeom prst="rect">
            <a:avLst/>
          </a:prstGeom>
          <a:noFill/>
        </p:spPr>
        <p:txBody>
          <a:bodyPr wrap="square" rtlCol="0" anchor="b">
            <a:spAutoFit/>
          </a:bodyPr>
          <a:lstStyle/>
          <a:p>
            <a:pPr algn="just"/>
            <a:r>
              <a:rPr lang="es-CL" sz="1400" b="1" dirty="0">
                <a:latin typeface="Courier New" panose="02070309020205020404" pitchFamily="49" charset="0"/>
                <a:cs typeface="Courier New" panose="02070309020205020404" pitchFamily="49" charset="0"/>
              </a:rPr>
              <a:t>ASPECTOS CRÍTICOS: </a:t>
            </a:r>
            <a:r>
              <a:rPr lang="es-CL" sz="1400" dirty="0">
                <a:latin typeface="Courier New" panose="02070309020205020404" pitchFamily="49" charset="0"/>
                <a:cs typeface="Courier New" panose="02070309020205020404" pitchFamily="49" charset="0"/>
              </a:rPr>
              <a:t>El terreno se presenta ondulado con una gran cantidad de quebradas, algunas intransitables para vehículos de todo tipo y tropas a pie inclusive, debido a los bosques y espeso follaje existentes en el área.</a:t>
            </a:r>
          </a:p>
          <a:p>
            <a:pPr algn="just"/>
            <a:r>
              <a:rPr lang="es-CL" sz="1400" dirty="0">
                <a:latin typeface="Courier New" panose="02070309020205020404" pitchFamily="49" charset="0"/>
                <a:cs typeface="Courier New" panose="02070309020205020404" pitchFamily="49" charset="0"/>
              </a:rPr>
              <a:t>En la costa existen sectores con alturas hasta los 100 m., representadas por acantilados y quebradas de cara al oeste, dificultando el desplazamiento hacia terreno interior desde la costa. </a:t>
            </a:r>
          </a:p>
        </p:txBody>
      </p:sp>
      <p:sp>
        <p:nvSpPr>
          <p:cNvPr id="18" name="CustomShape 3">
            <a:extLst>
              <a:ext uri="{FF2B5EF4-FFF2-40B4-BE49-F238E27FC236}">
                <a16:creationId xmlns:a16="http://schemas.microsoft.com/office/drawing/2014/main" id="{01FE33FC-EE8E-4036-9855-C4D74D7767E1}"/>
              </a:ext>
            </a:extLst>
          </p:cNvPr>
          <p:cNvSpPr/>
          <p:nvPr/>
        </p:nvSpPr>
        <p:spPr>
          <a:xfrm>
            <a:off x="136033" y="1295400"/>
            <a:ext cx="723725" cy="4810058"/>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0000"/>
                </a:solidFill>
              </a:rPr>
              <a:t>A</a:t>
            </a:r>
            <a:endParaRPr lang="es-CL" sz="2800" spc="-1" dirty="0">
              <a:solidFill>
                <a:srgbClr val="FF00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21" name="Imagen 20">
            <a:extLst>
              <a:ext uri="{FF2B5EF4-FFF2-40B4-BE49-F238E27FC236}">
                <a16:creationId xmlns:a16="http://schemas.microsoft.com/office/drawing/2014/main" id="{B3C438A6-7E30-4737-A206-32D83802D2C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6364689" y="1114129"/>
            <a:ext cx="3476638" cy="20712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a:extLst>
              <a:ext uri="{FF2B5EF4-FFF2-40B4-BE49-F238E27FC236}">
                <a16:creationId xmlns:a16="http://schemas.microsoft.com/office/drawing/2014/main" id="{58E469B9-DB11-4004-B41B-F4BA84DB98C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696788" y="3388058"/>
            <a:ext cx="3844477" cy="1698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38FF1250-B0F9-4E05-B523-572FF15C0CEE}"/>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6364689" y="3361012"/>
            <a:ext cx="3476638" cy="17000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7DBF774A-99A6-47F1-B7EE-AA9002641B9C}"/>
              </a:ext>
            </a:extLst>
          </p:cNvPr>
          <p:cNvPicPr>
            <a:picLocks noChangeAspect="1"/>
          </p:cNvPicPr>
          <p:nvPr/>
        </p:nvPicPr>
        <p:blipFill>
          <a:blip r:embed="rId8"/>
          <a:stretch>
            <a:fillRect/>
          </a:stretch>
        </p:blipFill>
        <p:spPr>
          <a:xfrm>
            <a:off x="1696788" y="1055254"/>
            <a:ext cx="3930602" cy="2268000"/>
          </a:xfrm>
          <a:prstGeom prst="rect">
            <a:avLst/>
          </a:prstGeom>
        </p:spPr>
      </p:pic>
    </p:spTree>
    <p:extLst>
      <p:ext uri="{BB962C8B-B14F-4D97-AF65-F5344CB8AC3E}">
        <p14:creationId xmlns:p14="http://schemas.microsoft.com/office/powerpoint/2010/main" val="1688598704"/>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Imagen 30">
            <a:extLst>
              <a:ext uri="{FF2B5EF4-FFF2-40B4-BE49-F238E27FC236}">
                <a16:creationId xmlns:a16="http://schemas.microsoft.com/office/drawing/2014/main" id="{4560091F-B004-4794-80C5-C6DAD72706EE}"/>
              </a:ext>
            </a:extLst>
          </p:cNvPr>
          <p:cNvPicPr>
            <a:picLocks noChangeAspect="1"/>
          </p:cNvPicPr>
          <p:nvPr/>
        </p:nvPicPr>
        <p:blipFill rotWithShape="1">
          <a:blip r:embed="rId3"/>
          <a:srcRect b="503"/>
          <a:stretch/>
        </p:blipFill>
        <p:spPr>
          <a:xfrm>
            <a:off x="6190488" y="1029065"/>
            <a:ext cx="4731133" cy="51019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Bocadillo: rectángulo 15">
            <a:extLst>
              <a:ext uri="{FF2B5EF4-FFF2-40B4-BE49-F238E27FC236}">
                <a16:creationId xmlns:a16="http://schemas.microsoft.com/office/drawing/2014/main" id="{832B5A2A-BD07-4A80-8893-6650B21D5D7C}"/>
              </a:ext>
            </a:extLst>
          </p:cNvPr>
          <p:cNvSpPr/>
          <p:nvPr/>
        </p:nvSpPr>
        <p:spPr>
          <a:xfrm>
            <a:off x="10274449" y="3056733"/>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K1</a:t>
            </a:r>
            <a:endParaRPr lang="es-CL" sz="1050" b="1" dirty="0">
              <a:solidFill>
                <a:schemeClr val="tx1"/>
              </a:solidFill>
            </a:endParaRPr>
          </a:p>
        </p:txBody>
      </p:sp>
      <p:sp>
        <p:nvSpPr>
          <p:cNvPr id="18" name="Rectangle 2">
            <a:extLst>
              <a:ext uri="{FF2B5EF4-FFF2-40B4-BE49-F238E27FC236}">
                <a16:creationId xmlns:a16="http://schemas.microsoft.com/office/drawing/2014/main" id="{3C177AD6-2B64-4F7F-B3F9-F631AD205797}"/>
              </a:ext>
            </a:extLst>
          </p:cNvPr>
          <p:cNvSpPr/>
          <p:nvPr/>
        </p:nvSpPr>
        <p:spPr>
          <a:xfrm>
            <a:off x="989153" y="1029066"/>
            <a:ext cx="4172495" cy="509786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es-CL" sz="1600" b="1" u="sng" dirty="0">
                <a:latin typeface="Courier New" panose="02070309020205020404" pitchFamily="49" charset="0"/>
                <a:cs typeface="Courier New" panose="02070309020205020404" pitchFamily="49" charset="0"/>
              </a:rPr>
              <a:t>Terrenos críticos </a:t>
            </a:r>
            <a:endParaRPr lang="es-ES" sz="1600" b="1" dirty="0">
              <a:latin typeface="Courier New" panose="02070309020205020404" pitchFamily="49" charset="0"/>
              <a:cs typeface="Courier New" panose="02070309020205020404" pitchFamily="49" charset="0"/>
            </a:endParaRPr>
          </a:p>
        </p:txBody>
      </p:sp>
      <p:sp>
        <p:nvSpPr>
          <p:cNvPr id="20" name="CuadroTexto 19">
            <a:extLst>
              <a:ext uri="{FF2B5EF4-FFF2-40B4-BE49-F238E27FC236}">
                <a16:creationId xmlns:a16="http://schemas.microsoft.com/office/drawing/2014/main" id="{4D6343B9-9779-4887-A04B-4B4B75692AD4}"/>
              </a:ext>
            </a:extLst>
          </p:cNvPr>
          <p:cNvSpPr txBox="1"/>
          <p:nvPr/>
        </p:nvSpPr>
        <p:spPr>
          <a:xfrm>
            <a:off x="989153" y="1589768"/>
            <a:ext cx="4053472" cy="3323987"/>
          </a:xfrm>
          <a:prstGeom prst="rect">
            <a:avLst/>
          </a:prstGeom>
          <a:noFill/>
        </p:spPr>
        <p:txBody>
          <a:bodyPr wrap="square">
            <a:spAutoFit/>
          </a:bodyPr>
          <a:lstStyle/>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K1</a:t>
            </a:r>
            <a:r>
              <a:rPr lang="es-CL" sz="1600" dirty="0">
                <a:latin typeface="Courier New" panose="02070309020205020404" pitchFamily="49" charset="0"/>
                <a:cs typeface="Courier New" panose="02070309020205020404" pitchFamily="49" charset="0"/>
              </a:rPr>
              <a:t>: Caleta Leandro.</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K2</a:t>
            </a:r>
            <a:r>
              <a:rPr lang="es-CL" sz="1600" dirty="0">
                <a:latin typeface="Courier New" panose="02070309020205020404" pitchFamily="49" charset="0"/>
                <a:cs typeface="Courier New" panose="02070309020205020404" pitchFamily="49" charset="0"/>
              </a:rPr>
              <a:t>: Caleta el Manzano.</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K3</a:t>
            </a:r>
            <a:r>
              <a:rPr lang="es-CL" sz="1600" dirty="0">
                <a:latin typeface="Courier New" panose="02070309020205020404" pitchFamily="49" charset="0"/>
                <a:cs typeface="Courier New" panose="02070309020205020404" pitchFamily="49" charset="0"/>
              </a:rPr>
              <a:t>: Playa Biarritz.</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K4: Intersección de camino, 	TUMBES.</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K5</a:t>
            </a:r>
            <a:r>
              <a:rPr lang="es-CL" sz="1600" dirty="0">
                <a:latin typeface="Courier New" panose="02070309020205020404" pitchFamily="49" charset="0"/>
                <a:cs typeface="Courier New" panose="02070309020205020404" pitchFamily="49" charset="0"/>
              </a:rPr>
              <a:t>: Población civil. </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K6: Intersección de camino, 	BASE NAVAL</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K7: Población civil.</a:t>
            </a:r>
          </a:p>
          <a:p>
            <a:pPr marL="285750" indent="-285750">
              <a:buFont typeface="Arial" panose="020B0604020202020204" pitchFamily="34" charset="0"/>
              <a:buChar char="•"/>
            </a:pPr>
            <a:r>
              <a:rPr lang="es-ES" sz="1600" dirty="0">
                <a:latin typeface="Courier New" panose="02070309020205020404" pitchFamily="49" charset="0"/>
                <a:cs typeface="Courier New" panose="02070309020205020404" pitchFamily="49" charset="0"/>
              </a:rPr>
              <a:t> K</a:t>
            </a:r>
            <a:r>
              <a:rPr lang="es-CL" sz="1600" dirty="0">
                <a:latin typeface="Courier New" panose="02070309020205020404" pitchFamily="49" charset="0"/>
                <a:cs typeface="Courier New" panose="02070309020205020404" pitchFamily="49" charset="0"/>
              </a:rPr>
              <a:t>8: Playa grande.</a:t>
            </a:r>
          </a:p>
          <a:p>
            <a:pPr marL="285750" indent="-285750">
              <a:buFont typeface="Arial" panose="020B0604020202020204" pitchFamily="34" charset="0"/>
              <a:buChar char="•"/>
            </a:pPr>
            <a:r>
              <a:rPr lang="es-ES" sz="1600" dirty="0">
                <a:latin typeface="Courier New" panose="02070309020205020404" pitchFamily="49" charset="0"/>
                <a:cs typeface="Courier New" panose="02070309020205020404" pitchFamily="49" charset="0"/>
              </a:rPr>
              <a:t> </a:t>
            </a:r>
            <a:r>
              <a:rPr lang="es-CL" sz="1600" dirty="0">
                <a:latin typeface="Courier New" panose="02070309020205020404" pitchFamily="49" charset="0"/>
                <a:cs typeface="Courier New" panose="02070309020205020404" pitchFamily="49" charset="0"/>
              </a:rPr>
              <a:t>K9: Caleta el soldado.</a:t>
            </a:r>
          </a:p>
          <a:p>
            <a:endParaRPr lang="es-CL" sz="1600" dirty="0"/>
          </a:p>
          <a:p>
            <a:endParaRPr lang="es-CL" dirty="0"/>
          </a:p>
        </p:txBody>
      </p:sp>
      <p:sp>
        <p:nvSpPr>
          <p:cNvPr id="21" name="CuadroTexto 20">
            <a:extLst>
              <a:ext uri="{FF2B5EF4-FFF2-40B4-BE49-F238E27FC236}">
                <a16:creationId xmlns:a16="http://schemas.microsoft.com/office/drawing/2014/main" id="{270A1F54-B2B8-4821-9079-4CFEE6A7496D}"/>
              </a:ext>
            </a:extLst>
          </p:cNvPr>
          <p:cNvSpPr txBox="1"/>
          <p:nvPr/>
        </p:nvSpPr>
        <p:spPr>
          <a:xfrm>
            <a:off x="1270380" y="4337902"/>
            <a:ext cx="3285240" cy="320088"/>
          </a:xfrm>
          <a:prstGeom prst="rect">
            <a:avLst/>
          </a:prstGeom>
          <a:noFill/>
        </p:spPr>
        <p:txBody>
          <a:bodyPr wrap="square">
            <a:spAutoFit/>
          </a:bodyPr>
          <a:lstStyle/>
          <a:p>
            <a:pPr algn="ctr">
              <a:lnSpc>
                <a:spcPct val="90000"/>
              </a:lnSpc>
              <a:spcBef>
                <a:spcPts val="1000"/>
              </a:spcBef>
            </a:pPr>
            <a:r>
              <a:rPr lang="es-CL" sz="1600" b="1" u="sng" dirty="0">
                <a:latin typeface="Courier New" panose="02070309020205020404" pitchFamily="49" charset="0"/>
                <a:cs typeface="Courier New" panose="02070309020205020404" pitchFamily="49" charset="0"/>
              </a:rPr>
              <a:t>Avenidas de Aproximación</a:t>
            </a:r>
          </a:p>
        </p:txBody>
      </p:sp>
      <p:sp>
        <p:nvSpPr>
          <p:cNvPr id="22" name="CuadroTexto 21">
            <a:extLst>
              <a:ext uri="{FF2B5EF4-FFF2-40B4-BE49-F238E27FC236}">
                <a16:creationId xmlns:a16="http://schemas.microsoft.com/office/drawing/2014/main" id="{F271A124-5BF2-4401-B6F2-9847984862A8}"/>
              </a:ext>
            </a:extLst>
          </p:cNvPr>
          <p:cNvSpPr txBox="1"/>
          <p:nvPr/>
        </p:nvSpPr>
        <p:spPr>
          <a:xfrm>
            <a:off x="965246" y="4714474"/>
            <a:ext cx="4160165" cy="584775"/>
          </a:xfrm>
          <a:prstGeom prst="rect">
            <a:avLst/>
          </a:prstGeom>
          <a:noFill/>
        </p:spPr>
        <p:txBody>
          <a:bodyPr wrap="square">
            <a:spAutoFit/>
          </a:bodyPr>
          <a:lstStyle/>
          <a:p>
            <a:r>
              <a:rPr lang="es-CL" sz="1600" dirty="0">
                <a:latin typeface="Courier New" panose="02070309020205020404" pitchFamily="49" charset="0"/>
                <a:cs typeface="Courier New" panose="02070309020205020404" pitchFamily="49" charset="0"/>
              </a:rPr>
              <a:t>• AA1: AV. </a:t>
            </a:r>
            <a:r>
              <a:rPr lang="es-CL" sz="1600" dirty="0" err="1">
                <a:latin typeface="Courier New" panose="02070309020205020404" pitchFamily="49" charset="0"/>
                <a:cs typeface="Courier New" panose="02070309020205020404" pitchFamily="49" charset="0"/>
              </a:rPr>
              <a:t>Michimalongo</a:t>
            </a:r>
            <a:r>
              <a:rPr lang="es-CL" sz="1600" dirty="0">
                <a:latin typeface="Courier New" panose="02070309020205020404" pitchFamily="49" charset="0"/>
                <a:cs typeface="Courier New" panose="02070309020205020404" pitchFamily="49" charset="0"/>
              </a:rPr>
              <a:t>.</a:t>
            </a:r>
          </a:p>
          <a:p>
            <a:r>
              <a:rPr lang="es-CL" sz="1600" dirty="0">
                <a:latin typeface="Courier New" panose="02070309020205020404" pitchFamily="49" charset="0"/>
                <a:cs typeface="Courier New" panose="02070309020205020404" pitchFamily="49" charset="0"/>
              </a:rPr>
              <a:t>• AA2: Ruta O-480</a:t>
            </a:r>
            <a:r>
              <a:rPr lang="es-CL" sz="1600" dirty="0"/>
              <a:t>.</a:t>
            </a:r>
          </a:p>
        </p:txBody>
      </p:sp>
      <p:sp>
        <p:nvSpPr>
          <p:cNvPr id="24" name="Bocadillo: rectángulo 23">
            <a:extLst>
              <a:ext uri="{FF2B5EF4-FFF2-40B4-BE49-F238E27FC236}">
                <a16:creationId xmlns:a16="http://schemas.microsoft.com/office/drawing/2014/main" id="{EC17ADAB-79E5-4549-9BB7-FF3E80674C8F}"/>
              </a:ext>
            </a:extLst>
          </p:cNvPr>
          <p:cNvSpPr/>
          <p:nvPr/>
        </p:nvSpPr>
        <p:spPr>
          <a:xfrm>
            <a:off x="9973095" y="4998340"/>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err="1">
                <a:solidFill>
                  <a:schemeClr val="tx1"/>
                </a:solidFill>
              </a:rPr>
              <a:t>K2</a:t>
            </a:r>
            <a:endParaRPr lang="es-CL" sz="1050" b="1" dirty="0">
              <a:solidFill>
                <a:schemeClr val="tx1"/>
              </a:solidFill>
            </a:endParaRPr>
          </a:p>
        </p:txBody>
      </p:sp>
      <p:sp>
        <p:nvSpPr>
          <p:cNvPr id="25" name="Bocadillo: rectángulo 24">
            <a:extLst>
              <a:ext uri="{FF2B5EF4-FFF2-40B4-BE49-F238E27FC236}">
                <a16:creationId xmlns:a16="http://schemas.microsoft.com/office/drawing/2014/main" id="{C7E1FCD4-F8B1-43CA-9B07-00A31F080D8A}"/>
              </a:ext>
            </a:extLst>
          </p:cNvPr>
          <p:cNvSpPr/>
          <p:nvPr/>
        </p:nvSpPr>
        <p:spPr>
          <a:xfrm rot="843973">
            <a:off x="9923569" y="5158671"/>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err="1">
                <a:solidFill>
                  <a:schemeClr val="tx1"/>
                </a:solidFill>
              </a:rPr>
              <a:t>K3</a:t>
            </a:r>
            <a:endParaRPr lang="es-CL" sz="1050" b="1" dirty="0">
              <a:solidFill>
                <a:schemeClr val="tx1"/>
              </a:solidFill>
            </a:endParaRPr>
          </a:p>
        </p:txBody>
      </p:sp>
      <p:sp>
        <p:nvSpPr>
          <p:cNvPr id="26" name="Bocadillo: rectángulo 25">
            <a:extLst>
              <a:ext uri="{FF2B5EF4-FFF2-40B4-BE49-F238E27FC236}">
                <a16:creationId xmlns:a16="http://schemas.microsoft.com/office/drawing/2014/main" id="{762681C1-1511-418A-9A09-D4978A49AEC5}"/>
              </a:ext>
            </a:extLst>
          </p:cNvPr>
          <p:cNvSpPr/>
          <p:nvPr/>
        </p:nvSpPr>
        <p:spPr>
          <a:xfrm>
            <a:off x="9649647" y="452837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K4</a:t>
            </a:r>
            <a:endParaRPr lang="es-CL" sz="1050" b="1" dirty="0">
              <a:solidFill>
                <a:schemeClr val="tx1"/>
              </a:solidFill>
            </a:endParaRPr>
          </a:p>
        </p:txBody>
      </p:sp>
      <p:sp>
        <p:nvSpPr>
          <p:cNvPr id="27" name="Bocadillo: rectángulo 26">
            <a:extLst>
              <a:ext uri="{FF2B5EF4-FFF2-40B4-BE49-F238E27FC236}">
                <a16:creationId xmlns:a16="http://schemas.microsoft.com/office/drawing/2014/main" id="{F600C857-C718-4A8F-8CEB-2577F26EC8A6}"/>
              </a:ext>
            </a:extLst>
          </p:cNvPr>
          <p:cNvSpPr/>
          <p:nvPr/>
        </p:nvSpPr>
        <p:spPr>
          <a:xfrm>
            <a:off x="9512739" y="5602413"/>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K5</a:t>
            </a:r>
            <a:endParaRPr lang="es-CL" sz="1050" b="1" dirty="0">
              <a:solidFill>
                <a:schemeClr val="tx1"/>
              </a:solidFill>
            </a:endParaRPr>
          </a:p>
        </p:txBody>
      </p:sp>
      <p:sp>
        <p:nvSpPr>
          <p:cNvPr id="28" name="Bocadillo: rectángulo 27">
            <a:extLst>
              <a:ext uri="{FF2B5EF4-FFF2-40B4-BE49-F238E27FC236}">
                <a16:creationId xmlns:a16="http://schemas.microsoft.com/office/drawing/2014/main" id="{735DBC98-362D-42EC-BBDD-EE5AFE094E75}"/>
              </a:ext>
            </a:extLst>
          </p:cNvPr>
          <p:cNvSpPr/>
          <p:nvPr/>
        </p:nvSpPr>
        <p:spPr>
          <a:xfrm>
            <a:off x="10336206" y="276776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K7</a:t>
            </a:r>
            <a:endParaRPr lang="es-CL" sz="1050" b="1" dirty="0">
              <a:solidFill>
                <a:schemeClr val="tx1"/>
              </a:solidFill>
            </a:endParaRPr>
          </a:p>
        </p:txBody>
      </p:sp>
      <p:sp>
        <p:nvSpPr>
          <p:cNvPr id="29" name="Bocadillo: rectángulo 28">
            <a:extLst>
              <a:ext uri="{FF2B5EF4-FFF2-40B4-BE49-F238E27FC236}">
                <a16:creationId xmlns:a16="http://schemas.microsoft.com/office/drawing/2014/main" id="{6E3F05D2-D6D2-427E-ACA7-E00376D10172}"/>
              </a:ext>
            </a:extLst>
          </p:cNvPr>
          <p:cNvSpPr/>
          <p:nvPr/>
        </p:nvSpPr>
        <p:spPr>
          <a:xfrm>
            <a:off x="9458646" y="5202790"/>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K6</a:t>
            </a:r>
            <a:endParaRPr lang="es-CL" sz="1050" b="1" dirty="0">
              <a:solidFill>
                <a:schemeClr val="tx1"/>
              </a:solidFill>
            </a:endParaRPr>
          </a:p>
        </p:txBody>
      </p:sp>
      <p:sp>
        <p:nvSpPr>
          <p:cNvPr id="30" name="Bocadillo: rectángulo 29">
            <a:extLst>
              <a:ext uri="{FF2B5EF4-FFF2-40B4-BE49-F238E27FC236}">
                <a16:creationId xmlns:a16="http://schemas.microsoft.com/office/drawing/2014/main" id="{B5241330-C0EA-4804-A181-B8B535F13CEC}"/>
              </a:ext>
            </a:extLst>
          </p:cNvPr>
          <p:cNvSpPr/>
          <p:nvPr/>
        </p:nvSpPr>
        <p:spPr>
          <a:xfrm>
            <a:off x="9563821" y="1616342"/>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K8</a:t>
            </a:r>
            <a:endParaRPr lang="es-CL" sz="1050" b="1" dirty="0">
              <a:solidFill>
                <a:schemeClr val="tx1"/>
              </a:solidFill>
            </a:endParaRPr>
          </a:p>
        </p:txBody>
      </p:sp>
      <p:sp>
        <p:nvSpPr>
          <p:cNvPr id="32" name="Forma libre: forma 31">
            <a:extLst>
              <a:ext uri="{FF2B5EF4-FFF2-40B4-BE49-F238E27FC236}">
                <a16:creationId xmlns:a16="http://schemas.microsoft.com/office/drawing/2014/main" id="{7D250C38-1A75-4E3F-A43B-85C8F5E55A22}"/>
              </a:ext>
            </a:extLst>
          </p:cNvPr>
          <p:cNvSpPr/>
          <p:nvPr/>
        </p:nvSpPr>
        <p:spPr>
          <a:xfrm>
            <a:off x="9293412" y="2796988"/>
            <a:ext cx="770964" cy="1876612"/>
          </a:xfrm>
          <a:custGeom>
            <a:avLst/>
            <a:gdLst>
              <a:gd name="connsiteX0" fmla="*/ 770964 w 770964"/>
              <a:gd name="connsiteY0" fmla="*/ 0 h 1876612"/>
              <a:gd name="connsiteX1" fmla="*/ 741082 w 770964"/>
              <a:gd name="connsiteY1" fmla="*/ 5977 h 1876612"/>
              <a:gd name="connsiteX2" fmla="*/ 723153 w 770964"/>
              <a:gd name="connsiteY2" fmla="*/ 41836 h 1876612"/>
              <a:gd name="connsiteX3" fmla="*/ 705223 w 770964"/>
              <a:gd name="connsiteY3" fmla="*/ 47812 h 1876612"/>
              <a:gd name="connsiteX4" fmla="*/ 699247 w 770964"/>
              <a:gd name="connsiteY4" fmla="*/ 71718 h 1876612"/>
              <a:gd name="connsiteX5" fmla="*/ 711200 w 770964"/>
              <a:gd name="connsiteY5" fmla="*/ 149412 h 1876612"/>
              <a:gd name="connsiteX6" fmla="*/ 705223 w 770964"/>
              <a:gd name="connsiteY6" fmla="*/ 179294 h 1876612"/>
              <a:gd name="connsiteX7" fmla="*/ 681317 w 770964"/>
              <a:gd name="connsiteY7" fmla="*/ 197224 h 1876612"/>
              <a:gd name="connsiteX8" fmla="*/ 663388 w 770964"/>
              <a:gd name="connsiteY8" fmla="*/ 215153 h 1876612"/>
              <a:gd name="connsiteX9" fmla="*/ 651435 w 770964"/>
              <a:gd name="connsiteY9" fmla="*/ 233083 h 1876612"/>
              <a:gd name="connsiteX10" fmla="*/ 615576 w 770964"/>
              <a:gd name="connsiteY10" fmla="*/ 245036 h 1876612"/>
              <a:gd name="connsiteX11" fmla="*/ 603623 w 770964"/>
              <a:gd name="connsiteY11" fmla="*/ 262965 h 1876612"/>
              <a:gd name="connsiteX12" fmla="*/ 585694 w 770964"/>
              <a:gd name="connsiteY12" fmla="*/ 268941 h 1876612"/>
              <a:gd name="connsiteX13" fmla="*/ 567764 w 770964"/>
              <a:gd name="connsiteY13" fmla="*/ 280894 h 1876612"/>
              <a:gd name="connsiteX14" fmla="*/ 537882 w 770964"/>
              <a:gd name="connsiteY14" fmla="*/ 286871 h 1876612"/>
              <a:gd name="connsiteX15" fmla="*/ 519953 w 770964"/>
              <a:gd name="connsiteY15" fmla="*/ 292847 h 1876612"/>
              <a:gd name="connsiteX16" fmla="*/ 478117 w 770964"/>
              <a:gd name="connsiteY16" fmla="*/ 304800 h 1876612"/>
              <a:gd name="connsiteX17" fmla="*/ 472141 w 770964"/>
              <a:gd name="connsiteY17" fmla="*/ 322730 h 1876612"/>
              <a:gd name="connsiteX18" fmla="*/ 436282 w 770964"/>
              <a:gd name="connsiteY18" fmla="*/ 334683 h 1876612"/>
              <a:gd name="connsiteX19" fmla="*/ 394447 w 770964"/>
              <a:gd name="connsiteY19" fmla="*/ 352612 h 1876612"/>
              <a:gd name="connsiteX20" fmla="*/ 358588 w 770964"/>
              <a:gd name="connsiteY20" fmla="*/ 370541 h 1876612"/>
              <a:gd name="connsiteX21" fmla="*/ 340659 w 770964"/>
              <a:gd name="connsiteY21" fmla="*/ 382494 h 1876612"/>
              <a:gd name="connsiteX22" fmla="*/ 316753 w 770964"/>
              <a:gd name="connsiteY22" fmla="*/ 376518 h 1876612"/>
              <a:gd name="connsiteX23" fmla="*/ 161364 w 770964"/>
              <a:gd name="connsiteY23" fmla="*/ 388471 h 1876612"/>
              <a:gd name="connsiteX24" fmla="*/ 173317 w 770964"/>
              <a:gd name="connsiteY24" fmla="*/ 513977 h 1876612"/>
              <a:gd name="connsiteX25" fmla="*/ 191247 w 770964"/>
              <a:gd name="connsiteY25" fmla="*/ 555812 h 1876612"/>
              <a:gd name="connsiteX26" fmla="*/ 209176 w 770964"/>
              <a:gd name="connsiteY26" fmla="*/ 567765 h 1876612"/>
              <a:gd name="connsiteX27" fmla="*/ 221129 w 770964"/>
              <a:gd name="connsiteY27" fmla="*/ 633506 h 1876612"/>
              <a:gd name="connsiteX28" fmla="*/ 209176 w 770964"/>
              <a:gd name="connsiteY28" fmla="*/ 675341 h 1876612"/>
              <a:gd name="connsiteX29" fmla="*/ 197223 w 770964"/>
              <a:gd name="connsiteY29" fmla="*/ 782918 h 1876612"/>
              <a:gd name="connsiteX30" fmla="*/ 185270 w 770964"/>
              <a:gd name="connsiteY30" fmla="*/ 800847 h 1876612"/>
              <a:gd name="connsiteX31" fmla="*/ 161364 w 770964"/>
              <a:gd name="connsiteY31" fmla="*/ 848659 h 1876612"/>
              <a:gd name="connsiteX32" fmla="*/ 149412 w 770964"/>
              <a:gd name="connsiteY32" fmla="*/ 884518 h 1876612"/>
              <a:gd name="connsiteX33" fmla="*/ 125506 w 770964"/>
              <a:gd name="connsiteY33" fmla="*/ 920377 h 1876612"/>
              <a:gd name="connsiteX34" fmla="*/ 119529 w 770964"/>
              <a:gd name="connsiteY34" fmla="*/ 938306 h 1876612"/>
              <a:gd name="connsiteX35" fmla="*/ 95623 w 770964"/>
              <a:gd name="connsiteY35" fmla="*/ 944283 h 1876612"/>
              <a:gd name="connsiteX36" fmla="*/ 77694 w 770964"/>
              <a:gd name="connsiteY36" fmla="*/ 956236 h 1876612"/>
              <a:gd name="connsiteX37" fmla="*/ 71717 w 770964"/>
              <a:gd name="connsiteY37" fmla="*/ 974165 h 1876612"/>
              <a:gd name="connsiteX38" fmla="*/ 47812 w 770964"/>
              <a:gd name="connsiteY38" fmla="*/ 1016000 h 1876612"/>
              <a:gd name="connsiteX39" fmla="*/ 29882 w 770964"/>
              <a:gd name="connsiteY39" fmla="*/ 1057836 h 1876612"/>
              <a:gd name="connsiteX40" fmla="*/ 29882 w 770964"/>
              <a:gd name="connsiteY40" fmla="*/ 1159436 h 1876612"/>
              <a:gd name="connsiteX41" fmla="*/ 41835 w 770964"/>
              <a:gd name="connsiteY41" fmla="*/ 1177365 h 1876612"/>
              <a:gd name="connsiteX42" fmla="*/ 47812 w 770964"/>
              <a:gd name="connsiteY42" fmla="*/ 1195294 h 1876612"/>
              <a:gd name="connsiteX43" fmla="*/ 53788 w 770964"/>
              <a:gd name="connsiteY43" fmla="*/ 1237130 h 1876612"/>
              <a:gd name="connsiteX44" fmla="*/ 59764 w 770964"/>
              <a:gd name="connsiteY44" fmla="*/ 1272988 h 1876612"/>
              <a:gd name="connsiteX45" fmla="*/ 77694 w 770964"/>
              <a:gd name="connsiteY45" fmla="*/ 1284941 h 1876612"/>
              <a:gd name="connsiteX46" fmla="*/ 107576 w 770964"/>
              <a:gd name="connsiteY46" fmla="*/ 1326777 h 1876612"/>
              <a:gd name="connsiteX47" fmla="*/ 113553 w 770964"/>
              <a:gd name="connsiteY47" fmla="*/ 1344706 h 1876612"/>
              <a:gd name="connsiteX48" fmla="*/ 107576 w 770964"/>
              <a:gd name="connsiteY48" fmla="*/ 1440330 h 1876612"/>
              <a:gd name="connsiteX49" fmla="*/ 89647 w 770964"/>
              <a:gd name="connsiteY49" fmla="*/ 1452283 h 1876612"/>
              <a:gd name="connsiteX50" fmla="*/ 83670 w 770964"/>
              <a:gd name="connsiteY50" fmla="*/ 1494118 h 1876612"/>
              <a:gd name="connsiteX51" fmla="*/ 71717 w 770964"/>
              <a:gd name="connsiteY51" fmla="*/ 1535953 h 1876612"/>
              <a:gd name="connsiteX52" fmla="*/ 41835 w 770964"/>
              <a:gd name="connsiteY52" fmla="*/ 1571812 h 1876612"/>
              <a:gd name="connsiteX53" fmla="*/ 23906 w 770964"/>
              <a:gd name="connsiteY53" fmla="*/ 1577788 h 1876612"/>
              <a:gd name="connsiteX54" fmla="*/ 5976 w 770964"/>
              <a:gd name="connsiteY54" fmla="*/ 1595718 h 1876612"/>
              <a:gd name="connsiteX55" fmla="*/ 0 w 770964"/>
              <a:gd name="connsiteY55" fmla="*/ 1613647 h 1876612"/>
              <a:gd name="connsiteX56" fmla="*/ 11953 w 770964"/>
              <a:gd name="connsiteY56" fmla="*/ 1673412 h 1876612"/>
              <a:gd name="connsiteX57" fmla="*/ 17929 w 770964"/>
              <a:gd name="connsiteY57" fmla="*/ 1763059 h 1876612"/>
              <a:gd name="connsiteX58" fmla="*/ 29882 w 770964"/>
              <a:gd name="connsiteY58" fmla="*/ 1804894 h 1876612"/>
              <a:gd name="connsiteX59" fmla="*/ 41835 w 770964"/>
              <a:gd name="connsiteY59" fmla="*/ 1822824 h 1876612"/>
              <a:gd name="connsiteX60" fmla="*/ 47812 w 770964"/>
              <a:gd name="connsiteY60" fmla="*/ 1876612 h 1876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770964" h="1876612">
                <a:moveTo>
                  <a:pt x="770964" y="0"/>
                </a:moveTo>
                <a:cubicBezTo>
                  <a:pt x="761003" y="1992"/>
                  <a:pt x="749902" y="937"/>
                  <a:pt x="741082" y="5977"/>
                </a:cubicBezTo>
                <a:cubicBezTo>
                  <a:pt x="715215" y="20758"/>
                  <a:pt x="740539" y="24450"/>
                  <a:pt x="723153" y="41836"/>
                </a:cubicBezTo>
                <a:cubicBezTo>
                  <a:pt x="718698" y="46291"/>
                  <a:pt x="711200" y="45820"/>
                  <a:pt x="705223" y="47812"/>
                </a:cubicBezTo>
                <a:cubicBezTo>
                  <a:pt x="703231" y="55781"/>
                  <a:pt x="699247" y="63504"/>
                  <a:pt x="699247" y="71718"/>
                </a:cubicBezTo>
                <a:cubicBezTo>
                  <a:pt x="699247" y="117945"/>
                  <a:pt x="700969" y="118722"/>
                  <a:pt x="711200" y="149412"/>
                </a:cubicBezTo>
                <a:cubicBezTo>
                  <a:pt x="709208" y="159373"/>
                  <a:pt x="710607" y="170680"/>
                  <a:pt x="705223" y="179294"/>
                </a:cubicBezTo>
                <a:cubicBezTo>
                  <a:pt x="699944" y="187741"/>
                  <a:pt x="688880" y="190741"/>
                  <a:pt x="681317" y="197224"/>
                </a:cubicBezTo>
                <a:cubicBezTo>
                  <a:pt x="674900" y="202724"/>
                  <a:pt x="668799" y="208660"/>
                  <a:pt x="663388" y="215153"/>
                </a:cubicBezTo>
                <a:cubicBezTo>
                  <a:pt x="658790" y="220671"/>
                  <a:pt x="657526" y="229276"/>
                  <a:pt x="651435" y="233083"/>
                </a:cubicBezTo>
                <a:cubicBezTo>
                  <a:pt x="640751" y="239761"/>
                  <a:pt x="615576" y="245036"/>
                  <a:pt x="615576" y="245036"/>
                </a:cubicBezTo>
                <a:cubicBezTo>
                  <a:pt x="611592" y="251012"/>
                  <a:pt x="609232" y="258478"/>
                  <a:pt x="603623" y="262965"/>
                </a:cubicBezTo>
                <a:cubicBezTo>
                  <a:pt x="598704" y="266900"/>
                  <a:pt x="591329" y="266124"/>
                  <a:pt x="585694" y="268941"/>
                </a:cubicBezTo>
                <a:cubicBezTo>
                  <a:pt x="579269" y="272153"/>
                  <a:pt x="574490" y="278372"/>
                  <a:pt x="567764" y="280894"/>
                </a:cubicBezTo>
                <a:cubicBezTo>
                  <a:pt x="558253" y="284461"/>
                  <a:pt x="547737" y="284407"/>
                  <a:pt x="537882" y="286871"/>
                </a:cubicBezTo>
                <a:cubicBezTo>
                  <a:pt x="531771" y="288399"/>
                  <a:pt x="526010" y="291116"/>
                  <a:pt x="519953" y="292847"/>
                </a:cubicBezTo>
                <a:cubicBezTo>
                  <a:pt x="467414" y="307858"/>
                  <a:pt x="521113" y="290470"/>
                  <a:pt x="478117" y="304800"/>
                </a:cubicBezTo>
                <a:cubicBezTo>
                  <a:pt x="476125" y="310777"/>
                  <a:pt x="477267" y="319068"/>
                  <a:pt x="472141" y="322730"/>
                </a:cubicBezTo>
                <a:cubicBezTo>
                  <a:pt x="461888" y="330053"/>
                  <a:pt x="446765" y="327694"/>
                  <a:pt x="436282" y="334683"/>
                </a:cubicBezTo>
                <a:cubicBezTo>
                  <a:pt x="411519" y="351192"/>
                  <a:pt x="425321" y="344894"/>
                  <a:pt x="394447" y="352612"/>
                </a:cubicBezTo>
                <a:cubicBezTo>
                  <a:pt x="343056" y="386872"/>
                  <a:pt x="408080" y="345795"/>
                  <a:pt x="358588" y="370541"/>
                </a:cubicBezTo>
                <a:cubicBezTo>
                  <a:pt x="352164" y="373753"/>
                  <a:pt x="346635" y="378510"/>
                  <a:pt x="340659" y="382494"/>
                </a:cubicBezTo>
                <a:cubicBezTo>
                  <a:pt x="332690" y="380502"/>
                  <a:pt x="324967" y="376518"/>
                  <a:pt x="316753" y="376518"/>
                </a:cubicBezTo>
                <a:cubicBezTo>
                  <a:pt x="213394" y="376518"/>
                  <a:pt x="224484" y="375846"/>
                  <a:pt x="161364" y="388471"/>
                </a:cubicBezTo>
                <a:cubicBezTo>
                  <a:pt x="179670" y="443384"/>
                  <a:pt x="161456" y="383505"/>
                  <a:pt x="173317" y="513977"/>
                </a:cubicBezTo>
                <a:cubicBezTo>
                  <a:pt x="174689" y="529065"/>
                  <a:pt x="180288" y="544853"/>
                  <a:pt x="191247" y="555812"/>
                </a:cubicBezTo>
                <a:cubicBezTo>
                  <a:pt x="196326" y="560891"/>
                  <a:pt x="203200" y="563781"/>
                  <a:pt x="209176" y="567765"/>
                </a:cubicBezTo>
                <a:cubicBezTo>
                  <a:pt x="216846" y="590772"/>
                  <a:pt x="223007" y="605345"/>
                  <a:pt x="221129" y="633506"/>
                </a:cubicBezTo>
                <a:cubicBezTo>
                  <a:pt x="220164" y="647977"/>
                  <a:pt x="213160" y="661396"/>
                  <a:pt x="209176" y="675341"/>
                </a:cubicBezTo>
                <a:cubicBezTo>
                  <a:pt x="208739" y="680589"/>
                  <a:pt x="203838" y="763074"/>
                  <a:pt x="197223" y="782918"/>
                </a:cubicBezTo>
                <a:cubicBezTo>
                  <a:pt x="194952" y="789732"/>
                  <a:pt x="189254" y="794871"/>
                  <a:pt x="185270" y="800847"/>
                </a:cubicBezTo>
                <a:cubicBezTo>
                  <a:pt x="170091" y="876748"/>
                  <a:pt x="192755" y="792155"/>
                  <a:pt x="161364" y="848659"/>
                </a:cubicBezTo>
                <a:cubicBezTo>
                  <a:pt x="155245" y="859673"/>
                  <a:pt x="156401" y="874035"/>
                  <a:pt x="149412" y="884518"/>
                </a:cubicBezTo>
                <a:cubicBezTo>
                  <a:pt x="141443" y="896471"/>
                  <a:pt x="130049" y="906749"/>
                  <a:pt x="125506" y="920377"/>
                </a:cubicBezTo>
                <a:cubicBezTo>
                  <a:pt x="123514" y="926353"/>
                  <a:pt x="124448" y="934371"/>
                  <a:pt x="119529" y="938306"/>
                </a:cubicBezTo>
                <a:cubicBezTo>
                  <a:pt x="113115" y="943437"/>
                  <a:pt x="103592" y="942291"/>
                  <a:pt x="95623" y="944283"/>
                </a:cubicBezTo>
                <a:cubicBezTo>
                  <a:pt x="89647" y="948267"/>
                  <a:pt x="82181" y="950627"/>
                  <a:pt x="77694" y="956236"/>
                </a:cubicBezTo>
                <a:cubicBezTo>
                  <a:pt x="73759" y="961155"/>
                  <a:pt x="74534" y="968530"/>
                  <a:pt x="71717" y="974165"/>
                </a:cubicBezTo>
                <a:cubicBezTo>
                  <a:pt x="54377" y="1008844"/>
                  <a:pt x="63529" y="974088"/>
                  <a:pt x="47812" y="1016000"/>
                </a:cubicBezTo>
                <a:cubicBezTo>
                  <a:pt x="31274" y="1060103"/>
                  <a:pt x="54103" y="1021503"/>
                  <a:pt x="29882" y="1057836"/>
                </a:cubicBezTo>
                <a:cubicBezTo>
                  <a:pt x="16456" y="1098116"/>
                  <a:pt x="17279" y="1088017"/>
                  <a:pt x="29882" y="1159436"/>
                </a:cubicBezTo>
                <a:cubicBezTo>
                  <a:pt x="31130" y="1166509"/>
                  <a:pt x="38623" y="1170941"/>
                  <a:pt x="41835" y="1177365"/>
                </a:cubicBezTo>
                <a:cubicBezTo>
                  <a:pt x="44652" y="1183000"/>
                  <a:pt x="45820" y="1189318"/>
                  <a:pt x="47812" y="1195294"/>
                </a:cubicBezTo>
                <a:cubicBezTo>
                  <a:pt x="49804" y="1209239"/>
                  <a:pt x="51646" y="1223207"/>
                  <a:pt x="53788" y="1237130"/>
                </a:cubicBezTo>
                <a:cubicBezTo>
                  <a:pt x="55630" y="1249107"/>
                  <a:pt x="54345" y="1262150"/>
                  <a:pt x="59764" y="1272988"/>
                </a:cubicBezTo>
                <a:cubicBezTo>
                  <a:pt x="62976" y="1279413"/>
                  <a:pt x="71717" y="1280957"/>
                  <a:pt x="77694" y="1284941"/>
                </a:cubicBezTo>
                <a:cubicBezTo>
                  <a:pt x="81756" y="1290357"/>
                  <a:pt x="103206" y="1318037"/>
                  <a:pt x="107576" y="1326777"/>
                </a:cubicBezTo>
                <a:cubicBezTo>
                  <a:pt x="110393" y="1332412"/>
                  <a:pt x="111561" y="1338730"/>
                  <a:pt x="113553" y="1344706"/>
                </a:cubicBezTo>
                <a:cubicBezTo>
                  <a:pt x="111561" y="1376581"/>
                  <a:pt x="114504" y="1409154"/>
                  <a:pt x="107576" y="1440330"/>
                </a:cubicBezTo>
                <a:cubicBezTo>
                  <a:pt x="106018" y="1447342"/>
                  <a:pt x="92564" y="1445719"/>
                  <a:pt x="89647" y="1452283"/>
                </a:cubicBezTo>
                <a:cubicBezTo>
                  <a:pt x="83926" y="1465155"/>
                  <a:pt x="86622" y="1480344"/>
                  <a:pt x="83670" y="1494118"/>
                </a:cubicBezTo>
                <a:cubicBezTo>
                  <a:pt x="80631" y="1508299"/>
                  <a:pt x="77103" y="1522487"/>
                  <a:pt x="71717" y="1535953"/>
                </a:cubicBezTo>
                <a:cubicBezTo>
                  <a:pt x="67708" y="1545976"/>
                  <a:pt x="49980" y="1566382"/>
                  <a:pt x="41835" y="1571812"/>
                </a:cubicBezTo>
                <a:cubicBezTo>
                  <a:pt x="36593" y="1575306"/>
                  <a:pt x="29882" y="1575796"/>
                  <a:pt x="23906" y="1577788"/>
                </a:cubicBezTo>
                <a:cubicBezTo>
                  <a:pt x="17929" y="1583765"/>
                  <a:pt x="10664" y="1588685"/>
                  <a:pt x="5976" y="1595718"/>
                </a:cubicBezTo>
                <a:cubicBezTo>
                  <a:pt x="2482" y="1600960"/>
                  <a:pt x="0" y="1607347"/>
                  <a:pt x="0" y="1613647"/>
                </a:cubicBezTo>
                <a:cubicBezTo>
                  <a:pt x="0" y="1641121"/>
                  <a:pt x="4592" y="1651331"/>
                  <a:pt x="11953" y="1673412"/>
                </a:cubicBezTo>
                <a:cubicBezTo>
                  <a:pt x="13945" y="1703294"/>
                  <a:pt x="11432" y="1733824"/>
                  <a:pt x="17929" y="1763059"/>
                </a:cubicBezTo>
                <a:cubicBezTo>
                  <a:pt x="31892" y="1825893"/>
                  <a:pt x="47409" y="1734793"/>
                  <a:pt x="29882" y="1804894"/>
                </a:cubicBezTo>
                <a:cubicBezTo>
                  <a:pt x="33866" y="1810871"/>
                  <a:pt x="39945" y="1815894"/>
                  <a:pt x="41835" y="1822824"/>
                </a:cubicBezTo>
                <a:cubicBezTo>
                  <a:pt x="48059" y="1845645"/>
                  <a:pt x="47812" y="1857919"/>
                  <a:pt x="47812" y="1876612"/>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Forma libre: forma 32">
            <a:extLst>
              <a:ext uri="{FF2B5EF4-FFF2-40B4-BE49-F238E27FC236}">
                <a16:creationId xmlns:a16="http://schemas.microsoft.com/office/drawing/2014/main" id="{DDBE68A5-6314-43EB-A9EF-1AA03F97716B}"/>
              </a:ext>
            </a:extLst>
          </p:cNvPr>
          <p:cNvSpPr/>
          <p:nvPr/>
        </p:nvSpPr>
        <p:spPr>
          <a:xfrm>
            <a:off x="8755021" y="4667534"/>
            <a:ext cx="573224" cy="1501254"/>
          </a:xfrm>
          <a:custGeom>
            <a:avLst/>
            <a:gdLst>
              <a:gd name="connsiteX0" fmla="*/ 573224 w 573224"/>
              <a:gd name="connsiteY0" fmla="*/ 0 h 1501254"/>
              <a:gd name="connsiteX1" fmla="*/ 539104 w 573224"/>
              <a:gd name="connsiteY1" fmla="*/ 20472 h 1501254"/>
              <a:gd name="connsiteX2" fmla="*/ 518633 w 573224"/>
              <a:gd name="connsiteY2" fmla="*/ 34120 h 1501254"/>
              <a:gd name="connsiteX3" fmla="*/ 498161 w 573224"/>
              <a:gd name="connsiteY3" fmla="*/ 40944 h 1501254"/>
              <a:gd name="connsiteX4" fmla="*/ 450394 w 573224"/>
              <a:gd name="connsiteY4" fmla="*/ 61415 h 1501254"/>
              <a:gd name="connsiteX5" fmla="*/ 436746 w 573224"/>
              <a:gd name="connsiteY5" fmla="*/ 81887 h 1501254"/>
              <a:gd name="connsiteX6" fmla="*/ 402627 w 573224"/>
              <a:gd name="connsiteY6" fmla="*/ 88711 h 1501254"/>
              <a:gd name="connsiteX7" fmla="*/ 382155 w 573224"/>
              <a:gd name="connsiteY7" fmla="*/ 102359 h 1501254"/>
              <a:gd name="connsiteX8" fmla="*/ 341212 w 573224"/>
              <a:gd name="connsiteY8" fmla="*/ 136478 h 1501254"/>
              <a:gd name="connsiteX9" fmla="*/ 313916 w 573224"/>
              <a:gd name="connsiteY9" fmla="*/ 156950 h 1501254"/>
              <a:gd name="connsiteX10" fmla="*/ 279797 w 573224"/>
              <a:gd name="connsiteY10" fmla="*/ 177421 h 1501254"/>
              <a:gd name="connsiteX11" fmla="*/ 266149 w 573224"/>
              <a:gd name="connsiteY11" fmla="*/ 204717 h 1501254"/>
              <a:gd name="connsiteX12" fmla="*/ 252501 w 573224"/>
              <a:gd name="connsiteY12" fmla="*/ 259308 h 1501254"/>
              <a:gd name="connsiteX13" fmla="*/ 259325 w 573224"/>
              <a:gd name="connsiteY13" fmla="*/ 300251 h 1501254"/>
              <a:gd name="connsiteX14" fmla="*/ 266149 w 573224"/>
              <a:gd name="connsiteY14" fmla="*/ 320723 h 1501254"/>
              <a:gd name="connsiteX15" fmla="*/ 286621 w 573224"/>
              <a:gd name="connsiteY15" fmla="*/ 409433 h 1501254"/>
              <a:gd name="connsiteX16" fmla="*/ 307092 w 573224"/>
              <a:gd name="connsiteY16" fmla="*/ 511791 h 1501254"/>
              <a:gd name="connsiteX17" fmla="*/ 320740 w 573224"/>
              <a:gd name="connsiteY17" fmla="*/ 559559 h 1501254"/>
              <a:gd name="connsiteX18" fmla="*/ 334388 w 573224"/>
              <a:gd name="connsiteY18" fmla="*/ 580030 h 1501254"/>
              <a:gd name="connsiteX19" fmla="*/ 354860 w 573224"/>
              <a:gd name="connsiteY19" fmla="*/ 661917 h 1501254"/>
              <a:gd name="connsiteX20" fmla="*/ 348036 w 573224"/>
              <a:gd name="connsiteY20" fmla="*/ 771099 h 1501254"/>
              <a:gd name="connsiteX21" fmla="*/ 320740 w 573224"/>
              <a:gd name="connsiteY21" fmla="*/ 812042 h 1501254"/>
              <a:gd name="connsiteX22" fmla="*/ 307092 w 573224"/>
              <a:gd name="connsiteY22" fmla="*/ 832514 h 1501254"/>
              <a:gd name="connsiteX23" fmla="*/ 293445 w 573224"/>
              <a:gd name="connsiteY23" fmla="*/ 852985 h 1501254"/>
              <a:gd name="connsiteX24" fmla="*/ 245678 w 573224"/>
              <a:gd name="connsiteY24" fmla="*/ 866633 h 1501254"/>
              <a:gd name="connsiteX25" fmla="*/ 225206 w 573224"/>
              <a:gd name="connsiteY25" fmla="*/ 887105 h 1501254"/>
              <a:gd name="connsiteX26" fmla="*/ 197910 w 573224"/>
              <a:gd name="connsiteY26" fmla="*/ 893929 h 1501254"/>
              <a:gd name="connsiteX27" fmla="*/ 177439 w 573224"/>
              <a:gd name="connsiteY27" fmla="*/ 907576 h 1501254"/>
              <a:gd name="connsiteX28" fmla="*/ 184263 w 573224"/>
              <a:gd name="connsiteY28" fmla="*/ 928048 h 1501254"/>
              <a:gd name="connsiteX29" fmla="*/ 156967 w 573224"/>
              <a:gd name="connsiteY29" fmla="*/ 989463 h 1501254"/>
              <a:gd name="connsiteX30" fmla="*/ 143319 w 573224"/>
              <a:gd name="connsiteY30" fmla="*/ 1016759 h 1501254"/>
              <a:gd name="connsiteX31" fmla="*/ 129672 w 573224"/>
              <a:gd name="connsiteY31" fmla="*/ 1201003 h 1501254"/>
              <a:gd name="connsiteX32" fmla="*/ 122848 w 573224"/>
              <a:gd name="connsiteY32" fmla="*/ 1221475 h 1501254"/>
              <a:gd name="connsiteX33" fmla="*/ 109200 w 573224"/>
              <a:gd name="connsiteY33" fmla="*/ 1241947 h 1501254"/>
              <a:gd name="connsiteX34" fmla="*/ 95552 w 573224"/>
              <a:gd name="connsiteY34" fmla="*/ 1269242 h 1501254"/>
              <a:gd name="connsiteX35" fmla="*/ 75080 w 573224"/>
              <a:gd name="connsiteY35" fmla="*/ 1289714 h 1501254"/>
              <a:gd name="connsiteX36" fmla="*/ 68257 w 573224"/>
              <a:gd name="connsiteY36" fmla="*/ 1310185 h 1501254"/>
              <a:gd name="connsiteX37" fmla="*/ 54609 w 573224"/>
              <a:gd name="connsiteY37" fmla="*/ 1330657 h 1501254"/>
              <a:gd name="connsiteX38" fmla="*/ 40961 w 573224"/>
              <a:gd name="connsiteY38" fmla="*/ 1433015 h 1501254"/>
              <a:gd name="connsiteX39" fmla="*/ 27313 w 573224"/>
              <a:gd name="connsiteY39" fmla="*/ 1453487 h 1501254"/>
              <a:gd name="connsiteX40" fmla="*/ 6842 w 573224"/>
              <a:gd name="connsiteY40" fmla="*/ 1473959 h 1501254"/>
              <a:gd name="connsiteX41" fmla="*/ 18 w 573224"/>
              <a:gd name="connsiteY41" fmla="*/ 1501254 h 1501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3224" h="1501254">
                <a:moveTo>
                  <a:pt x="573224" y="0"/>
                </a:moveTo>
                <a:cubicBezTo>
                  <a:pt x="561851" y="6824"/>
                  <a:pt x="550351" y="13442"/>
                  <a:pt x="539104" y="20472"/>
                </a:cubicBezTo>
                <a:cubicBezTo>
                  <a:pt x="532149" y="24819"/>
                  <a:pt x="525968" y="30452"/>
                  <a:pt x="518633" y="34120"/>
                </a:cubicBezTo>
                <a:cubicBezTo>
                  <a:pt x="512199" y="37337"/>
                  <a:pt x="504773" y="38111"/>
                  <a:pt x="498161" y="40944"/>
                </a:cubicBezTo>
                <a:cubicBezTo>
                  <a:pt x="439135" y="66240"/>
                  <a:pt x="498405" y="45411"/>
                  <a:pt x="450394" y="61415"/>
                </a:cubicBezTo>
                <a:cubicBezTo>
                  <a:pt x="445845" y="68239"/>
                  <a:pt x="443867" y="77818"/>
                  <a:pt x="436746" y="81887"/>
                </a:cubicBezTo>
                <a:cubicBezTo>
                  <a:pt x="426676" y="87641"/>
                  <a:pt x="413487" y="84639"/>
                  <a:pt x="402627" y="88711"/>
                </a:cubicBezTo>
                <a:cubicBezTo>
                  <a:pt x="394948" y="91591"/>
                  <a:pt x="388979" y="97810"/>
                  <a:pt x="382155" y="102359"/>
                </a:cubicBezTo>
                <a:cubicBezTo>
                  <a:pt x="358876" y="137277"/>
                  <a:pt x="380790" y="111742"/>
                  <a:pt x="341212" y="136478"/>
                </a:cubicBezTo>
                <a:cubicBezTo>
                  <a:pt x="331567" y="142506"/>
                  <a:pt x="323379" y="150641"/>
                  <a:pt x="313916" y="156950"/>
                </a:cubicBezTo>
                <a:cubicBezTo>
                  <a:pt x="302880" y="164307"/>
                  <a:pt x="291170" y="170597"/>
                  <a:pt x="279797" y="177421"/>
                </a:cubicBezTo>
                <a:cubicBezTo>
                  <a:pt x="275248" y="186520"/>
                  <a:pt x="269366" y="195066"/>
                  <a:pt x="266149" y="204717"/>
                </a:cubicBezTo>
                <a:cubicBezTo>
                  <a:pt x="260217" y="222511"/>
                  <a:pt x="252501" y="259308"/>
                  <a:pt x="252501" y="259308"/>
                </a:cubicBezTo>
                <a:cubicBezTo>
                  <a:pt x="254776" y="272956"/>
                  <a:pt x="256324" y="286745"/>
                  <a:pt x="259325" y="300251"/>
                </a:cubicBezTo>
                <a:cubicBezTo>
                  <a:pt x="260885" y="307273"/>
                  <a:pt x="265055" y="313614"/>
                  <a:pt x="266149" y="320723"/>
                </a:cubicBezTo>
                <a:cubicBezTo>
                  <a:pt x="279137" y="405144"/>
                  <a:pt x="258374" y="367064"/>
                  <a:pt x="286621" y="409433"/>
                </a:cubicBezTo>
                <a:cubicBezTo>
                  <a:pt x="300806" y="537097"/>
                  <a:pt x="282900" y="415024"/>
                  <a:pt x="307092" y="511791"/>
                </a:cubicBezTo>
                <a:cubicBezTo>
                  <a:pt x="309278" y="520536"/>
                  <a:pt x="315845" y="549770"/>
                  <a:pt x="320740" y="559559"/>
                </a:cubicBezTo>
                <a:cubicBezTo>
                  <a:pt x="324408" y="566894"/>
                  <a:pt x="329839" y="573206"/>
                  <a:pt x="334388" y="580030"/>
                </a:cubicBezTo>
                <a:cubicBezTo>
                  <a:pt x="352412" y="634099"/>
                  <a:pt x="345671" y="606783"/>
                  <a:pt x="354860" y="661917"/>
                </a:cubicBezTo>
                <a:cubicBezTo>
                  <a:pt x="352585" y="698311"/>
                  <a:pt x="356118" y="735541"/>
                  <a:pt x="348036" y="771099"/>
                </a:cubicBezTo>
                <a:cubicBezTo>
                  <a:pt x="344401" y="787094"/>
                  <a:pt x="329839" y="798394"/>
                  <a:pt x="320740" y="812042"/>
                </a:cubicBezTo>
                <a:lnTo>
                  <a:pt x="307092" y="832514"/>
                </a:lnTo>
                <a:cubicBezTo>
                  <a:pt x="302543" y="839338"/>
                  <a:pt x="301401" y="850996"/>
                  <a:pt x="293445" y="852985"/>
                </a:cubicBezTo>
                <a:cubicBezTo>
                  <a:pt x="259171" y="861554"/>
                  <a:pt x="275046" y="856843"/>
                  <a:pt x="245678" y="866633"/>
                </a:cubicBezTo>
                <a:cubicBezTo>
                  <a:pt x="238854" y="873457"/>
                  <a:pt x="233585" y="882317"/>
                  <a:pt x="225206" y="887105"/>
                </a:cubicBezTo>
                <a:cubicBezTo>
                  <a:pt x="217063" y="891758"/>
                  <a:pt x="206530" y="890235"/>
                  <a:pt x="197910" y="893929"/>
                </a:cubicBezTo>
                <a:cubicBezTo>
                  <a:pt x="190372" y="897159"/>
                  <a:pt x="184263" y="903027"/>
                  <a:pt x="177439" y="907576"/>
                </a:cubicBezTo>
                <a:cubicBezTo>
                  <a:pt x="179714" y="914400"/>
                  <a:pt x="185057" y="920899"/>
                  <a:pt x="184263" y="928048"/>
                </a:cubicBezTo>
                <a:cubicBezTo>
                  <a:pt x="180155" y="965023"/>
                  <a:pt x="171678" y="963719"/>
                  <a:pt x="156967" y="989463"/>
                </a:cubicBezTo>
                <a:cubicBezTo>
                  <a:pt x="151920" y="998295"/>
                  <a:pt x="147868" y="1007660"/>
                  <a:pt x="143319" y="1016759"/>
                </a:cubicBezTo>
                <a:cubicBezTo>
                  <a:pt x="138770" y="1078174"/>
                  <a:pt x="135800" y="1139726"/>
                  <a:pt x="129672" y="1201003"/>
                </a:cubicBezTo>
                <a:cubicBezTo>
                  <a:pt x="128956" y="1208160"/>
                  <a:pt x="126065" y="1215041"/>
                  <a:pt x="122848" y="1221475"/>
                </a:cubicBezTo>
                <a:cubicBezTo>
                  <a:pt x="119180" y="1228811"/>
                  <a:pt x="113269" y="1234826"/>
                  <a:pt x="109200" y="1241947"/>
                </a:cubicBezTo>
                <a:cubicBezTo>
                  <a:pt x="104153" y="1250779"/>
                  <a:pt x="101465" y="1260965"/>
                  <a:pt x="95552" y="1269242"/>
                </a:cubicBezTo>
                <a:cubicBezTo>
                  <a:pt x="89943" y="1277095"/>
                  <a:pt x="81904" y="1282890"/>
                  <a:pt x="75080" y="1289714"/>
                </a:cubicBezTo>
                <a:cubicBezTo>
                  <a:pt x="72806" y="1296538"/>
                  <a:pt x="71474" y="1303752"/>
                  <a:pt x="68257" y="1310185"/>
                </a:cubicBezTo>
                <a:cubicBezTo>
                  <a:pt x="64589" y="1317521"/>
                  <a:pt x="56217" y="1322615"/>
                  <a:pt x="54609" y="1330657"/>
                </a:cubicBezTo>
                <a:cubicBezTo>
                  <a:pt x="49526" y="1356070"/>
                  <a:pt x="55833" y="1403272"/>
                  <a:pt x="40961" y="1433015"/>
                </a:cubicBezTo>
                <a:cubicBezTo>
                  <a:pt x="37293" y="1440351"/>
                  <a:pt x="32563" y="1447186"/>
                  <a:pt x="27313" y="1453487"/>
                </a:cubicBezTo>
                <a:cubicBezTo>
                  <a:pt x="21135" y="1460901"/>
                  <a:pt x="13666" y="1467135"/>
                  <a:pt x="6842" y="1473959"/>
                </a:cubicBezTo>
                <a:cubicBezTo>
                  <a:pt x="-701" y="1496588"/>
                  <a:pt x="18" y="1487237"/>
                  <a:pt x="18" y="1501254"/>
                </a:cubicBez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Bocadillo: rectángulo 33">
            <a:extLst>
              <a:ext uri="{FF2B5EF4-FFF2-40B4-BE49-F238E27FC236}">
                <a16:creationId xmlns:a16="http://schemas.microsoft.com/office/drawing/2014/main" id="{09BFFDBF-1068-4D26-87D7-1ADFB1AF13C1}"/>
              </a:ext>
            </a:extLst>
          </p:cNvPr>
          <p:cNvSpPr/>
          <p:nvPr/>
        </p:nvSpPr>
        <p:spPr>
          <a:xfrm>
            <a:off x="8352215" y="551672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a:solidFill>
                  <a:schemeClr val="tx1"/>
                </a:solidFill>
              </a:rPr>
              <a:t>K9</a:t>
            </a:r>
            <a:endParaRPr lang="es-CL" sz="1050" b="1" dirty="0">
              <a:solidFill>
                <a:schemeClr val="tx1"/>
              </a:solidFill>
            </a:endParaRPr>
          </a:p>
        </p:txBody>
      </p:sp>
      <p:sp>
        <p:nvSpPr>
          <p:cNvPr id="35" name="CustomShape 3">
            <a:extLst>
              <a:ext uri="{FF2B5EF4-FFF2-40B4-BE49-F238E27FC236}">
                <a16:creationId xmlns:a16="http://schemas.microsoft.com/office/drawing/2014/main" id="{01FE33FC-EE8E-4036-9855-C4D74D7767E1}"/>
              </a:ext>
            </a:extLst>
          </p:cNvPr>
          <p:cNvSpPr/>
          <p:nvPr/>
        </p:nvSpPr>
        <p:spPr>
          <a:xfrm>
            <a:off x="136033" y="1295400"/>
            <a:ext cx="723725" cy="4810058"/>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0000"/>
                </a:solidFill>
              </a:rPr>
              <a:t>A</a:t>
            </a:r>
            <a:endParaRPr lang="es-CL" sz="2800" spc="-1" dirty="0">
              <a:solidFill>
                <a:srgbClr val="FF00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spTree>
    <p:extLst>
      <p:ext uri="{BB962C8B-B14F-4D97-AF65-F5344CB8AC3E}">
        <p14:creationId xmlns:p14="http://schemas.microsoft.com/office/powerpoint/2010/main" val="4212371723"/>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4CACB992-D94D-4B50-984E-5556757D2AC4}"/>
              </a:ext>
            </a:extLst>
          </p:cNvPr>
          <p:cNvSpPr txBox="1"/>
          <p:nvPr/>
        </p:nvSpPr>
        <p:spPr>
          <a:xfrm>
            <a:off x="1394730" y="4655115"/>
            <a:ext cx="10734901" cy="738664"/>
          </a:xfrm>
          <a:prstGeom prst="rect">
            <a:avLst/>
          </a:prstGeom>
          <a:noFill/>
        </p:spPr>
        <p:txBody>
          <a:bodyPr wrap="square" rtlCol="0">
            <a:spAutoFit/>
          </a:bodyPr>
          <a:lstStyle/>
          <a:p>
            <a:pPr algn="just"/>
            <a:r>
              <a:rPr lang="es-CL" sz="1400" b="1" dirty="0">
                <a:latin typeface="Courier New" panose="02070309020205020404" pitchFamily="49" charset="0"/>
                <a:cs typeface="Courier New" panose="02070309020205020404" pitchFamily="49" charset="0"/>
              </a:rPr>
              <a:t>OBSERVACIÓN Y CAMPO DE TIRO: </a:t>
            </a:r>
            <a:r>
              <a:rPr lang="es-CL" sz="1400" dirty="0">
                <a:latin typeface="Courier New" panose="02070309020205020404" pitchFamily="49" charset="0"/>
                <a:cs typeface="Courier New" panose="02070309020205020404" pitchFamily="49" charset="0"/>
              </a:rPr>
              <a:t>La observación en general es poco favorable debido a que se encuentra limitado por la existencia de bosques y densidad de matorrales. Por la configuración del terreno, el fuego rasante se ve limitado, siendo favorable para las armas de tiro curvo.</a:t>
            </a:r>
          </a:p>
        </p:txBody>
      </p:sp>
      <p:sp>
        <p:nvSpPr>
          <p:cNvPr id="18" name="CustomShape 3">
            <a:extLst>
              <a:ext uri="{FF2B5EF4-FFF2-40B4-BE49-F238E27FC236}">
                <a16:creationId xmlns:a16="http://schemas.microsoft.com/office/drawing/2014/main" id="{E8AD1E27-445A-4A97-BC27-C2D8EA714E99}"/>
              </a:ext>
            </a:extLst>
          </p:cNvPr>
          <p:cNvSpPr/>
          <p:nvPr/>
        </p:nvSpPr>
        <p:spPr>
          <a:xfrm>
            <a:off x="171722" y="1350405"/>
            <a:ext cx="741091" cy="472321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0000"/>
                </a:solidFill>
              </a:rPr>
              <a:t>O</a:t>
            </a:r>
            <a:endParaRPr lang="es-CL" sz="2800" spc="-1" dirty="0">
              <a:solidFill>
                <a:srgbClr val="FF00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11" name="Imagen 10">
            <a:extLst>
              <a:ext uri="{FF2B5EF4-FFF2-40B4-BE49-F238E27FC236}">
                <a16:creationId xmlns:a16="http://schemas.microsoft.com/office/drawing/2014/main" id="{06BD1769-F024-4F08-998A-D4F24124945F}"/>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422182" y="1383496"/>
            <a:ext cx="4251570" cy="2391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C72FC642-B4B3-4492-BB66-53E5731048C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518248" y="1371888"/>
            <a:ext cx="4251570" cy="2391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80975507"/>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F6B409DF-6C02-4BD0-9744-0A6168761FAE}"/>
              </a:ext>
            </a:extLst>
          </p:cNvPr>
          <p:cNvSpPr txBox="1"/>
          <p:nvPr/>
        </p:nvSpPr>
        <p:spPr>
          <a:xfrm>
            <a:off x="984078" y="4782072"/>
            <a:ext cx="10734901" cy="984885"/>
          </a:xfrm>
          <a:prstGeom prst="rect">
            <a:avLst/>
          </a:prstGeom>
          <a:noFill/>
        </p:spPr>
        <p:txBody>
          <a:bodyPr wrap="square" rtlCol="0" anchor="b">
            <a:spAutoFit/>
          </a:bodyPr>
          <a:lstStyle/>
          <a:p>
            <a:pPr algn="just"/>
            <a:r>
              <a:rPr lang="es-CL" sz="1400" b="1" dirty="0">
                <a:latin typeface="Courier New" panose="02070309020205020404" pitchFamily="49" charset="0"/>
                <a:cs typeface="Courier New" panose="02070309020205020404" pitchFamily="49" charset="0"/>
              </a:rPr>
              <a:t>PROTECCIÓN Y ENCUBRIMIENTO</a:t>
            </a:r>
            <a:r>
              <a:rPr lang="es-CL" sz="1400" dirty="0">
                <a:latin typeface="Courier New" panose="02070309020205020404" pitchFamily="49" charset="0"/>
                <a:cs typeface="Courier New" panose="02070309020205020404" pitchFamily="49" charset="0"/>
              </a:rPr>
              <a:t>: La protección es escasa debido a la configuración ligera del terreno, sin embargo, el encubrimiento se puede ver favorecido por la amplia vegetación que se presenta en todo el </a:t>
            </a:r>
            <a:r>
              <a:rPr lang="es-CL" sz="1400" dirty="0" err="1">
                <a:latin typeface="Courier New" panose="02070309020205020404" pitchFamily="49" charset="0"/>
                <a:cs typeface="Courier New" panose="02070309020205020404" pitchFamily="49" charset="0"/>
              </a:rPr>
              <a:t>AOO</a:t>
            </a:r>
            <a:r>
              <a:rPr lang="es-CL" sz="1400" dirty="0">
                <a:latin typeface="Courier New" panose="02070309020205020404" pitchFamily="49" charset="0"/>
                <a:cs typeface="Courier New" panose="02070309020205020404" pitchFamily="49" charset="0"/>
              </a:rPr>
              <a:t>.</a:t>
            </a:r>
          </a:p>
          <a:p>
            <a:pPr algn="just"/>
            <a:endParaRPr lang="es-CL" sz="1600" dirty="0">
              <a:latin typeface="Arial" panose="020B0604020202020204" pitchFamily="34" charset="0"/>
              <a:cs typeface="Arial" panose="020B0604020202020204" pitchFamily="34" charset="0"/>
            </a:endParaRPr>
          </a:p>
        </p:txBody>
      </p:sp>
      <p:sp>
        <p:nvSpPr>
          <p:cNvPr id="18" name="CustomShape 3">
            <a:extLst>
              <a:ext uri="{FF2B5EF4-FFF2-40B4-BE49-F238E27FC236}">
                <a16:creationId xmlns:a16="http://schemas.microsoft.com/office/drawing/2014/main" id="{14657BE2-8B82-487B-8D21-116BDA83D1C3}"/>
              </a:ext>
            </a:extLst>
          </p:cNvPr>
          <p:cNvSpPr/>
          <p:nvPr/>
        </p:nvSpPr>
        <p:spPr>
          <a:xfrm>
            <a:off x="171720" y="1295400"/>
            <a:ext cx="741093" cy="4770871"/>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0000"/>
                </a:solidFill>
              </a:rPr>
              <a:t>P</a:t>
            </a:r>
            <a:endParaRPr lang="es-CL" sz="2800" spc="-1" dirty="0">
              <a:solidFill>
                <a:srgbClr val="FF0000"/>
              </a:solidFill>
            </a:endParaRPr>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13" name="Imagen 12">
            <a:extLst>
              <a:ext uri="{FF2B5EF4-FFF2-40B4-BE49-F238E27FC236}">
                <a16:creationId xmlns:a16="http://schemas.microsoft.com/office/drawing/2014/main" id="{78F747CC-DA4E-4DC2-81A0-CDB937366912}"/>
              </a:ext>
            </a:extLst>
          </p:cNvPr>
          <p:cNvPicPr>
            <a:picLocks noChangeAspect="1"/>
          </p:cNvPicPr>
          <p:nvPr/>
        </p:nvPicPr>
        <p:blipFill>
          <a:blip r:embed="rId5"/>
          <a:stretch>
            <a:fillRect/>
          </a:stretch>
        </p:blipFill>
        <p:spPr>
          <a:xfrm>
            <a:off x="4789847" y="2177585"/>
            <a:ext cx="3164098" cy="2310584"/>
          </a:xfrm>
          <a:prstGeom prst="rect">
            <a:avLst/>
          </a:prstGeom>
        </p:spPr>
      </p:pic>
      <p:pic>
        <p:nvPicPr>
          <p:cNvPr id="20" name="Imagen 19">
            <a:extLst>
              <a:ext uri="{FF2B5EF4-FFF2-40B4-BE49-F238E27FC236}">
                <a16:creationId xmlns:a16="http://schemas.microsoft.com/office/drawing/2014/main" id="{621EFD01-363D-4981-826E-8A69F2723EE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052280" y="1183141"/>
            <a:ext cx="3968000" cy="22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C91AC56F-AC0B-45DF-B43D-6605C3BFED3E}"/>
              </a:ext>
            </a:extLst>
          </p:cNvPr>
          <p:cNvPicPr>
            <a:picLocks noChangeAspect="1"/>
          </p:cNvPicPr>
          <p:nvPr/>
        </p:nvPicPr>
        <p:blipFill>
          <a:blip r:embed="rId7"/>
          <a:stretch>
            <a:fillRect/>
          </a:stretch>
        </p:blipFill>
        <p:spPr>
          <a:xfrm>
            <a:off x="1058569" y="1168802"/>
            <a:ext cx="3585522" cy="22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18340511"/>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225DCBA5-627A-4D92-BB2B-CC27EE52BD3A}"/>
              </a:ext>
            </a:extLst>
          </p:cNvPr>
          <p:cNvSpPr txBox="1"/>
          <p:nvPr/>
        </p:nvSpPr>
        <p:spPr>
          <a:xfrm>
            <a:off x="1429254" y="4258617"/>
            <a:ext cx="9525961" cy="1169551"/>
          </a:xfrm>
          <a:prstGeom prst="rect">
            <a:avLst/>
          </a:prstGeom>
          <a:noFill/>
        </p:spPr>
        <p:txBody>
          <a:bodyPr wrap="square" rtlCol="0" anchor="b">
            <a:spAutoFit/>
          </a:bodyPr>
          <a:lstStyle/>
          <a:p>
            <a:pPr marL="171450" indent="-171450">
              <a:lnSpc>
                <a:spcPct val="100000"/>
              </a:lnSpc>
              <a:spcBef>
                <a:spcPct val="0"/>
              </a:spcBef>
              <a:defRPr/>
            </a:pPr>
            <a:r>
              <a:rPr lang="es-CL" sz="1400" b="1" dirty="0">
                <a:latin typeface="Courier New" panose="02070309020205020404" pitchFamily="49" charset="0"/>
                <a:cs typeface="Courier New" panose="02070309020205020404" pitchFamily="49" charset="0"/>
              </a:rPr>
              <a:t>OBSTÁCULOS</a:t>
            </a:r>
            <a:r>
              <a:rPr lang="es-CL" sz="1400" dirty="0">
                <a:latin typeface="Courier New" panose="02070309020205020404" pitchFamily="49" charset="0"/>
                <a:cs typeface="Courier New" panose="02070309020205020404" pitchFamily="49" charset="0"/>
              </a:rPr>
              <a:t>:  </a:t>
            </a:r>
          </a:p>
          <a:p>
            <a:pPr marL="171450" indent="-171450" algn="just">
              <a:lnSpc>
                <a:spcPct val="100000"/>
              </a:lnSpc>
              <a:spcBef>
                <a:spcPct val="0"/>
              </a:spcBef>
              <a:defRPr/>
            </a:pPr>
            <a:r>
              <a:rPr lang="es-CL" sz="1400" dirty="0">
                <a:latin typeface="Courier New" panose="02070309020205020404" pitchFamily="49" charset="0"/>
                <a:cs typeface="Courier New" panose="02070309020205020404" pitchFamily="49" charset="0"/>
              </a:rPr>
              <a:t>Artificiales: Están compuestos principalmente por intersecciones de camino </a:t>
            </a:r>
            <a:r>
              <a:rPr lang="es-CL" altLang="es-CL" sz="1400" dirty="0">
                <a:latin typeface="Courier New" panose="02070309020205020404" pitchFamily="49" charset="0"/>
                <a:cs typeface="Courier New" panose="02070309020205020404" pitchFamily="49" charset="0"/>
              </a:rPr>
              <a:t>, población  civil, caminos de segunda clase.</a:t>
            </a:r>
          </a:p>
          <a:p>
            <a:pPr marL="171450" indent="-171450">
              <a:lnSpc>
                <a:spcPct val="100000"/>
              </a:lnSpc>
              <a:spcBef>
                <a:spcPct val="0"/>
              </a:spcBef>
              <a:defRPr/>
            </a:pPr>
            <a:endParaRPr lang="es-CL" altLang="es-CL" sz="1400" dirty="0">
              <a:latin typeface="Courier New" panose="02070309020205020404" pitchFamily="49" charset="0"/>
              <a:cs typeface="Courier New" panose="02070309020205020404" pitchFamily="49" charset="0"/>
            </a:endParaRPr>
          </a:p>
          <a:p>
            <a:pPr marL="171450" indent="-171450">
              <a:lnSpc>
                <a:spcPct val="100000"/>
              </a:lnSpc>
              <a:spcBef>
                <a:spcPct val="0"/>
              </a:spcBef>
              <a:defRPr/>
            </a:pPr>
            <a:r>
              <a:rPr lang="es-CL" altLang="es-CL" sz="1400" dirty="0">
                <a:latin typeface="Courier New" panose="02070309020205020404" pitchFamily="49" charset="0"/>
                <a:cs typeface="Courier New" panose="02070309020205020404" pitchFamily="49" charset="0"/>
              </a:rPr>
              <a:t>Naturales: Alturas predominantes, bosques y quebradas.</a:t>
            </a:r>
          </a:p>
        </p:txBody>
      </p:sp>
      <p:sp>
        <p:nvSpPr>
          <p:cNvPr id="20" name="CustomShape 3">
            <a:extLst>
              <a:ext uri="{FF2B5EF4-FFF2-40B4-BE49-F238E27FC236}">
                <a16:creationId xmlns:a16="http://schemas.microsoft.com/office/drawing/2014/main" id="{D0CCF4E9-D5F6-45B9-AF94-3ACAC2AB713B}"/>
              </a:ext>
            </a:extLst>
          </p:cNvPr>
          <p:cNvSpPr/>
          <p:nvPr/>
        </p:nvSpPr>
        <p:spPr>
          <a:xfrm>
            <a:off x="83615" y="1330569"/>
            <a:ext cx="912813" cy="444025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solidFill>
                <a:srgbClr val="FFFF00"/>
              </a:solidFill>
            </a:endParaRPr>
          </a:p>
          <a:p>
            <a:pPr algn="ctr">
              <a:defRPr/>
            </a:pPr>
            <a:r>
              <a:rPr lang="es-CL" sz="2800" b="1" spc="-1" dirty="0">
                <a:solidFill>
                  <a:srgbClr val="FF0000"/>
                </a:solidFill>
              </a:rPr>
              <a:t>O</a:t>
            </a:r>
            <a:endParaRPr lang="es-CL" sz="2800" spc="-1" dirty="0">
              <a:solidFill>
                <a:srgbClr val="FF0000"/>
              </a:solidFill>
            </a:endParaRPr>
          </a:p>
          <a:p>
            <a:pPr algn="ctr">
              <a:defRPr/>
            </a:pPr>
            <a:r>
              <a:rPr lang="es-CL" sz="2800" b="1" spc="-1" dirty="0">
                <a:solidFill>
                  <a:srgbClr val="FFFF00"/>
                </a:solidFill>
              </a:rPr>
              <a:t>A</a:t>
            </a:r>
            <a:endParaRPr lang="es-CL" sz="2800" spc="-1" dirty="0">
              <a:solidFill>
                <a:srgbClr val="FFFF00"/>
              </a:solidFill>
            </a:endParaRPr>
          </a:p>
        </p:txBody>
      </p:sp>
      <p:pic>
        <p:nvPicPr>
          <p:cNvPr id="15" name="Imagen 14">
            <a:extLst>
              <a:ext uri="{FF2B5EF4-FFF2-40B4-BE49-F238E27FC236}">
                <a16:creationId xmlns:a16="http://schemas.microsoft.com/office/drawing/2014/main" id="{6ED15BD1-D2FE-4722-9233-7470B4CE0B8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659301" y="1563307"/>
            <a:ext cx="3348000" cy="20517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BBABC1EA-3099-4A95-8AB7-B1E8FA130D9D}"/>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22507" r="13629" b="30558"/>
          <a:stretch/>
        </p:blipFill>
        <p:spPr>
          <a:xfrm flipH="1">
            <a:off x="1367710" y="1566361"/>
            <a:ext cx="3316145" cy="2028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F282A418-7947-4E24-8FB3-7EA3AF1DFAFE}"/>
              </a:ext>
            </a:extLst>
          </p:cNvPr>
          <p:cNvPicPr>
            <a:picLocks noChangeAspect="1"/>
          </p:cNvPicPr>
          <p:nvPr/>
        </p:nvPicPr>
        <p:blipFill>
          <a:blip r:embed="rId7"/>
          <a:stretch>
            <a:fillRect/>
          </a:stretch>
        </p:blipFill>
        <p:spPr>
          <a:xfrm>
            <a:off x="4809561" y="1508525"/>
            <a:ext cx="3806417" cy="2195835"/>
          </a:xfrm>
          <a:prstGeom prst="rect">
            <a:avLst/>
          </a:prstGeom>
        </p:spPr>
      </p:pic>
    </p:spTree>
    <p:extLst>
      <p:ext uri="{BB962C8B-B14F-4D97-AF65-F5344CB8AC3E}">
        <p14:creationId xmlns:p14="http://schemas.microsoft.com/office/powerpoint/2010/main" val="3840250982"/>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3E285E03-EAB5-4A54-8E07-68DBDAE80607}"/>
              </a:ext>
            </a:extLst>
          </p:cNvPr>
          <p:cNvSpPr txBox="1"/>
          <p:nvPr/>
        </p:nvSpPr>
        <p:spPr>
          <a:xfrm>
            <a:off x="1052056" y="4879425"/>
            <a:ext cx="11077575" cy="954107"/>
          </a:xfrm>
          <a:prstGeom prst="rect">
            <a:avLst/>
          </a:prstGeom>
          <a:noFill/>
        </p:spPr>
        <p:txBody>
          <a:bodyPr wrap="square" rtlCol="0" anchor="b">
            <a:spAutoFit/>
          </a:bodyPr>
          <a:lstStyle/>
          <a:p>
            <a:pPr algn="just"/>
            <a:r>
              <a:rPr lang="es-CL" sz="1400" b="1" dirty="0">
                <a:latin typeface="Courier New" panose="02070309020205020404" pitchFamily="49" charset="0"/>
                <a:cs typeface="Courier New" panose="02070309020205020404" pitchFamily="49" charset="0"/>
              </a:rPr>
              <a:t>AVENIDAS DE APROXIMACIÓN: </a:t>
            </a:r>
            <a:r>
              <a:rPr lang="es-CL" sz="1400" dirty="0">
                <a:latin typeface="Courier New" panose="02070309020205020404" pitchFamily="49" charset="0"/>
                <a:cs typeface="Courier New" panose="02070309020205020404" pitchFamily="49" charset="0"/>
              </a:rPr>
              <a:t>La principal avenida de aproximación la constituye la Ruta O-480, que une la ciudad de Talcahuano con la Caleta Tumbes. No obstante, existen caminos interiores de 3ª clase, principalmente con orientación este-oeste, además de senderos que permiten tener acceso a los sectores costeros e interiores .</a:t>
            </a:r>
          </a:p>
        </p:txBody>
      </p:sp>
      <p:sp>
        <p:nvSpPr>
          <p:cNvPr id="18" name="CustomShape 3">
            <a:extLst>
              <a:ext uri="{FF2B5EF4-FFF2-40B4-BE49-F238E27FC236}">
                <a16:creationId xmlns:a16="http://schemas.microsoft.com/office/drawing/2014/main" id="{5E6045B6-7A1C-44D7-8B37-352638CE848B}"/>
              </a:ext>
            </a:extLst>
          </p:cNvPr>
          <p:cNvSpPr/>
          <p:nvPr/>
        </p:nvSpPr>
        <p:spPr>
          <a:xfrm>
            <a:off x="83615" y="1330569"/>
            <a:ext cx="912813" cy="444025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0000"/>
                </a:solidFill>
              </a:rPr>
              <a:t>A</a:t>
            </a:r>
            <a:endParaRPr lang="es-CL" sz="2800" spc="-1" dirty="0">
              <a:solidFill>
                <a:srgbClr val="FF0000"/>
              </a:solidFill>
            </a:endParaRPr>
          </a:p>
        </p:txBody>
      </p:sp>
      <p:pic>
        <p:nvPicPr>
          <p:cNvPr id="20" name="Imagen 19">
            <a:extLst>
              <a:ext uri="{FF2B5EF4-FFF2-40B4-BE49-F238E27FC236}">
                <a16:creationId xmlns:a16="http://schemas.microsoft.com/office/drawing/2014/main" id="{A2A9711E-79AA-4D49-8E9E-D51BA68DC43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1317644" y="1429832"/>
            <a:ext cx="4939323" cy="2778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EA6D7DA3-CC7A-4AEC-985B-A38739EB5FF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655777" y="1429832"/>
            <a:ext cx="4939323" cy="2778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885142"/>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5" name="Picture 2">
            <a:extLst>
              <a:ext uri="{FF2B5EF4-FFF2-40B4-BE49-F238E27FC236}">
                <a16:creationId xmlns:a16="http://schemas.microsoft.com/office/drawing/2014/main" id="{EACD7BFB-931A-4DCF-B6B6-79DFFB42B7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6731" t="29231" r="34232" b="21153"/>
          <a:stretch>
            <a:fillRect/>
          </a:stretch>
        </p:blipFill>
        <p:spPr bwMode="auto">
          <a:xfrm>
            <a:off x="4607263" y="3498534"/>
            <a:ext cx="1805526"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7" name="Picture 3">
            <a:extLst>
              <a:ext uri="{FF2B5EF4-FFF2-40B4-BE49-F238E27FC236}">
                <a16:creationId xmlns:a16="http://schemas.microsoft.com/office/drawing/2014/main" id="{E1476805-F07C-4CD1-9538-2FE5B133657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1081" t="39175" r="39436" b="37935"/>
          <a:stretch>
            <a:fillRect/>
          </a:stretch>
        </p:blipFill>
        <p:spPr bwMode="auto">
          <a:xfrm>
            <a:off x="2588733" y="3486368"/>
            <a:ext cx="1818069"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aphicFrame>
        <p:nvGraphicFramePr>
          <p:cNvPr id="62" name="145 Tabla">
            <a:extLst>
              <a:ext uri="{FF2B5EF4-FFF2-40B4-BE49-F238E27FC236}">
                <a16:creationId xmlns:a16="http://schemas.microsoft.com/office/drawing/2014/main" id="{7393611F-B4B5-4154-9021-AA4D7C5AC3DE}"/>
              </a:ext>
            </a:extLst>
          </p:cNvPr>
          <p:cNvGraphicFramePr>
            <a:graphicFrameLocks noGrp="1"/>
          </p:cNvGraphicFramePr>
          <p:nvPr>
            <p:extLst/>
          </p:nvPr>
        </p:nvGraphicFramePr>
        <p:xfrm>
          <a:off x="89496" y="2609574"/>
          <a:ext cx="6315593" cy="792480"/>
        </p:xfrm>
        <a:graphic>
          <a:graphicData uri="http://schemas.openxmlformats.org/drawingml/2006/table">
            <a:tbl>
              <a:tblPr/>
              <a:tblGrid>
                <a:gridCol w="4054872">
                  <a:extLst>
                    <a:ext uri="{9D8B030D-6E8A-4147-A177-3AD203B41FA5}">
                      <a16:colId xmlns:a16="http://schemas.microsoft.com/office/drawing/2014/main" val="20000"/>
                    </a:ext>
                  </a:extLst>
                </a:gridCol>
                <a:gridCol w="723078">
                  <a:extLst>
                    <a:ext uri="{9D8B030D-6E8A-4147-A177-3AD203B41FA5}">
                      <a16:colId xmlns:a16="http://schemas.microsoft.com/office/drawing/2014/main" val="20001"/>
                    </a:ext>
                  </a:extLst>
                </a:gridCol>
                <a:gridCol w="1537643">
                  <a:extLst>
                    <a:ext uri="{9D8B030D-6E8A-4147-A177-3AD203B41FA5}">
                      <a16:colId xmlns:a16="http://schemas.microsoft.com/office/drawing/2014/main" val="20002"/>
                    </a:ext>
                  </a:extLst>
                </a:gridCol>
              </a:tblGrid>
              <a:tr h="347122">
                <a:tc>
                  <a:txBody>
                    <a:bodyPr/>
                    <a:lstStyle/>
                    <a:p>
                      <a:pPr algn="ctr">
                        <a:lnSpc>
                          <a:spcPct val="200000"/>
                        </a:lnSpc>
                        <a:spcAft>
                          <a:spcPts val="0"/>
                        </a:spcAft>
                      </a:pPr>
                      <a:r>
                        <a:rPr lang="es-CL" sz="1400" b="1" dirty="0">
                          <a:solidFill>
                            <a:srgbClr val="000000"/>
                          </a:solidFill>
                          <a:latin typeface="Arial"/>
                          <a:ea typeface="Times New Roman"/>
                          <a:cs typeface="Times New Roman"/>
                        </a:rPr>
                        <a:t>DESCRIPCIÓN</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s-CL" sz="1400" b="1" dirty="0">
                          <a:solidFill>
                            <a:srgbClr val="000000"/>
                          </a:solidFill>
                          <a:latin typeface="Arial"/>
                          <a:ea typeface="Times New Roman"/>
                          <a:cs typeface="Times New Roman"/>
                        </a:rPr>
                        <a:t>CANT.</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s-CL" sz="1400" b="1">
                          <a:solidFill>
                            <a:srgbClr val="000000"/>
                          </a:solidFill>
                          <a:latin typeface="Arial"/>
                          <a:ea typeface="Times New Roman"/>
                          <a:cs typeface="Times New Roman"/>
                        </a:rPr>
                        <a:t>UBICACIÓN</a:t>
                      </a:r>
                      <a:endParaRPr lang="es-CL" sz="1600" b="1">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60733">
                <a:tc>
                  <a:txBody>
                    <a:bodyPr/>
                    <a:lstStyle/>
                    <a:p>
                      <a:pPr algn="just">
                        <a:lnSpc>
                          <a:spcPct val="150000"/>
                        </a:lnSpc>
                        <a:spcAft>
                          <a:spcPts val="0"/>
                        </a:spcAft>
                      </a:pPr>
                      <a:r>
                        <a:rPr lang="es-CL" sz="1100" b="1" dirty="0">
                          <a:solidFill>
                            <a:srgbClr val="000000"/>
                          </a:solidFill>
                          <a:latin typeface="Arial"/>
                          <a:ea typeface="Times New Roman"/>
                          <a:cs typeface="Times New Roman"/>
                        </a:rPr>
                        <a:t>02 COY IM</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s-CL" sz="1100" b="1" dirty="0">
                          <a:solidFill>
                            <a:srgbClr val="000000"/>
                          </a:solidFill>
                          <a:latin typeface="Arial"/>
                          <a:ea typeface="Times New Roman"/>
                          <a:cs typeface="Times New Roman"/>
                        </a:rPr>
                        <a:t>160</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lang="es-CL" sz="1600" b="1" dirty="0">
                        <a:latin typeface="Times New Roman"/>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pSp>
        <p:nvGrpSpPr>
          <p:cNvPr id="63" name="Group 599">
            <a:extLst>
              <a:ext uri="{FF2B5EF4-FFF2-40B4-BE49-F238E27FC236}">
                <a16:creationId xmlns:a16="http://schemas.microsoft.com/office/drawing/2014/main" id="{2180963D-33CC-4A9F-91B4-11F36C79AAEC}"/>
              </a:ext>
            </a:extLst>
          </p:cNvPr>
          <p:cNvGrpSpPr>
            <a:grpSpLocks/>
          </p:cNvGrpSpPr>
          <p:nvPr/>
        </p:nvGrpSpPr>
        <p:grpSpPr bwMode="auto">
          <a:xfrm>
            <a:off x="2936875" y="1182899"/>
            <a:ext cx="360000" cy="360000"/>
            <a:chOff x="4872" y="1627"/>
            <a:chExt cx="334" cy="334"/>
          </a:xfrm>
        </p:grpSpPr>
        <p:sp>
          <p:nvSpPr>
            <p:cNvPr id="64" name="Freeform 285">
              <a:extLst>
                <a:ext uri="{FF2B5EF4-FFF2-40B4-BE49-F238E27FC236}">
                  <a16:creationId xmlns:a16="http://schemas.microsoft.com/office/drawing/2014/main" id="{7474A65C-6101-4582-BA07-D009D00955C7}"/>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65" name="Line 595">
              <a:extLst>
                <a:ext uri="{FF2B5EF4-FFF2-40B4-BE49-F238E27FC236}">
                  <a16:creationId xmlns:a16="http://schemas.microsoft.com/office/drawing/2014/main" id="{F506B8FF-F549-47D7-B8DC-B8C49F55E45C}"/>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66" name="Line 596">
              <a:extLst>
                <a:ext uri="{FF2B5EF4-FFF2-40B4-BE49-F238E27FC236}">
                  <a16:creationId xmlns:a16="http://schemas.microsoft.com/office/drawing/2014/main" id="{A9A186D1-0083-4AC4-B16F-AF45B71C6077}"/>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cxnSp>
        <p:nvCxnSpPr>
          <p:cNvPr id="67" name="Straight Connector 14">
            <a:extLst>
              <a:ext uri="{FF2B5EF4-FFF2-40B4-BE49-F238E27FC236}">
                <a16:creationId xmlns:a16="http://schemas.microsoft.com/office/drawing/2014/main" id="{5BA0DDA1-F04F-4D54-BCE7-F526821D2D40}"/>
              </a:ext>
            </a:extLst>
          </p:cNvPr>
          <p:cNvCxnSpPr>
            <a:cxnSpLocks/>
          </p:cNvCxnSpPr>
          <p:nvPr/>
        </p:nvCxnSpPr>
        <p:spPr bwMode="auto">
          <a:xfrm flipV="1">
            <a:off x="1389136" y="1608988"/>
            <a:ext cx="3384550" cy="25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18">
            <a:extLst>
              <a:ext uri="{FF2B5EF4-FFF2-40B4-BE49-F238E27FC236}">
                <a16:creationId xmlns:a16="http://schemas.microsoft.com/office/drawing/2014/main" id="{87ED6996-0AC4-44D2-8966-6981ACB1AB50}"/>
              </a:ext>
            </a:extLst>
          </p:cNvPr>
          <p:cNvCxnSpPr/>
          <p:nvPr/>
        </p:nvCxnSpPr>
        <p:spPr bwMode="auto">
          <a:xfrm flipV="1">
            <a:off x="1393003" y="1620896"/>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18">
            <a:extLst>
              <a:ext uri="{FF2B5EF4-FFF2-40B4-BE49-F238E27FC236}">
                <a16:creationId xmlns:a16="http://schemas.microsoft.com/office/drawing/2014/main" id="{7C0D59BF-CEE9-4259-ACE2-AB0C21AB79D8}"/>
              </a:ext>
            </a:extLst>
          </p:cNvPr>
          <p:cNvCxnSpPr/>
          <p:nvPr/>
        </p:nvCxnSpPr>
        <p:spPr bwMode="auto">
          <a:xfrm flipV="1">
            <a:off x="4756520" y="1621818"/>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a:extLst>
              <a:ext uri="{FF2B5EF4-FFF2-40B4-BE49-F238E27FC236}">
                <a16:creationId xmlns:a16="http://schemas.microsoft.com/office/drawing/2014/main" id="{B353A3E4-E2A4-4CEE-9A24-73C205C18062}"/>
              </a:ext>
            </a:extLst>
          </p:cNvPr>
          <p:cNvCxnSpPr>
            <a:cxnSpLocks/>
          </p:cNvCxnSpPr>
          <p:nvPr/>
        </p:nvCxnSpPr>
        <p:spPr bwMode="auto">
          <a:xfrm flipV="1">
            <a:off x="3179091" y="1039761"/>
            <a:ext cx="0" cy="132269"/>
          </a:xfrm>
          <a:prstGeom prst="line">
            <a:avLst/>
          </a:prstGeom>
          <a:ln w="28575"/>
        </p:spPr>
        <p:style>
          <a:lnRef idx="1">
            <a:schemeClr val="dk1"/>
          </a:lnRef>
          <a:fillRef idx="0">
            <a:schemeClr val="dk1"/>
          </a:fillRef>
          <a:effectRef idx="0">
            <a:schemeClr val="dk1"/>
          </a:effectRef>
          <a:fontRef idx="minor">
            <a:schemeClr val="tx1"/>
          </a:fontRef>
        </p:style>
      </p:cxnSp>
      <p:cxnSp>
        <p:nvCxnSpPr>
          <p:cNvPr id="79" name="Conector recto 78">
            <a:extLst>
              <a:ext uri="{FF2B5EF4-FFF2-40B4-BE49-F238E27FC236}">
                <a16:creationId xmlns:a16="http://schemas.microsoft.com/office/drawing/2014/main" id="{47C1C766-6642-4CA1-A4AB-8003793CE343}"/>
              </a:ext>
            </a:extLst>
          </p:cNvPr>
          <p:cNvCxnSpPr>
            <a:cxnSpLocks/>
          </p:cNvCxnSpPr>
          <p:nvPr/>
        </p:nvCxnSpPr>
        <p:spPr bwMode="auto">
          <a:xfrm flipH="1" flipV="1">
            <a:off x="3082413" y="1039761"/>
            <a:ext cx="3596" cy="132269"/>
          </a:xfrm>
          <a:prstGeom prst="line">
            <a:avLst/>
          </a:prstGeom>
          <a:ln w="28575"/>
        </p:spPr>
        <p:style>
          <a:lnRef idx="1">
            <a:schemeClr val="dk1"/>
          </a:lnRef>
          <a:fillRef idx="0">
            <a:schemeClr val="dk1"/>
          </a:fillRef>
          <a:effectRef idx="0">
            <a:schemeClr val="dk1"/>
          </a:effectRef>
          <a:fontRef idx="minor">
            <a:schemeClr val="tx1"/>
          </a:fontRef>
        </p:style>
      </p:cxnSp>
      <p:sp>
        <p:nvSpPr>
          <p:cNvPr id="84" name="CuadroTexto 8">
            <a:extLst>
              <a:ext uri="{FF2B5EF4-FFF2-40B4-BE49-F238E27FC236}">
                <a16:creationId xmlns:a16="http://schemas.microsoft.com/office/drawing/2014/main" id="{AFBF5FC6-B4A0-4017-9D14-9FA1AA356C31}"/>
              </a:ext>
            </a:extLst>
          </p:cNvPr>
          <p:cNvSpPr txBox="1">
            <a:spLocks noChangeArrowheads="1"/>
          </p:cNvSpPr>
          <p:nvPr/>
        </p:nvSpPr>
        <p:spPr bwMode="auto">
          <a:xfrm>
            <a:off x="3521075" y="1096652"/>
            <a:ext cx="1108075" cy="3683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MX" altLang="en-US" sz="1800">
                <a:latin typeface="Arial" panose="020B0604020202020204" pitchFamily="34" charset="0"/>
              </a:rPr>
              <a:t>BN N4</a:t>
            </a:r>
            <a:endParaRPr lang="en-US" altLang="en-US" sz="1800">
              <a:latin typeface="Arial" panose="020B0604020202020204" pitchFamily="34" charset="0"/>
            </a:endParaRPr>
          </a:p>
        </p:txBody>
      </p:sp>
      <p:pic>
        <p:nvPicPr>
          <p:cNvPr id="11" name="Imagen 10">
            <a:extLst>
              <a:ext uri="{FF2B5EF4-FFF2-40B4-BE49-F238E27FC236}">
                <a16:creationId xmlns:a16="http://schemas.microsoft.com/office/drawing/2014/main" id="{A0D45697-F153-47DF-973C-A66E47EFB324}"/>
              </a:ext>
            </a:extLst>
          </p:cNvPr>
          <p:cNvPicPr>
            <a:picLocks noChangeAspect="1"/>
          </p:cNvPicPr>
          <p:nvPr/>
        </p:nvPicPr>
        <p:blipFill>
          <a:blip r:embed="rId7"/>
          <a:stretch>
            <a:fillRect/>
          </a:stretch>
        </p:blipFill>
        <p:spPr>
          <a:xfrm>
            <a:off x="291561" y="3465828"/>
            <a:ext cx="2066157"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46192E81-FFD4-4A9E-9BB3-AC1AF07C4894}"/>
              </a:ext>
            </a:extLst>
          </p:cNvPr>
          <p:cNvPicPr>
            <a:picLocks noChangeAspect="1"/>
          </p:cNvPicPr>
          <p:nvPr/>
        </p:nvPicPr>
        <p:blipFill>
          <a:blip r:embed="rId8"/>
          <a:stretch>
            <a:fillRect/>
          </a:stretch>
        </p:blipFill>
        <p:spPr>
          <a:xfrm>
            <a:off x="814791" y="4983924"/>
            <a:ext cx="2364300"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C7175C00-5DE1-4F51-8AD4-4E8D9F902143}"/>
              </a:ext>
            </a:extLst>
          </p:cNvPr>
          <p:cNvPicPr>
            <a:picLocks noChangeAspect="1"/>
          </p:cNvPicPr>
          <p:nvPr/>
        </p:nvPicPr>
        <p:blipFill>
          <a:blip r:embed="rId9"/>
          <a:stretch>
            <a:fillRect/>
          </a:stretch>
        </p:blipFill>
        <p:spPr>
          <a:xfrm>
            <a:off x="3521075" y="4950975"/>
            <a:ext cx="2467349" cy="13873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5" name="Imagen 44">
            <a:extLst>
              <a:ext uri="{FF2B5EF4-FFF2-40B4-BE49-F238E27FC236}">
                <a16:creationId xmlns:a16="http://schemas.microsoft.com/office/drawing/2014/main" id="{9A21B1D5-47FE-4439-A008-09BD0822C370}"/>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11274" b="90142" l="10000" r="90000">
                        <a14:foregroundMark x1="50575" y1="89474" x2="50575" y2="89474"/>
                        <a14:foregroundMark x1="49425" y1="88421" x2="49425" y2="88421"/>
                        <a14:foregroundMark x1="51724" y1="18947" x2="51724" y2="18947"/>
                        <a14:foregroundMark x1="55172" y1="21053" x2="55172" y2="21053"/>
                        <a14:foregroundMark x1="74713" y1="40000" x2="88506" y2="53684"/>
                      </a14:backgroundRemoval>
                    </a14:imgEffect>
                  </a14:imgLayer>
                </a14:imgProps>
              </a:ext>
              <a:ext uri="{28A0092B-C50C-407E-A947-70E740481C1C}">
                <a14:useLocalDpi xmlns:a14="http://schemas.microsoft.com/office/drawing/2010/main" val="0"/>
              </a:ext>
            </a:extLst>
          </a:blip>
          <a:srcRect l="-1779" t="1415"/>
          <a:stretch/>
        </p:blipFill>
        <p:spPr>
          <a:xfrm>
            <a:off x="1094079" y="1972664"/>
            <a:ext cx="541437" cy="572669"/>
          </a:xfrm>
          <a:prstGeom prst="flowChartDecision">
            <a:avLst/>
          </a:prstGeom>
        </p:spPr>
      </p:pic>
      <p:pic>
        <p:nvPicPr>
          <p:cNvPr id="50" name="Imagen 49">
            <a:extLst>
              <a:ext uri="{FF2B5EF4-FFF2-40B4-BE49-F238E27FC236}">
                <a16:creationId xmlns:a16="http://schemas.microsoft.com/office/drawing/2014/main" id="{75E7123F-384B-498F-B47E-CA059E860BED}"/>
              </a:ext>
            </a:extLst>
          </p:cNvPr>
          <p:cNvPicPr>
            <a:picLocks noChangeAspect="1"/>
          </p:cNvPicPr>
          <p:nvPr/>
        </p:nvPicPr>
        <p:blipFill rotWithShape="1">
          <a:blip r:embed="rId12"/>
          <a:srcRect l="17419" r="9883" b="10567"/>
          <a:stretch/>
        </p:blipFill>
        <p:spPr>
          <a:xfrm>
            <a:off x="6500220" y="1094810"/>
            <a:ext cx="5541442" cy="53118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2" name="Imagen 51">
            <a:extLst>
              <a:ext uri="{FF2B5EF4-FFF2-40B4-BE49-F238E27FC236}">
                <a16:creationId xmlns:a16="http://schemas.microsoft.com/office/drawing/2014/main" id="{81A8DBC1-483B-42F2-A82C-63562BD4349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147513" y="5378876"/>
            <a:ext cx="573406" cy="660179"/>
          </a:xfrm>
          <a:prstGeom prst="flowChartDecision">
            <a:avLst/>
          </a:prstGeom>
        </p:spPr>
      </p:pic>
      <p:sp>
        <p:nvSpPr>
          <p:cNvPr id="53" name="Rectángulo 52">
            <a:extLst>
              <a:ext uri="{FF2B5EF4-FFF2-40B4-BE49-F238E27FC236}">
                <a16:creationId xmlns:a16="http://schemas.microsoft.com/office/drawing/2014/main" id="{28CFA1A3-C546-4867-B064-2933272CA72C}"/>
              </a:ext>
            </a:extLst>
          </p:cNvPr>
          <p:cNvSpPr/>
          <p:nvPr/>
        </p:nvSpPr>
        <p:spPr>
          <a:xfrm>
            <a:off x="7519799" y="2774547"/>
            <a:ext cx="2373406" cy="3374750"/>
          </a:xfrm>
          <a:prstGeom prst="rect">
            <a:avLst/>
          </a:prstGeom>
          <a:noFill/>
          <a:ln w="38100">
            <a:solidFill>
              <a:srgbClr val="BE203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85" name="Grupo 84">
            <a:extLst>
              <a:ext uri="{FF2B5EF4-FFF2-40B4-BE49-F238E27FC236}">
                <a16:creationId xmlns:a16="http://schemas.microsoft.com/office/drawing/2014/main" id="{9F4E8595-18C6-4A2E-9D7C-78199FD2439C}"/>
              </a:ext>
            </a:extLst>
          </p:cNvPr>
          <p:cNvGrpSpPr/>
          <p:nvPr/>
        </p:nvGrpSpPr>
        <p:grpSpPr>
          <a:xfrm>
            <a:off x="7973388" y="3480831"/>
            <a:ext cx="319512" cy="393955"/>
            <a:chOff x="5446759" y="1563269"/>
            <a:chExt cx="360000" cy="498833"/>
          </a:xfrm>
        </p:grpSpPr>
        <p:grpSp>
          <p:nvGrpSpPr>
            <p:cNvPr id="86" name="Group 599">
              <a:extLst>
                <a:ext uri="{FF2B5EF4-FFF2-40B4-BE49-F238E27FC236}">
                  <a16:creationId xmlns:a16="http://schemas.microsoft.com/office/drawing/2014/main" id="{5A4C73B7-9C43-4E09-AC4C-DF80BC2F847F}"/>
                </a:ext>
              </a:extLst>
            </p:cNvPr>
            <p:cNvGrpSpPr>
              <a:grpSpLocks/>
            </p:cNvGrpSpPr>
            <p:nvPr/>
          </p:nvGrpSpPr>
          <p:grpSpPr bwMode="auto">
            <a:xfrm>
              <a:off x="5446759" y="1702102"/>
              <a:ext cx="360000" cy="360000"/>
              <a:chOff x="4872" y="1627"/>
              <a:chExt cx="334" cy="334"/>
            </a:xfrm>
          </p:grpSpPr>
          <p:sp>
            <p:nvSpPr>
              <p:cNvPr id="90" name="Freeform 285">
                <a:extLst>
                  <a:ext uri="{FF2B5EF4-FFF2-40B4-BE49-F238E27FC236}">
                    <a16:creationId xmlns:a16="http://schemas.microsoft.com/office/drawing/2014/main" id="{E16652AC-560A-4396-A3A2-F8580DE2BCE9}"/>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91" name="Line 595">
                <a:extLst>
                  <a:ext uri="{FF2B5EF4-FFF2-40B4-BE49-F238E27FC236}">
                    <a16:creationId xmlns:a16="http://schemas.microsoft.com/office/drawing/2014/main" id="{E44AD8A9-EEF7-4C6E-8988-9CB99E386EDF}"/>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92" name="Line 596">
                <a:extLst>
                  <a:ext uri="{FF2B5EF4-FFF2-40B4-BE49-F238E27FC236}">
                    <a16:creationId xmlns:a16="http://schemas.microsoft.com/office/drawing/2014/main" id="{19C3DEB2-E9EC-4603-8C7E-843454B5598B}"/>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87" name="Diagrama de flujo: conector 86">
              <a:extLst>
                <a:ext uri="{FF2B5EF4-FFF2-40B4-BE49-F238E27FC236}">
                  <a16:creationId xmlns:a16="http://schemas.microsoft.com/office/drawing/2014/main" id="{978326ED-EA03-4B18-A463-0A43041204C7}"/>
                </a:ext>
              </a:extLst>
            </p:cNvPr>
            <p:cNvSpPr/>
            <p:nvPr/>
          </p:nvSpPr>
          <p:spPr>
            <a:xfrm>
              <a:off x="5594149" y="1563269"/>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88" name="Diagrama de flujo: conector 87">
              <a:extLst>
                <a:ext uri="{FF2B5EF4-FFF2-40B4-BE49-F238E27FC236}">
                  <a16:creationId xmlns:a16="http://schemas.microsoft.com/office/drawing/2014/main" id="{80C7383A-6D7B-4E70-A946-70CDFFCA7D0C}"/>
                </a:ext>
              </a:extLst>
            </p:cNvPr>
            <p:cNvSpPr/>
            <p:nvPr/>
          </p:nvSpPr>
          <p:spPr>
            <a:xfrm>
              <a:off x="5678311" y="156554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89" name="Diagrama de flujo: conector 88">
              <a:extLst>
                <a:ext uri="{FF2B5EF4-FFF2-40B4-BE49-F238E27FC236}">
                  <a16:creationId xmlns:a16="http://schemas.microsoft.com/office/drawing/2014/main" id="{21DA2653-3424-4836-96FB-5A5ED70F06F4}"/>
                </a:ext>
              </a:extLst>
            </p:cNvPr>
            <p:cNvSpPr/>
            <p:nvPr/>
          </p:nvSpPr>
          <p:spPr>
            <a:xfrm>
              <a:off x="5503161" y="156782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pic>
        <p:nvPicPr>
          <p:cNvPr id="51" name="Imagen 50">
            <a:extLst>
              <a:ext uri="{FF2B5EF4-FFF2-40B4-BE49-F238E27FC236}">
                <a16:creationId xmlns:a16="http://schemas.microsoft.com/office/drawing/2014/main" id="{0A819BF6-F80D-4154-83A6-DD04A4F28EF5}"/>
              </a:ext>
            </a:extLst>
          </p:cNvPr>
          <p:cNvPicPr>
            <a:picLocks noChangeAspect="1"/>
          </p:cNvPicPr>
          <p:nvPr/>
        </p:nvPicPr>
        <p:blipFill rotWithShape="1">
          <a:blip r:embed="rId14">
            <a:extLst>
              <a:ext uri="{28A0092B-C50C-407E-A947-70E740481C1C}">
                <a14:useLocalDpi xmlns:a14="http://schemas.microsoft.com/office/drawing/2010/main" val="0"/>
              </a:ext>
            </a:extLst>
          </a:blip>
          <a:srcRect l="-1779" t="1415"/>
          <a:stretch/>
        </p:blipFill>
        <p:spPr>
          <a:xfrm>
            <a:off x="7770317" y="3550129"/>
            <a:ext cx="265251" cy="383264"/>
          </a:xfrm>
          <a:prstGeom prst="flowChartDecision">
            <a:avLst/>
          </a:prstGeom>
        </p:spPr>
      </p:pic>
      <p:grpSp>
        <p:nvGrpSpPr>
          <p:cNvPr id="93" name="Grupo 92">
            <a:extLst>
              <a:ext uri="{FF2B5EF4-FFF2-40B4-BE49-F238E27FC236}">
                <a16:creationId xmlns:a16="http://schemas.microsoft.com/office/drawing/2014/main" id="{DAF8098B-1701-4D40-9E83-ACC3323899FF}"/>
              </a:ext>
            </a:extLst>
          </p:cNvPr>
          <p:cNvGrpSpPr/>
          <p:nvPr/>
        </p:nvGrpSpPr>
        <p:grpSpPr>
          <a:xfrm>
            <a:off x="4513018" y="1943786"/>
            <a:ext cx="487003" cy="557609"/>
            <a:chOff x="5446759" y="1563269"/>
            <a:chExt cx="360000" cy="498833"/>
          </a:xfrm>
        </p:grpSpPr>
        <p:grpSp>
          <p:nvGrpSpPr>
            <p:cNvPr id="94" name="Group 599">
              <a:extLst>
                <a:ext uri="{FF2B5EF4-FFF2-40B4-BE49-F238E27FC236}">
                  <a16:creationId xmlns:a16="http://schemas.microsoft.com/office/drawing/2014/main" id="{7C23EE7C-79D7-4AF2-B11D-C2468A03C9BA}"/>
                </a:ext>
              </a:extLst>
            </p:cNvPr>
            <p:cNvGrpSpPr>
              <a:grpSpLocks/>
            </p:cNvGrpSpPr>
            <p:nvPr/>
          </p:nvGrpSpPr>
          <p:grpSpPr bwMode="auto">
            <a:xfrm>
              <a:off x="5446759" y="1702102"/>
              <a:ext cx="360000" cy="360000"/>
              <a:chOff x="4872" y="1627"/>
              <a:chExt cx="334" cy="334"/>
            </a:xfrm>
          </p:grpSpPr>
          <p:sp>
            <p:nvSpPr>
              <p:cNvPr id="98" name="Freeform 285">
                <a:extLst>
                  <a:ext uri="{FF2B5EF4-FFF2-40B4-BE49-F238E27FC236}">
                    <a16:creationId xmlns:a16="http://schemas.microsoft.com/office/drawing/2014/main" id="{F7F204C5-6769-4D38-8DFF-3BCF4470CD08}"/>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99" name="Line 595">
                <a:extLst>
                  <a:ext uri="{FF2B5EF4-FFF2-40B4-BE49-F238E27FC236}">
                    <a16:creationId xmlns:a16="http://schemas.microsoft.com/office/drawing/2014/main" id="{4F95E3B7-3E4E-44B9-9AF1-F76A0322E3DD}"/>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100" name="Line 596">
                <a:extLst>
                  <a:ext uri="{FF2B5EF4-FFF2-40B4-BE49-F238E27FC236}">
                    <a16:creationId xmlns:a16="http://schemas.microsoft.com/office/drawing/2014/main" id="{23C2CB2B-1F90-4A8F-8B46-CE2B7CAD039D}"/>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sp>
          <p:nvSpPr>
            <p:cNvPr id="95" name="Diagrama de flujo: conector 94">
              <a:extLst>
                <a:ext uri="{FF2B5EF4-FFF2-40B4-BE49-F238E27FC236}">
                  <a16:creationId xmlns:a16="http://schemas.microsoft.com/office/drawing/2014/main" id="{E697C200-CE38-4815-ABA5-4F7F221F39FF}"/>
                </a:ext>
              </a:extLst>
            </p:cNvPr>
            <p:cNvSpPr/>
            <p:nvPr/>
          </p:nvSpPr>
          <p:spPr>
            <a:xfrm>
              <a:off x="5594149" y="1563269"/>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6" name="Diagrama de flujo: conector 95">
              <a:extLst>
                <a:ext uri="{FF2B5EF4-FFF2-40B4-BE49-F238E27FC236}">
                  <a16:creationId xmlns:a16="http://schemas.microsoft.com/office/drawing/2014/main" id="{1240E7F8-97E9-4AEE-98B5-25E01E9D75A1}"/>
                </a:ext>
              </a:extLst>
            </p:cNvPr>
            <p:cNvSpPr/>
            <p:nvPr/>
          </p:nvSpPr>
          <p:spPr>
            <a:xfrm>
              <a:off x="5678311" y="156554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7" name="Diagrama de flujo: conector 96">
              <a:extLst>
                <a:ext uri="{FF2B5EF4-FFF2-40B4-BE49-F238E27FC236}">
                  <a16:creationId xmlns:a16="http://schemas.microsoft.com/office/drawing/2014/main" id="{91999ED3-954C-4721-B2CC-15C5EB58E133}"/>
                </a:ext>
              </a:extLst>
            </p:cNvPr>
            <p:cNvSpPr/>
            <p:nvPr/>
          </p:nvSpPr>
          <p:spPr>
            <a:xfrm>
              <a:off x="5503161" y="1567821"/>
              <a:ext cx="45719" cy="45719"/>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390877644"/>
      </p:ext>
    </p:extLst>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51DC1E6-5472-4AC4-AFF0-4E79DF2A3081}"/>
              </a:ext>
            </a:extLst>
          </p:cNvPr>
          <p:cNvSpPr txBox="1"/>
          <p:nvPr/>
        </p:nvSpPr>
        <p:spPr>
          <a:xfrm>
            <a:off x="125185" y="1955367"/>
            <a:ext cx="5070928" cy="3785652"/>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O:</a:t>
            </a:r>
            <a:r>
              <a:rPr lang="es-CL" sz="1600" b="1" dirty="0">
                <a:solidFill>
                  <a:prstClr val="black"/>
                </a:solidFill>
                <a:latin typeface=" Arial" panose="02020603050405020304"/>
              </a:rPr>
              <a:t>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01 PLT (+) DE FUSILEROS, BAA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F:</a:t>
            </a:r>
            <a:r>
              <a:rPr lang="es-CL" sz="1600" dirty="0">
                <a:solidFill>
                  <a:prstClr val="black"/>
                </a:solidFill>
                <a:latin typeface=" Arial" panose="02020603050405020304"/>
              </a:rPr>
              <a:t>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30 COMBATIENTES.</a:t>
            </a:r>
          </a:p>
          <a:p>
            <a:pPr>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U:</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t>
            </a:r>
            <a:r>
              <a:rPr lang="es-CL" sz="1600" dirty="0">
                <a:solidFill>
                  <a:prstClr val="black"/>
                </a:solidFill>
                <a:latin typeface=" Arial" panose="02020603050405020304"/>
              </a:rPr>
              <a:t>CUADRÍCULAS 66-38</a:t>
            </a:r>
            <a:endPar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E:</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FUSIL </a:t>
            </a:r>
            <a:r>
              <a:rPr kumimoji="0" lang="es-CL" sz="1600" b="0" i="0" u="none" strike="noStrike" kern="1200" cap="none" spc="0" normalizeH="0" baseline="0" noProof="0" dirty="0">
                <a:ln>
                  <a:noFill/>
                </a:ln>
                <a:effectLst/>
                <a:uLnTx/>
                <a:uFillTx/>
                <a:latin typeface=" Arial" panose="02020603050405020304"/>
                <a:ea typeface="+mn-ea"/>
                <a:cs typeface="+mn-cs"/>
              </a:rPr>
              <a:t>M-16 5,56X45.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LANZA GRANADAS M203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PISTOLA </a:t>
            </a:r>
            <a:r>
              <a:rPr kumimoji="0" lang="es-CL" sz="1600" b="0" i="0" u="none" strike="noStrike" kern="1200" cap="none" spc="0" normalizeH="0" baseline="0" noProof="0" dirty="0">
                <a:ln>
                  <a:noFill/>
                </a:ln>
                <a:effectLst/>
                <a:uLnTx/>
                <a:uFillTx/>
                <a:latin typeface=" Arial" panose="02020603050405020304"/>
                <a:ea typeface="+mn-ea"/>
                <a:cs typeface="+mn-cs"/>
              </a:rPr>
              <a:t>GLOCK 17/19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9MM.</a:t>
            </a:r>
          </a:p>
          <a:p>
            <a:pPr marL="176213"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AMETRALLADORA FN MAG  7,62 MM.</a:t>
            </a:r>
          </a:p>
          <a:p>
            <a:pPr marL="363538" marR="0" lvl="0" indent="-187325"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MORTERO DE 60MM., ALCANCE MIN 200 MTS.,                          MÁXIMO 4.550 MTS.  </a:t>
            </a:r>
          </a:p>
          <a:p>
            <a:pPr marL="363538" marR="0" lvl="0" indent="-187325" algn="l" defTabSz="914400" rtl="0" eaLnBrk="1" fontAlgn="auto" latinLnBrk="0" hangingPunct="1">
              <a:lnSpc>
                <a:spcPct val="100000"/>
              </a:lnSpc>
              <a:spcBef>
                <a:spcPts val="0"/>
              </a:spcBef>
              <a:spcAft>
                <a:spcPts val="0"/>
              </a:spcAft>
              <a:buClrTx/>
              <a:buSzTx/>
              <a:buFontTx/>
              <a:buNone/>
              <a:tabLst/>
              <a:defRPr/>
            </a:pPr>
            <a:r>
              <a:rPr lang="es-CL" sz="1600" dirty="0">
                <a:solidFill>
                  <a:prstClr val="black"/>
                </a:solidFill>
                <a:latin typeface=" Arial" panose="02020603050405020304"/>
              </a:rPr>
              <a:t>	BAA </a:t>
            </a:r>
            <a:r>
              <a:rPr lang="es-CL" sz="1600" dirty="0">
                <a:solidFill>
                  <a:srgbClr val="FF0000"/>
                </a:solidFill>
                <a:latin typeface=" Arial" panose="02020603050405020304"/>
              </a:rPr>
              <a:t>HS-831/30 MM. ALCANCE MAXIMO 3,4 KM.</a:t>
            </a:r>
            <a:r>
              <a:rPr kumimoji="0" lang="es-CL" sz="1600" b="0" i="0" u="none" strike="noStrike" kern="1200" cap="none" spc="0" normalizeH="0" baseline="0" noProof="0" dirty="0">
                <a:ln>
                  <a:noFill/>
                </a:ln>
                <a:solidFill>
                  <a:srgbClr val="FF0000"/>
                </a:solidFill>
                <a:effectLst/>
                <a:uLnTx/>
                <a:uFillTx/>
                <a:latin typeface=" Arial" panose="02020603050405020304"/>
                <a:ea typeface="+mn-ea"/>
                <a:cs typeface="+mn-cs"/>
              </a:rPr>
              <a:t>                                       </a:t>
            </a:r>
          </a:p>
          <a:p>
            <a:pPr marL="363538" marR="0" lvl="0" indent="-363538"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D:</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DEFENSIVO UBICADO EN                                 CUADRÍCULAS </a:t>
            </a:r>
            <a:r>
              <a:rPr lang="es-CL" sz="1600" dirty="0">
                <a:solidFill>
                  <a:prstClr val="black"/>
                </a:solidFill>
                <a:latin typeface=" Arial" panose="02020603050405020304"/>
              </a:rPr>
              <a:t>66-38</a:t>
            </a:r>
            <a:endPar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endParaRPr>
          </a:p>
          <a:p>
            <a:pPr marL="363538" marR="0" lvl="0" indent="-363538"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ORIENTADA AL </a:t>
            </a:r>
            <a:r>
              <a:rPr lang="es-CL" sz="1600" dirty="0">
                <a:solidFill>
                  <a:prstClr val="black"/>
                </a:solidFill>
                <a:latin typeface=" Arial" panose="02020603050405020304"/>
              </a:rPr>
              <a:t>360</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t>
            </a:r>
          </a:p>
          <a:p>
            <a:pPr marL="273050" marR="0" lvl="0" indent="-27305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A:	  </a:t>
            </a:r>
            <a:r>
              <a:rPr kumimoji="0" lang="es-CL" sz="1600" i="0" u="none" strike="noStrike" kern="1200" cap="none" spc="0" normalizeH="0" baseline="0" noProof="0" dirty="0">
                <a:ln>
                  <a:noFill/>
                </a:ln>
                <a:solidFill>
                  <a:prstClr val="black"/>
                </a:solidFill>
                <a:effectLst/>
                <a:uLnTx/>
                <a:uFillTx/>
                <a:latin typeface=" Arial" panose="02020603050405020304"/>
                <a:ea typeface="+mn-ea"/>
                <a:cs typeface="+mn-cs"/>
              </a:rPr>
              <a:t>MEJORAS DE POSICIONES EN ESPERA DE   REFUERZOS</a:t>
            </a:r>
            <a:endParaRPr kumimoji="0" lang="es-CL" sz="1600" i="0" u="none" strike="noStrike" kern="1200" cap="none" spc="0" normalizeH="0" baseline="0" noProof="0" dirty="0">
              <a:ln>
                <a:noFill/>
              </a:ln>
              <a:effectLst/>
              <a:uLnTx/>
              <a:uFillTx/>
              <a:latin typeface=" Arial" panose="02020603050405020304"/>
              <a:ea typeface="+mn-ea"/>
              <a:cs typeface="+mn-cs"/>
            </a:endParaRPr>
          </a:p>
        </p:txBody>
      </p:sp>
      <p:pic>
        <p:nvPicPr>
          <p:cNvPr id="14" name="Imagen 24"/>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6" name="Imagen 15">
            <a:extLst>
              <a:ext uri="{FF2B5EF4-FFF2-40B4-BE49-F238E27FC236}">
                <a16:creationId xmlns:a16="http://schemas.microsoft.com/office/drawing/2014/main" id="{9520988D-FC47-DC48-B31A-F6ACEC13E94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17"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4" name="Grupo 3">
            <a:extLst>
              <a:ext uri="{FF2B5EF4-FFF2-40B4-BE49-F238E27FC236}">
                <a16:creationId xmlns:a16="http://schemas.microsoft.com/office/drawing/2014/main" id="{DB10E5B2-EEE8-A724-936F-4C94028EDA41}"/>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7B5D4940-3943-7B35-49D8-888E5F9C1BB5}"/>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4EA94BCD-CA08-A7E5-FB51-FCF956778A11}"/>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4D56F095-C94B-E105-14C2-3F1C184ABB9A}"/>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8" name="Marcador de número de diapositiva 3">
              <a:extLst>
                <a:ext uri="{FF2B5EF4-FFF2-40B4-BE49-F238E27FC236}">
                  <a16:creationId xmlns:a16="http://schemas.microsoft.com/office/drawing/2014/main" id="{870A2F03-6399-DAE5-5283-F736363D9734}"/>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0" name="Imagen 19"/>
          <p:cNvPicPr preferRelativeResize="0">
            <a:picLocks/>
          </p:cNvPicPr>
          <p:nvPr/>
        </p:nvPicPr>
        <p:blipFill rotWithShape="1">
          <a:blip r:embed="rId4" cstate="print">
            <a:extLst>
              <a:ext uri="{28A0092B-C50C-407E-A947-70E740481C1C}">
                <a14:useLocalDpi xmlns:a14="http://schemas.microsoft.com/office/drawing/2010/main" val="0"/>
              </a:ext>
            </a:extLst>
          </a:blip>
          <a:srcRect l="10595" t="11299" r="871" b="62486"/>
          <a:stretch/>
        </p:blipFill>
        <p:spPr>
          <a:xfrm>
            <a:off x="5336254" y="4239704"/>
            <a:ext cx="3096546" cy="21026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p:cNvPicPr preferRelativeResize="0">
            <a:picLocks/>
          </p:cNvPicPr>
          <p:nvPr/>
        </p:nvPicPr>
        <p:blipFill rotWithShape="1">
          <a:blip r:embed="rId5" cstate="print">
            <a:extLst>
              <a:ext uri="{28A0092B-C50C-407E-A947-70E740481C1C}">
                <a14:useLocalDpi xmlns:a14="http://schemas.microsoft.com/office/drawing/2010/main" val="0"/>
              </a:ext>
            </a:extLst>
          </a:blip>
          <a:srcRect l="10913" t="10360" r="6400" b="60415"/>
          <a:stretch/>
        </p:blipFill>
        <p:spPr>
          <a:xfrm>
            <a:off x="5328233" y="2011145"/>
            <a:ext cx="3104567" cy="1998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Proceso alternativo 17">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CuadroTexto 21"/>
          <p:cNvSpPr txBox="1"/>
          <p:nvPr/>
        </p:nvSpPr>
        <p:spPr>
          <a:xfrm>
            <a:off x="4212448" y="1210288"/>
            <a:ext cx="3754463" cy="338554"/>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DESCRIPCIÓN FUERZAS ENEMIGAS</a:t>
            </a:r>
          </a:p>
        </p:txBody>
      </p:sp>
      <p:pic>
        <p:nvPicPr>
          <p:cNvPr id="2" name="Imagen 1">
            <a:extLst>
              <a:ext uri="{FF2B5EF4-FFF2-40B4-BE49-F238E27FC236}">
                <a16:creationId xmlns:a16="http://schemas.microsoft.com/office/drawing/2014/main" id="{19B1F5D8-FE34-4DED-8929-907632B751D4}"/>
              </a:ext>
            </a:extLst>
          </p:cNvPr>
          <p:cNvPicPr>
            <a:picLocks noChangeAspect="1"/>
          </p:cNvPicPr>
          <p:nvPr/>
        </p:nvPicPr>
        <p:blipFill>
          <a:blip r:embed="rId6"/>
          <a:stretch>
            <a:fillRect/>
          </a:stretch>
        </p:blipFill>
        <p:spPr>
          <a:xfrm>
            <a:off x="8786158" y="2011145"/>
            <a:ext cx="2852004" cy="20200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985E586D-D05E-4D1A-9B49-368335C3E187}"/>
              </a:ext>
            </a:extLst>
          </p:cNvPr>
          <p:cNvPicPr>
            <a:picLocks noChangeAspect="1"/>
          </p:cNvPicPr>
          <p:nvPr/>
        </p:nvPicPr>
        <p:blipFill rotWithShape="1">
          <a:blip r:embed="rId7">
            <a:extLst>
              <a:ext uri="{28A0092B-C50C-407E-A947-70E740481C1C}">
                <a14:useLocalDpi xmlns:a14="http://schemas.microsoft.com/office/drawing/2010/main" val="0"/>
              </a:ext>
            </a:extLst>
          </a:blip>
          <a:srcRect l="11241" t="22389" r="15912" b="6191"/>
          <a:stretch/>
        </p:blipFill>
        <p:spPr>
          <a:xfrm>
            <a:off x="8786158" y="4247325"/>
            <a:ext cx="2852004" cy="20690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04164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21" name="Rectángulo 1">
            <a:extLst>
              <a:ext uri="{FF2B5EF4-FFF2-40B4-BE49-F238E27FC236}">
                <a16:creationId xmlns:a16="http://schemas.microsoft.com/office/drawing/2014/main" id="{EA79BD74-5032-4608-997B-E2E721CF4E49}"/>
              </a:ext>
            </a:extLst>
          </p:cNvPr>
          <p:cNvSpPr>
            <a:spLocks noChangeArrowheads="1"/>
          </p:cNvSpPr>
          <p:nvPr/>
        </p:nvSpPr>
        <p:spPr bwMode="auto">
          <a:xfrm>
            <a:off x="6433248" y="2096911"/>
            <a:ext cx="4986338" cy="1200329"/>
          </a:xfrm>
          <a:prstGeom prst="rect">
            <a:avLst/>
          </a:prstGeom>
          <a:solidFill>
            <a:srgbClr val="00B05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s-CL" altLang="en-US" sz="1800" dirty="0">
                <a:latin typeface="Courier New" panose="02070309020205020404" pitchFamily="49" charset="0"/>
                <a:ea typeface="Calibri" panose="020F0502020204030204" pitchFamily="34" charset="0"/>
              </a:rPr>
              <a:t>UU. DE ALDEBARÁN ESTABLEZCAN PUNTO FUERTE AL NORTE DEL PUERTO DE SAN VICENTE PARA ASEGURAR DESEMBARCO DE UNA SEGUNDA LF.</a:t>
            </a:r>
            <a:endParaRPr lang="en-US" altLang="en-US" sz="1800" dirty="0">
              <a:latin typeface="Arial" panose="020B0604020202020204" pitchFamily="34" charset="0"/>
              <a:ea typeface="Calibri" panose="020F0502020204030204" pitchFamily="34" charset="0"/>
            </a:endParaRPr>
          </a:p>
        </p:txBody>
      </p:sp>
      <p:sp>
        <p:nvSpPr>
          <p:cNvPr id="22" name="Rectángulo 2">
            <a:extLst>
              <a:ext uri="{FF2B5EF4-FFF2-40B4-BE49-F238E27FC236}">
                <a16:creationId xmlns:a16="http://schemas.microsoft.com/office/drawing/2014/main" id="{E0BE656D-8BB1-4326-BBB9-4E0A9A33333C}"/>
              </a:ext>
            </a:extLst>
          </p:cNvPr>
          <p:cNvSpPr>
            <a:spLocks noChangeArrowheads="1"/>
          </p:cNvSpPr>
          <p:nvPr/>
        </p:nvSpPr>
        <p:spPr bwMode="auto">
          <a:xfrm>
            <a:off x="6410325" y="4394082"/>
            <a:ext cx="4932363" cy="1200329"/>
          </a:xfrm>
          <a:prstGeom prst="rect">
            <a:avLst/>
          </a:prstGeom>
          <a:solidFill>
            <a:srgbClr val="FF00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s-CL" altLang="en-US" sz="1800" dirty="0">
                <a:latin typeface="Courier New" panose="02070309020205020404" pitchFamily="49" charset="0"/>
                <a:ea typeface="Calibri" panose="020F0502020204030204" pitchFamily="34" charset="0"/>
              </a:rPr>
              <a:t>UU DE ALDEBARÁN CAPTUREN PUERTO DE SAN VICENTE Y ESTABLESCAN POSICION DE BLOQUEO PARA ASEGURAR REFUERZO DEL BIM N°5 NO ANTES DE 72 HRS.</a:t>
            </a:r>
            <a:endParaRPr lang="en-US" altLang="en-US" sz="1800" dirty="0">
              <a:latin typeface="Arial" panose="020B0604020202020204" pitchFamily="34" charset="0"/>
              <a:ea typeface="Calibri" panose="020F0502020204030204" pitchFamily="34" charset="0"/>
            </a:endParaRPr>
          </a:p>
        </p:txBody>
      </p:sp>
      <p:pic>
        <p:nvPicPr>
          <p:cNvPr id="24" name="Picture 2" descr="C:\Users\BATMI-S2COND\Desktop\AAAAAAA.png">
            <a:extLst>
              <a:ext uri="{FF2B5EF4-FFF2-40B4-BE49-F238E27FC236}">
                <a16:creationId xmlns:a16="http://schemas.microsoft.com/office/drawing/2014/main" id="{D2D6C47C-AA1B-4AAC-B2C5-EAA32E6D71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9175" y="1377713"/>
            <a:ext cx="2381250" cy="473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00D76BD5-E5B9-475B-A24A-F8CE32B0DECE}"/>
              </a:ext>
            </a:extLst>
          </p:cNvPr>
          <p:cNvPicPr>
            <a:picLocks noChangeAspect="1"/>
          </p:cNvPicPr>
          <p:nvPr/>
        </p:nvPicPr>
        <p:blipFill>
          <a:blip r:embed="rId6"/>
          <a:stretch>
            <a:fillRect/>
          </a:stretch>
        </p:blipFill>
        <p:spPr>
          <a:xfrm>
            <a:off x="300336" y="1514072"/>
            <a:ext cx="2962913" cy="2152075"/>
          </a:xfrm>
          <a:prstGeom prst="rect">
            <a:avLst/>
          </a:prstGeom>
        </p:spPr>
      </p:pic>
      <p:pic>
        <p:nvPicPr>
          <p:cNvPr id="26" name="Imagen 7">
            <a:extLst>
              <a:ext uri="{FF2B5EF4-FFF2-40B4-BE49-F238E27FC236}">
                <a16:creationId xmlns:a16="http://schemas.microsoft.com/office/drawing/2014/main" id="{536A85F0-9CD8-4965-8917-DBD634CD937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6082" y="3971046"/>
            <a:ext cx="2955925" cy="1927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 name="CuadroTexto 1"/>
          <p:cNvSpPr txBox="1">
            <a:spLocks noChangeArrowheads="1"/>
          </p:cNvSpPr>
          <p:nvPr/>
        </p:nvSpPr>
        <p:spPr bwMode="auto">
          <a:xfrm>
            <a:off x="3701255" y="1510616"/>
            <a:ext cx="10296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L" altLang="es-CL" b="1" dirty="0">
                <a:latin typeface="Arial" panose="020B0604020202020204" pitchFamily="34" charset="0"/>
              </a:rPr>
              <a:t>MLECOA</a:t>
            </a:r>
          </a:p>
        </p:txBody>
      </p:sp>
      <p:sp>
        <p:nvSpPr>
          <p:cNvPr id="27" name="CuadroTexto 1"/>
          <p:cNvSpPr txBox="1">
            <a:spLocks noChangeArrowheads="1"/>
          </p:cNvSpPr>
          <p:nvPr/>
        </p:nvSpPr>
        <p:spPr bwMode="auto">
          <a:xfrm>
            <a:off x="3701255" y="3790753"/>
            <a:ext cx="10296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L" altLang="es-CL" b="1" dirty="0">
                <a:latin typeface="Arial" panose="020B0604020202020204" pitchFamily="34" charset="0"/>
              </a:rPr>
              <a:t>MDECOA</a:t>
            </a:r>
          </a:p>
        </p:txBody>
      </p:sp>
    </p:spTree>
    <p:extLst>
      <p:ext uri="{BB962C8B-B14F-4D97-AF65-F5344CB8AC3E}">
        <p14:creationId xmlns:p14="http://schemas.microsoft.com/office/powerpoint/2010/main" val="87441180"/>
      </p:ext>
    </p:extLst>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Rectángulo 15">
            <a:extLst>
              <a:ext uri="{FF2B5EF4-FFF2-40B4-BE49-F238E27FC236}">
                <a16:creationId xmlns:a16="http://schemas.microsoft.com/office/drawing/2014/main" id="{81BE0E14-ED58-4A8E-ABB8-B6A45214088C}"/>
              </a:ext>
            </a:extLst>
          </p:cNvPr>
          <p:cNvSpPr/>
          <p:nvPr/>
        </p:nvSpPr>
        <p:spPr>
          <a:xfrm>
            <a:off x="1189038" y="2197100"/>
            <a:ext cx="9540875" cy="1569340"/>
          </a:xfrm>
          <a:prstGeom prst="rect">
            <a:avLst/>
          </a:prstGeom>
          <a:solidFill>
            <a:schemeClr val="bg2">
              <a:lumMod val="75000"/>
            </a:schemeClr>
          </a:solidFill>
          <a:ln w="38100">
            <a:solidFill>
              <a:schemeClr val="tx1"/>
            </a:solidFill>
          </a:ln>
        </p:spPr>
        <p:txBody>
          <a:bodyPr>
            <a:spAutoFit/>
          </a:bodyPr>
          <a:lstStyle/>
          <a:p>
            <a:pPr algn="just">
              <a:lnSpc>
                <a:spcPct val="107000"/>
              </a:lnSpc>
              <a:spcAft>
                <a:spcPts val="0"/>
              </a:spcAft>
              <a:defRPr/>
            </a:pPr>
            <a:r>
              <a:rPr lang="es-CL" dirty="0">
                <a:latin typeface="Courier New" panose="02070309020205020404" pitchFamily="49" charset="0"/>
                <a:ea typeface="Calibri" panose="020F0502020204030204" pitchFamily="34" charset="0"/>
                <a:cs typeface="Times New Roman" panose="02020603050405020304" pitchFamily="18" charset="0"/>
              </a:rPr>
              <a:t>SEGÚN EL ANÁLISIS DE LAS CONDICIONES METEOROLÓGICAS Y LA DISPOSICIÓN DEL ENEMIGO EN TERRENO PROPIO, ESTAS CONDICIONES SON PROPICIAS PARA LA ACCIÓN PLANIFICADA OBJETO CONFIGURAR EL AOR Y ACCIONAR SOBRE EL OBJETIVO, MANTENER UN AVANCE SIGILOSO DE LAS UU. Y PODER SORPRENDERLO. </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3833094"/>
      </p:ext>
    </p:extLst>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grpSp>
        <p:nvGrpSpPr>
          <p:cNvPr id="14" name="Grupo 13">
            <a:extLst>
              <a:ext uri="{FF2B5EF4-FFF2-40B4-BE49-F238E27FC236}">
                <a16:creationId xmlns:a16="http://schemas.microsoft.com/office/drawing/2014/main" id="{D76FE785-6FE0-5D43-A7AA-464AB018D1EB}"/>
              </a:ext>
            </a:extLst>
          </p:cNvPr>
          <p:cNvGrpSpPr/>
          <p:nvPr/>
        </p:nvGrpSpPr>
        <p:grpSpPr>
          <a:xfrm>
            <a:off x="-23749" y="6492876"/>
            <a:ext cx="12226863" cy="378452"/>
            <a:chOff x="-23749" y="6492876"/>
            <a:chExt cx="12226863" cy="378452"/>
          </a:xfrm>
        </p:grpSpPr>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17</a:t>
              </a:fld>
              <a:endParaRPr lang="es-CL" altLang="es-CL" sz="1200" b="1">
                <a:solidFill>
                  <a:srgbClr val="FFFF00"/>
                </a:solidFill>
              </a:endParaRPr>
            </a:p>
          </p:txBody>
        </p:sp>
        <p:sp>
          <p:nvSpPr>
            <p:cNvPr id="15" name="Proceso alternativo 5">
              <a:extLst>
                <a:ext uri="{FF2B5EF4-FFF2-40B4-BE49-F238E27FC236}">
                  <a16:creationId xmlns:a16="http://schemas.microsoft.com/office/drawing/2014/main" id="{95F446DB-3DD0-4BD0-A68C-66776F6DB028}"/>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a:extLst>
                <a:ext uri="{FF2B5EF4-FFF2-40B4-BE49-F238E27FC236}">
                  <a16:creationId xmlns:a16="http://schemas.microsoft.com/office/drawing/2014/main" id="{43271C4C-8BB4-4615-A229-34B8E72E2AC3}"/>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17</a:t>
              </a:fld>
              <a:endParaRPr lang="es-CL" altLang="es-CL" sz="1200" b="1">
                <a:solidFill>
                  <a:srgbClr val="FFFF00"/>
                </a:solidFill>
              </a:endParaRPr>
            </a:p>
          </p:txBody>
        </p:sp>
      </p:gr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26" name="CuadroTexto 25">
            <a:extLst>
              <a:ext uri="{FF2B5EF4-FFF2-40B4-BE49-F238E27FC236}">
                <a16:creationId xmlns:a16="http://schemas.microsoft.com/office/drawing/2014/main" id="{55ED9795-68F3-B0FC-66BC-C8FA89485B59}"/>
              </a:ext>
            </a:extLst>
          </p:cNvPr>
          <p:cNvSpPr txBox="1"/>
          <p:nvPr/>
        </p:nvSpPr>
        <p:spPr>
          <a:xfrm>
            <a:off x="172259" y="1221027"/>
            <a:ext cx="11834841" cy="1207703"/>
          </a:xfrm>
          <a:prstGeom prst="rect">
            <a:avLst/>
          </a:prstGeom>
          <a:noFill/>
          <a:ln w="28575">
            <a:solidFill>
              <a:schemeClr val="tx1"/>
            </a:solidFill>
          </a:ln>
        </p:spPr>
        <p:txBody>
          <a:bodyPr wrap="square" rtlCol="0">
            <a:spAutoFit/>
          </a:bodyPr>
          <a:lstStyle/>
          <a:p>
            <a:r>
              <a:rPr lang="es-CL" sz="1900" b="1" u="sng" dirty="0" smtClean="0">
                <a:latin typeface="Arial" panose="020B0604020202020204" pitchFamily="34" charset="0"/>
                <a:ea typeface="Times New Roman" panose="02020603050405020304" pitchFamily="18" charset="0"/>
                <a:cs typeface="Arial" panose="020B0604020202020204" pitchFamily="34" charset="0"/>
              </a:rPr>
              <a:t>MISIÓN</a:t>
            </a:r>
          </a:p>
          <a:p>
            <a:pPr lvl="0" algn="just">
              <a:lnSpc>
                <a:spcPct val="150000"/>
              </a:lnSpc>
            </a:pPr>
            <a:r>
              <a:rPr lang="es-CL" sz="1900" dirty="0">
                <a:latin typeface="Arial" panose="020B0604020202020204" pitchFamily="34" charset="0"/>
                <a:ea typeface="Times New Roman" panose="02020603050405020304" pitchFamily="18" charset="0"/>
                <a:cs typeface="Arial" panose="020B0604020202020204" pitchFamily="34" charset="0"/>
              </a:rPr>
              <a:t>NLT </a:t>
            </a:r>
            <a:r>
              <a:rPr lang="es-CL" sz="1900" dirty="0" smtClean="0">
                <a:latin typeface="Arial" panose="020B0604020202020204" pitchFamily="34" charset="0"/>
                <a:ea typeface="Times New Roman" panose="02020603050405020304" pitchFamily="18" charset="0"/>
                <a:cs typeface="Arial" panose="020B0604020202020204" pitchFamily="34" charset="0"/>
              </a:rPr>
              <a:t>ABR 161200</a:t>
            </a:r>
            <a:r>
              <a:rPr lang="es-CL" sz="1900" dirty="0">
                <a:latin typeface="Arial" panose="020B0604020202020204" pitchFamily="34" charset="0"/>
                <a:ea typeface="Times New Roman" panose="02020603050405020304" pitchFamily="18" charset="0"/>
                <a:cs typeface="Arial" panose="020B0604020202020204" pitchFamily="34" charset="0"/>
              </a:rPr>
              <a:t>, Derrotar fuerzas enemigas ubicadas en San Vicente y Península de </a:t>
            </a:r>
            <a:r>
              <a:rPr lang="es-CL" sz="1900" dirty="0" smtClean="0">
                <a:latin typeface="Arial" panose="020B0604020202020204" pitchFamily="34" charset="0"/>
                <a:ea typeface="Times New Roman" panose="02020603050405020304" pitchFamily="18" charset="0"/>
                <a:cs typeface="Arial" panose="020B0604020202020204" pitchFamily="34" charset="0"/>
              </a:rPr>
              <a:t>Tumbes con el propósito de recuperar el territorio perdido en el área general de Talcahuano.</a:t>
            </a:r>
            <a:endParaRPr lang="es-ES" sz="1900" dirty="0">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8"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63078722"/>
              </p:ext>
            </p:extLst>
          </p:nvPr>
        </p:nvGraphicFramePr>
        <p:xfrm>
          <a:off x="-4066" y="561579"/>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2"/>
                    </a:solidFill>
                  </a:tcPr>
                </a:tc>
                <a:tc>
                  <a:txBody>
                    <a:bodyPr/>
                    <a:lstStyle/>
                    <a:p>
                      <a:pPr algn="ctr"/>
                      <a:r>
                        <a:rPr lang="es-CL" sz="1200" dirty="0"/>
                        <a:t>MISIÓN</a:t>
                      </a:r>
                    </a:p>
                  </a:txBody>
                  <a:tcPr anchor="ctr">
                    <a:solidFill>
                      <a:schemeClr val="tx1">
                        <a:lumMod val="50000"/>
                        <a:lumOff val="50000"/>
                      </a:schemeClr>
                    </a:solidFill>
                  </a:tcPr>
                </a:tc>
                <a:tc>
                  <a:txBody>
                    <a:bodyPr/>
                    <a:lstStyle/>
                    <a:p>
                      <a:pPr algn="ctr"/>
                      <a:r>
                        <a:rPr lang="es-CL" sz="1200" dirty="0"/>
                        <a:t>EJECUCIÓN</a:t>
                      </a:r>
                    </a:p>
                  </a:txBody>
                  <a:tcPr anchor="ctr">
                    <a:solidFill>
                      <a:schemeClr val="bg2"/>
                    </a:solidFill>
                  </a:tcPr>
                </a:tc>
                <a:tc>
                  <a:txBody>
                    <a:bodyPr/>
                    <a:lstStyle/>
                    <a:p>
                      <a:pPr algn="ctr"/>
                      <a:r>
                        <a:rPr lang="es-CL" sz="1200" dirty="0"/>
                        <a:t>LOGÍSTICA</a:t>
                      </a:r>
                    </a:p>
                  </a:txBody>
                  <a:tcPr anchor="ctr">
                    <a:solidFill>
                      <a:schemeClr val="bg2"/>
                    </a:solidFill>
                  </a:tcPr>
                </a:tc>
                <a:tc>
                  <a:txBody>
                    <a:bodyPr/>
                    <a:lstStyle/>
                    <a:p>
                      <a:pPr algn="ctr"/>
                      <a:r>
                        <a:rPr lang="es-CL" sz="1200" dirty="0"/>
                        <a:t>MANDO Y CONTROL</a:t>
                      </a:r>
                    </a:p>
                  </a:txBody>
                  <a:tcPr anchor="ctr">
                    <a:solidFill>
                      <a:schemeClr val="bg2"/>
                    </a:solidFill>
                  </a:tcPr>
                </a:tc>
                <a:tc>
                  <a:txBody>
                    <a:bodyPr/>
                    <a:lstStyle/>
                    <a:p>
                      <a:pPr algn="ctr"/>
                      <a:r>
                        <a:rPr lang="es-CL" sz="1200" dirty="0"/>
                        <a:t>ADAPTACIÓN A LA REALIDAD</a:t>
                      </a:r>
                    </a:p>
                  </a:txBody>
                  <a:tcPr anchor="ctr">
                    <a:solidFill>
                      <a:schemeClr val="bg2"/>
                    </a:solidFill>
                  </a:tcPr>
                </a:tc>
                <a:extLst>
                  <a:ext uri="{0D108BD9-81ED-4DB2-BD59-A6C34878D82A}">
                    <a16:rowId xmlns:a16="http://schemas.microsoft.com/office/drawing/2014/main" val="3060630076"/>
                  </a:ext>
                </a:extLst>
              </a:tr>
            </a:tbl>
          </a:graphicData>
        </a:graphic>
      </p:graphicFrame>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83858" y="2775181"/>
            <a:ext cx="9498086" cy="3663547"/>
          </a:xfrm>
          <a:prstGeom prst="rect">
            <a:avLst/>
          </a:prstGeom>
        </p:spPr>
      </p:pic>
    </p:spTree>
    <p:extLst>
      <p:ext uri="{BB962C8B-B14F-4D97-AF65-F5344CB8AC3E}">
        <p14:creationId xmlns:p14="http://schemas.microsoft.com/office/powerpoint/2010/main" val="12666421"/>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48487" y="6133186"/>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18</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18</a:t>
              </a:fld>
              <a:endParaRPr lang="es-CL" altLang="es-CL" sz="1200" b="1">
                <a:solidFill>
                  <a:srgbClr val="FFFF00"/>
                </a:solidFill>
              </a:endParaRPr>
            </a:p>
          </p:txBody>
        </p:sp>
      </p:grpSp>
      <p:grpSp>
        <p:nvGrpSpPr>
          <p:cNvPr id="9" name="Grupo 8"/>
          <p:cNvGrpSpPr/>
          <p:nvPr/>
        </p:nvGrpSpPr>
        <p:grpSpPr>
          <a:xfrm>
            <a:off x="138649" y="1183783"/>
            <a:ext cx="11951325" cy="4609487"/>
            <a:chOff x="138649" y="1183783"/>
            <a:chExt cx="11951325" cy="4609487"/>
          </a:xfrm>
        </p:grpSpPr>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325259" y="2887869"/>
              <a:ext cx="746247"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88240" y="1863222"/>
              <a:ext cx="6677" cy="148160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035417" y="3372889"/>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995490" y="336991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041504" y="3359592"/>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23" name="Grupo 222"/>
            <p:cNvGrpSpPr/>
            <p:nvPr/>
          </p:nvGrpSpPr>
          <p:grpSpPr>
            <a:xfrm>
              <a:off x="10430814" y="1980991"/>
              <a:ext cx="1659160" cy="826563"/>
              <a:chOff x="7720500" y="1982346"/>
              <a:chExt cx="1659160" cy="826563"/>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304617" y="2516521"/>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ES" altLang="es-CL" sz="1300" b="1" dirty="0" smtClean="0">
                    <a:cs typeface="Calibri" panose="020F0502020204030204" pitchFamily="34" charset="0"/>
                  </a:rPr>
                  <a:t>KRAKEN</a:t>
                </a:r>
                <a:endParaRPr lang="es-CL" altLang="es-CL" sz="1300" b="1" dirty="0">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HH-65</a:t>
                </a:r>
                <a:endParaRPr lang="es-CL" altLang="es-CL" sz="1400" b="1" dirty="0">
                  <a:solidFill>
                    <a:prstClr val="black"/>
                  </a:solidFill>
                  <a:cs typeface="Calibri" panose="020F0502020204030204" pitchFamily="34" charset="0"/>
                </a:endParaRP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709092" y="2410124"/>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5102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019201" y="3359592"/>
              <a:ext cx="10076379" cy="16066"/>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11" name="Grupo 10"/>
            <p:cNvGrpSpPr/>
            <p:nvPr/>
          </p:nvGrpSpPr>
          <p:grpSpPr>
            <a:xfrm>
              <a:off x="5692601" y="1183783"/>
              <a:ext cx="778536" cy="659429"/>
              <a:chOff x="5692601" y="1534303"/>
              <a:chExt cx="778536" cy="659429"/>
            </a:xfrm>
          </p:grpSpPr>
          <p:grpSp>
            <p:nvGrpSpPr>
              <p:cNvPr id="10" name="Grupo 9"/>
              <p:cNvGrpSpPr/>
              <p:nvPr/>
            </p:nvGrpSpPr>
            <p:grpSpPr>
              <a:xfrm>
                <a:off x="5692601" y="1534303"/>
                <a:ext cx="778536" cy="659429"/>
                <a:chOff x="5692601" y="1534303"/>
                <a:chExt cx="778536" cy="659429"/>
              </a:xfrm>
            </p:grpSpPr>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92601" y="1707147"/>
                <a:ext cx="778536" cy="474135"/>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158" name="Conector recto 157"/>
            <p:cNvCxnSpPr/>
            <p:nvPr/>
          </p:nvCxnSpPr>
          <p:spPr>
            <a:xfrm>
              <a:off x="6142692" y="2462523"/>
              <a:ext cx="4434893" cy="17316"/>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grpSp>
          <p:nvGrpSpPr>
            <p:cNvPr id="4" name="Grupo 3"/>
            <p:cNvGrpSpPr/>
            <p:nvPr/>
          </p:nvGrpSpPr>
          <p:grpSpPr>
            <a:xfrm>
              <a:off x="2130894" y="3833985"/>
              <a:ext cx="3214396" cy="1786528"/>
              <a:chOff x="2662197" y="3038595"/>
              <a:chExt cx="3214396" cy="1786528"/>
            </a:xfrm>
          </p:grpSpPr>
          <p:sp>
            <p:nvSpPr>
              <p:cNvPr id="161" name="CuadroTexto 160"/>
              <p:cNvSpPr txBox="1"/>
              <p:nvPr/>
            </p:nvSpPr>
            <p:spPr>
              <a:xfrm>
                <a:off x="5209096" y="3038595"/>
                <a:ext cx="667497" cy="369332"/>
              </a:xfrm>
              <a:prstGeom prst="rect">
                <a:avLst/>
              </a:prstGeom>
              <a:noFill/>
            </p:spPr>
            <p:txBody>
              <a:bodyPr wrap="square" rtlCol="0">
                <a:spAutoFit/>
              </a:bodyPr>
              <a:lstStyle/>
              <a:p>
                <a:r>
                  <a:rPr lang="es-CL" dirty="0" smtClean="0"/>
                  <a:t>SE 1</a:t>
                </a:r>
                <a:endParaRPr lang="en-US" dirty="0"/>
              </a:p>
            </p:txBody>
          </p:sp>
          <p:grpSp>
            <p:nvGrpSpPr>
              <p:cNvPr id="249" name="Grupo 248"/>
              <p:cNvGrpSpPr/>
              <p:nvPr/>
            </p:nvGrpSpPr>
            <p:grpSpPr>
              <a:xfrm>
                <a:off x="2662197" y="3514963"/>
                <a:ext cx="1767188" cy="1310160"/>
                <a:chOff x="1134824" y="3982325"/>
                <a:chExt cx="1767188" cy="1255908"/>
              </a:xfrm>
            </p:grpSpPr>
            <p:grpSp>
              <p:nvGrpSpPr>
                <p:cNvPr id="250" name="Grupo 249"/>
                <p:cNvGrpSpPr/>
                <p:nvPr/>
              </p:nvGrpSpPr>
              <p:grpSpPr>
                <a:xfrm>
                  <a:off x="1307534" y="3982325"/>
                  <a:ext cx="1432831" cy="1255908"/>
                  <a:chOff x="1473039" y="4026832"/>
                  <a:chExt cx="1432831" cy="1255908"/>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3039" y="4654200"/>
                    <a:ext cx="1432831" cy="62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BARRABAS</a:t>
                    </a:r>
                    <a:endParaRPr lang="es-CL" altLang="es-CL" sz="1300" b="1" dirty="0">
                      <a:solidFill>
                        <a:prstClr val="black"/>
                      </a:solidFill>
                      <a:cs typeface="Calibri" panose="020F050202020403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5"/>
                <a:stretch>
                  <a:fillRect/>
                </a:stretch>
              </p:blipFill>
              <p:spPr>
                <a:xfrm>
                  <a:off x="2207008" y="4385951"/>
                  <a:ext cx="695004" cy="384081"/>
                </a:xfrm>
                <a:prstGeom prst="rect">
                  <a:avLst/>
                </a:prstGeom>
              </p:spPr>
            </p:pic>
          </p:grpSp>
        </p:grpSp>
        <p:grpSp>
          <p:nvGrpSpPr>
            <p:cNvPr id="12" name="Grupo 11"/>
            <p:cNvGrpSpPr/>
            <p:nvPr/>
          </p:nvGrpSpPr>
          <p:grpSpPr>
            <a:xfrm>
              <a:off x="2245741" y="4204733"/>
              <a:ext cx="5594221" cy="1430766"/>
              <a:chOff x="2954098" y="3318155"/>
              <a:chExt cx="5594221" cy="1430766"/>
            </a:xfrm>
          </p:grpSpPr>
          <p:grpSp>
            <p:nvGrpSpPr>
              <p:cNvPr id="268" name="Grupo 267"/>
              <p:cNvGrpSpPr/>
              <p:nvPr/>
            </p:nvGrpSpPr>
            <p:grpSpPr>
              <a:xfrm>
                <a:off x="4816863" y="3486908"/>
                <a:ext cx="1767188" cy="1151495"/>
                <a:chOff x="1134824" y="3982325"/>
                <a:chExt cx="1767188" cy="1151495"/>
              </a:xfrm>
            </p:grpSpPr>
            <p:grpSp>
              <p:nvGrpSpPr>
                <p:cNvPr id="269" name="Grupo 268"/>
                <p:cNvGrpSpPr/>
                <p:nvPr/>
              </p:nvGrpSpPr>
              <p:grpSpPr>
                <a:xfrm>
                  <a:off x="1309937" y="3982325"/>
                  <a:ext cx="1432831" cy="1151495"/>
                  <a:chOff x="1475442" y="4026832"/>
                  <a:chExt cx="1432831" cy="1151495"/>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5442" y="4655107"/>
                    <a:ext cx="14328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FORAJIDO</a:t>
                    </a:r>
                    <a:endParaRPr lang="es-CL" altLang="es-CL" sz="1300" b="1" dirty="0">
                      <a:solidFill>
                        <a:prstClr val="black"/>
                      </a:solidFill>
                      <a:cs typeface="Calibri" panose="020F050202020403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77"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78"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5"/>
                <a:stretch>
                  <a:fillRect/>
                </a:stretch>
              </p:blipFill>
              <p:spPr>
                <a:xfrm>
                  <a:off x="2207008" y="4385951"/>
                  <a:ext cx="695004" cy="384081"/>
                </a:xfrm>
                <a:prstGeom prst="rect">
                  <a:avLst/>
                </a:prstGeom>
              </p:spPr>
            </p:pic>
          </p:grpSp>
          <p:sp>
            <p:nvSpPr>
              <p:cNvPr id="165" name="Rectángulo redondeado 164"/>
              <p:cNvSpPr/>
              <p:nvPr/>
            </p:nvSpPr>
            <p:spPr>
              <a:xfrm>
                <a:off x="2954098" y="3318155"/>
                <a:ext cx="5594221" cy="1430766"/>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upo 17"/>
            <p:cNvGrpSpPr/>
            <p:nvPr/>
          </p:nvGrpSpPr>
          <p:grpSpPr>
            <a:xfrm>
              <a:off x="10205530" y="3836574"/>
              <a:ext cx="1767188" cy="1828982"/>
              <a:chOff x="6147279" y="2995137"/>
              <a:chExt cx="1767188" cy="1828982"/>
            </a:xfrm>
          </p:grpSpPr>
          <p:sp>
            <p:nvSpPr>
              <p:cNvPr id="166" name="CuadroTexto 165"/>
              <p:cNvSpPr txBox="1"/>
              <p:nvPr/>
            </p:nvSpPr>
            <p:spPr>
              <a:xfrm>
                <a:off x="6784924" y="2995137"/>
                <a:ext cx="667497" cy="369332"/>
              </a:xfrm>
              <a:prstGeom prst="rect">
                <a:avLst/>
              </a:prstGeom>
              <a:noFill/>
            </p:spPr>
            <p:txBody>
              <a:bodyPr wrap="square" rtlCol="0">
                <a:spAutoFit/>
              </a:bodyPr>
              <a:lstStyle/>
              <a:p>
                <a:r>
                  <a:rPr lang="es-CL" dirty="0" smtClean="0"/>
                  <a:t>SE 3</a:t>
                </a:r>
                <a:endParaRPr lang="en-US" dirty="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6989557" y="3865248"/>
                <a:ext cx="24823" cy="19041"/>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22" name="Conector recto 221"/>
              <p:cNvCxnSpPr/>
              <p:nvPr/>
            </p:nvCxnSpPr>
            <p:spPr>
              <a:xfrm>
                <a:off x="7526721" y="3464633"/>
                <a:ext cx="27547" cy="8024"/>
              </a:xfrm>
              <a:prstGeom prst="line">
                <a:avLst/>
              </a:prstGeom>
            </p:spPr>
            <p:style>
              <a:lnRef idx="2">
                <a:schemeClr val="accent1"/>
              </a:lnRef>
              <a:fillRef idx="0">
                <a:schemeClr val="accent1"/>
              </a:fillRef>
              <a:effectRef idx="1">
                <a:schemeClr val="accent1"/>
              </a:effectRef>
              <a:fontRef idx="minor">
                <a:schemeClr val="tx1"/>
              </a:fontRef>
            </p:style>
          </p:cxnSp>
          <p:sp>
            <p:nvSpPr>
              <p:cNvPr id="167" name="Rectángulo redondeado 166"/>
              <p:cNvSpPr/>
              <p:nvPr/>
            </p:nvSpPr>
            <p:spPr>
              <a:xfrm>
                <a:off x="6147279" y="3377527"/>
                <a:ext cx="1767188" cy="1446592"/>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upo 25"/>
            <p:cNvGrpSpPr/>
            <p:nvPr/>
          </p:nvGrpSpPr>
          <p:grpSpPr>
            <a:xfrm>
              <a:off x="8184549" y="3799570"/>
              <a:ext cx="1829098" cy="1821181"/>
              <a:chOff x="7860092" y="2988428"/>
              <a:chExt cx="1829098" cy="1821181"/>
            </a:xfrm>
          </p:grpSpPr>
          <p:sp>
            <p:nvSpPr>
              <p:cNvPr id="174" name="CuadroTexto 173"/>
              <p:cNvSpPr txBox="1"/>
              <p:nvPr/>
            </p:nvSpPr>
            <p:spPr>
              <a:xfrm>
                <a:off x="8448557" y="2988428"/>
                <a:ext cx="667497" cy="369332"/>
              </a:xfrm>
              <a:prstGeom prst="rect">
                <a:avLst/>
              </a:prstGeom>
              <a:noFill/>
            </p:spPr>
            <p:txBody>
              <a:bodyPr wrap="square" rtlCol="0">
                <a:spAutoFit/>
              </a:bodyPr>
              <a:lstStyle/>
              <a:p>
                <a:r>
                  <a:rPr lang="es-CL" dirty="0" smtClean="0"/>
                  <a:t>SE 2</a:t>
                </a:r>
                <a:endParaRPr lang="en-US" dirty="0"/>
              </a:p>
            </p:txBody>
          </p:sp>
          <p:grpSp>
            <p:nvGrpSpPr>
              <p:cNvPr id="25" name="Grupo 24"/>
              <p:cNvGrpSpPr/>
              <p:nvPr/>
            </p:nvGrpSpPr>
            <p:grpSpPr>
              <a:xfrm>
                <a:off x="7860092" y="3389762"/>
                <a:ext cx="1829098" cy="1419847"/>
                <a:chOff x="8110813" y="3389762"/>
                <a:chExt cx="1829098" cy="1419847"/>
              </a:xfrm>
            </p:grpSpPr>
            <p:grpSp>
              <p:nvGrpSpPr>
                <p:cNvPr id="355" name="Grupo 354"/>
                <p:cNvGrpSpPr/>
                <p:nvPr/>
              </p:nvGrpSpPr>
              <p:grpSpPr>
                <a:xfrm>
                  <a:off x="8110813" y="3520984"/>
                  <a:ext cx="1829098" cy="1107016"/>
                  <a:chOff x="5076503" y="4288580"/>
                  <a:chExt cx="1829098" cy="1240647"/>
                </a:xfrm>
              </p:grpSpPr>
              <p:grpSp>
                <p:nvGrpSpPr>
                  <p:cNvPr id="358" name="Grupo 357"/>
                  <p:cNvGrpSpPr/>
                  <p:nvPr/>
                </p:nvGrpSpPr>
                <p:grpSpPr>
                  <a:xfrm>
                    <a:off x="5430793" y="4288580"/>
                    <a:ext cx="1051616" cy="1240647"/>
                    <a:chOff x="6223520" y="2973712"/>
                    <a:chExt cx="1051616" cy="1240647"/>
                  </a:xfrm>
                </p:grpSpPr>
                <p:grpSp>
                  <p:nvGrpSpPr>
                    <p:cNvPr id="361" name="Grupo 360"/>
                    <p:cNvGrpSpPr/>
                    <p:nvPr/>
                  </p:nvGrpSpPr>
                  <p:grpSpPr>
                    <a:xfrm>
                      <a:off x="6223520" y="2973712"/>
                      <a:ext cx="1051616" cy="1240647"/>
                      <a:chOff x="6223520" y="2973712"/>
                      <a:chExt cx="1051616" cy="1240647"/>
                    </a:xfrm>
                  </p:grpSpPr>
                  <p:grpSp>
                    <p:nvGrpSpPr>
                      <p:cNvPr id="369" name="Grupo 368">
                        <a:extLst>
                          <a:ext uri="{FF2B5EF4-FFF2-40B4-BE49-F238E27FC236}">
                            <a16:creationId xmlns:a16="http://schemas.microsoft.com/office/drawing/2014/main" id="{39CDEDB8-08B4-5167-2CED-5A6EFC42C97D}"/>
                          </a:ext>
                        </a:extLst>
                      </p:cNvPr>
                      <p:cNvGrpSpPr/>
                      <p:nvPr/>
                    </p:nvGrpSpPr>
                    <p:grpSpPr>
                      <a:xfrm>
                        <a:off x="6223520" y="2973712"/>
                        <a:ext cx="1051616" cy="1240647"/>
                        <a:chOff x="1848605" y="3745659"/>
                        <a:chExt cx="1539672" cy="1998072"/>
                      </a:xfrm>
                    </p:grpSpPr>
                    <p:sp>
                      <p:nvSpPr>
                        <p:cNvPr id="371" name="CuadroTexto 370">
                          <a:extLst>
                            <a:ext uri="{FF2B5EF4-FFF2-40B4-BE49-F238E27FC236}">
                              <a16:creationId xmlns:a16="http://schemas.microsoft.com/office/drawing/2014/main" id="{D4CCFE2C-9BCE-D1D9-C948-2335D0E7E486}"/>
                            </a:ext>
                          </a:extLst>
                        </p:cNvPr>
                        <p:cNvSpPr txBox="1">
                          <a:spLocks noChangeArrowheads="1"/>
                        </p:cNvSpPr>
                        <p:nvPr/>
                      </p:nvSpPr>
                      <p:spPr bwMode="auto">
                        <a:xfrm>
                          <a:off x="1848605" y="4854912"/>
                          <a:ext cx="1539672" cy="88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CHACAL</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cs typeface="Calibri" panose="020F0502020204030204" pitchFamily="34" charset="0"/>
                            </a:rPr>
                            <a:t> </a:t>
                          </a:r>
                          <a:r>
                            <a:rPr lang="es-CL" altLang="es-CL" sz="1300" b="1" dirty="0" smtClean="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72" name="Grupo 371">
                          <a:extLst>
                            <a:ext uri="{FF2B5EF4-FFF2-40B4-BE49-F238E27FC236}">
                              <a16:creationId xmlns:a16="http://schemas.microsoft.com/office/drawing/2014/main" id="{1A282A40-B80D-E5D4-14F5-F40FBE2CFECA}"/>
                            </a:ext>
                          </a:extLst>
                        </p:cNvPr>
                        <p:cNvGrpSpPr/>
                        <p:nvPr/>
                      </p:nvGrpSpPr>
                      <p:grpSpPr>
                        <a:xfrm>
                          <a:off x="2092004" y="3745659"/>
                          <a:ext cx="1139854" cy="1044067"/>
                          <a:chOff x="2041809" y="3762093"/>
                          <a:chExt cx="1139854" cy="1044067"/>
                        </a:xfrm>
                      </p:grpSpPr>
                      <p:grpSp>
                        <p:nvGrpSpPr>
                          <p:cNvPr id="373" name="Group 370">
                            <a:extLst>
                              <a:ext uri="{FF2B5EF4-FFF2-40B4-BE49-F238E27FC236}">
                                <a16:creationId xmlns:a16="http://schemas.microsoft.com/office/drawing/2014/main" id="{D56B6DEE-2649-CA17-6703-D0A78A8F1073}"/>
                              </a:ext>
                            </a:extLst>
                          </p:cNvPr>
                          <p:cNvGrpSpPr>
                            <a:grpSpLocks/>
                          </p:cNvGrpSpPr>
                          <p:nvPr/>
                        </p:nvGrpSpPr>
                        <p:grpSpPr bwMode="auto">
                          <a:xfrm>
                            <a:off x="2041809" y="4022511"/>
                            <a:ext cx="1139854" cy="783649"/>
                            <a:chOff x="3242" y="974"/>
                            <a:chExt cx="345" cy="230"/>
                          </a:xfrm>
                        </p:grpSpPr>
                        <p:sp>
                          <p:nvSpPr>
                            <p:cNvPr id="376" name="Rectangle 83">
                              <a:extLst>
                                <a:ext uri="{FF2B5EF4-FFF2-40B4-BE49-F238E27FC236}">
                                  <a16:creationId xmlns:a16="http://schemas.microsoft.com/office/drawing/2014/main" id="{7F7AED34-7BC3-7DBD-03C6-AF559BA67CCA}"/>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77"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74" name="Elipse 37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75" name="Elipse 37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cxnSp>
                    <p:nvCxnSpPr>
                      <p:cNvPr id="370" name="Conector recto 369"/>
                      <p:cNvCxnSpPr/>
                      <p:nvPr/>
                    </p:nvCxnSpPr>
                    <p:spPr>
                      <a:xfrm flipV="1">
                        <a:off x="6389224" y="3145753"/>
                        <a:ext cx="746806" cy="461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2" name="Freeform 107">
                      <a:extLst>
                        <a:ext uri="{FF2B5EF4-FFF2-40B4-BE49-F238E27FC236}">
                          <a16:creationId xmlns:a16="http://schemas.microsoft.com/office/drawing/2014/main" id="{7993C33C-7A01-6A03-40FB-CDBF1A4E84CA}"/>
                        </a:ext>
                      </a:extLst>
                    </p:cNvPr>
                    <p:cNvSpPr>
                      <a:spLocks noChangeAspect="1"/>
                    </p:cNvSpPr>
                    <p:nvPr/>
                  </p:nvSpPr>
                  <p:spPr bwMode="auto">
                    <a:xfrm>
                      <a:off x="6399135"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3" name="Freeform 108">
                      <a:extLst>
                        <a:ext uri="{FF2B5EF4-FFF2-40B4-BE49-F238E27FC236}">
                          <a16:creationId xmlns:a16="http://schemas.microsoft.com/office/drawing/2014/main" id="{B2EE199F-E6B0-B027-26E5-2F434AA5D73F}"/>
                        </a:ext>
                      </a:extLst>
                    </p:cNvPr>
                    <p:cNvSpPr>
                      <a:spLocks noChangeAspect="1"/>
                    </p:cNvSpPr>
                    <p:nvPr/>
                  </p:nvSpPr>
                  <p:spPr bwMode="auto">
                    <a:xfrm>
                      <a:off x="6616238"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4"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6722604"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5"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6505501"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6" name="Freeform 111">
                      <a:extLst>
                        <a:ext uri="{FF2B5EF4-FFF2-40B4-BE49-F238E27FC236}">
                          <a16:creationId xmlns:a16="http://schemas.microsoft.com/office/drawing/2014/main" id="{1810B244-859A-2D1C-3096-91A70A2DE292}"/>
                        </a:ext>
                      </a:extLst>
                    </p:cNvPr>
                    <p:cNvSpPr>
                      <a:spLocks noChangeAspect="1"/>
                    </p:cNvSpPr>
                    <p:nvPr/>
                  </p:nvSpPr>
                  <p:spPr bwMode="auto">
                    <a:xfrm>
                      <a:off x="6830427"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7"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6936792" y="3381836"/>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8" name="Freeform 113">
                      <a:extLst>
                        <a:ext uri="{FF2B5EF4-FFF2-40B4-BE49-F238E27FC236}">
                          <a16:creationId xmlns:a16="http://schemas.microsoft.com/office/drawing/2014/main" id="{7F072093-9898-73DF-6E85-7595F567AFB7}"/>
                        </a:ext>
                      </a:extLst>
                    </p:cNvPr>
                    <p:cNvSpPr>
                      <a:spLocks noChangeAspect="1"/>
                    </p:cNvSpPr>
                    <p:nvPr/>
                  </p:nvSpPr>
                  <p:spPr bwMode="auto">
                    <a:xfrm>
                      <a:off x="7044615" y="3320699"/>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59" name="CuadroTexto 358">
                    <a:extLst>
                      <a:ext uri="{FF2B5EF4-FFF2-40B4-BE49-F238E27FC236}">
                        <a16:creationId xmlns:a16="http://schemas.microsoft.com/office/drawing/2014/main" id="{6E7E2312-9A4D-926A-E5B8-A4497509991E}"/>
                      </a:ext>
                    </a:extLst>
                  </p:cNvPr>
                  <p:cNvSpPr txBox="1">
                    <a:spLocks noChangeArrowheads="1"/>
                  </p:cNvSpPr>
                  <p:nvPr/>
                </p:nvSpPr>
                <p:spPr bwMode="auto">
                  <a:xfrm>
                    <a:off x="5076503" y="4692161"/>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60" name="Imagen 359"/>
                  <p:cNvPicPr>
                    <a:picLocks noChangeAspect="1"/>
                  </p:cNvPicPr>
                  <p:nvPr/>
                </p:nvPicPr>
                <p:blipFill>
                  <a:blip r:embed="rId5"/>
                  <a:stretch>
                    <a:fillRect/>
                  </a:stretch>
                </p:blipFill>
                <p:spPr>
                  <a:xfrm>
                    <a:off x="6210597" y="4685619"/>
                    <a:ext cx="695004" cy="384081"/>
                  </a:xfrm>
                  <a:prstGeom prst="rect">
                    <a:avLst/>
                  </a:prstGeom>
                </p:spPr>
              </p:pic>
            </p:grpSp>
            <p:sp>
              <p:nvSpPr>
                <p:cNvPr id="356" name="Rectángulo redondeado 355"/>
                <p:cNvSpPr/>
                <p:nvPr/>
              </p:nvSpPr>
              <p:spPr>
                <a:xfrm>
                  <a:off x="8113099" y="3389762"/>
                  <a:ext cx="1780614" cy="1419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cxnSp>
          <p:nvCxnSpPr>
            <p:cNvPr id="194" name="Conector recto 193">
              <a:extLst>
                <a:ext uri="{FF2B5EF4-FFF2-40B4-BE49-F238E27FC236}">
                  <a16:creationId xmlns:a16="http://schemas.microsoft.com/office/drawing/2014/main" id="{5E4FC5B3-8BCE-33B4-F27D-CE97B2ACDC1A}"/>
                </a:ext>
              </a:extLst>
            </p:cNvPr>
            <p:cNvCxnSpPr/>
            <p:nvPr/>
          </p:nvCxnSpPr>
          <p:spPr>
            <a:xfrm>
              <a:off x="11081701" y="336450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32" name="Grupo 31"/>
            <p:cNvGrpSpPr/>
            <p:nvPr/>
          </p:nvGrpSpPr>
          <p:grpSpPr>
            <a:xfrm>
              <a:off x="138649" y="3807744"/>
              <a:ext cx="1813253" cy="1832431"/>
              <a:chOff x="138649" y="3070342"/>
              <a:chExt cx="1813253" cy="1832431"/>
            </a:xfrm>
          </p:grpSpPr>
          <p:grpSp>
            <p:nvGrpSpPr>
              <p:cNvPr id="22" name="Grupo 21"/>
              <p:cNvGrpSpPr/>
              <p:nvPr/>
            </p:nvGrpSpPr>
            <p:grpSpPr>
              <a:xfrm>
                <a:off x="138649" y="3070342"/>
                <a:ext cx="1767188" cy="1470810"/>
                <a:chOff x="271383" y="2996602"/>
                <a:chExt cx="1767188" cy="1470810"/>
              </a:xfrm>
            </p:grpSpPr>
            <p:grpSp>
              <p:nvGrpSpPr>
                <p:cNvPr id="316" name="Grupo 315"/>
                <p:cNvGrpSpPr/>
                <p:nvPr/>
              </p:nvGrpSpPr>
              <p:grpSpPr>
                <a:xfrm>
                  <a:off x="271383" y="3531966"/>
                  <a:ext cx="1767188" cy="935446"/>
                  <a:chOff x="1134824" y="3982325"/>
                  <a:chExt cx="1767188" cy="935446"/>
                </a:xfrm>
              </p:grpSpPr>
              <p:grpSp>
                <p:nvGrpSpPr>
                  <p:cNvPr id="317" name="Grupo 316"/>
                  <p:cNvGrpSpPr/>
                  <p:nvPr/>
                </p:nvGrpSpPr>
                <p:grpSpPr>
                  <a:xfrm>
                    <a:off x="1308892" y="3982325"/>
                    <a:ext cx="1432831" cy="935446"/>
                    <a:chOff x="1474397" y="4026832"/>
                    <a:chExt cx="1432831" cy="935446"/>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74397" y="4654501"/>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NAVAJO</a:t>
                      </a:r>
                      <a:endParaRPr lang="es-CL" altLang="es-CL" sz="1300" b="1" dirty="0">
                        <a:solidFill>
                          <a:prstClr val="black"/>
                        </a:solidFill>
                        <a:cs typeface="Calibri" panose="020F0502020204030204" pitchFamily="34" charset="0"/>
                      </a:endParaRP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5"/>
                  <a:stretch>
                    <a:fillRect/>
                  </a:stretch>
                </p:blipFill>
                <p:spPr>
                  <a:xfrm>
                    <a:off x="2207008" y="4385951"/>
                    <a:ext cx="695004" cy="384081"/>
                  </a:xfrm>
                  <a:prstGeom prst="rect">
                    <a:avLst/>
                  </a:prstGeom>
                </p:spPr>
              </p:pic>
            </p:grpSp>
            <p:sp>
              <p:nvSpPr>
                <p:cNvPr id="6" name="CuadroTexto 5"/>
                <p:cNvSpPr txBox="1"/>
                <p:nvPr/>
              </p:nvSpPr>
              <p:spPr>
                <a:xfrm>
                  <a:off x="593497" y="3494239"/>
                  <a:ext cx="1085672" cy="369332"/>
                </a:xfrm>
                <a:prstGeom prst="rect">
                  <a:avLst/>
                </a:prstGeom>
                <a:noFill/>
              </p:spPr>
              <p:txBody>
                <a:bodyPr wrap="square" rtlCol="0">
                  <a:spAutoFit/>
                </a:bodyPr>
                <a:lstStyle/>
                <a:p>
                  <a:endParaRPr lang="en-US" dirty="0"/>
                </a:p>
              </p:txBody>
            </p:sp>
            <p:sp>
              <p:nvSpPr>
                <p:cNvPr id="7" name="CuadroTexto 6"/>
                <p:cNvSpPr txBox="1"/>
                <p:nvPr/>
              </p:nvSpPr>
              <p:spPr>
                <a:xfrm>
                  <a:off x="951505" y="2996602"/>
                  <a:ext cx="509212" cy="369332"/>
                </a:xfrm>
                <a:prstGeom prst="rect">
                  <a:avLst/>
                </a:prstGeom>
                <a:noFill/>
              </p:spPr>
              <p:txBody>
                <a:bodyPr wrap="square" rtlCol="0">
                  <a:spAutoFit/>
                </a:bodyPr>
                <a:lstStyle/>
                <a:p>
                  <a:r>
                    <a:rPr lang="es-CL" dirty="0" smtClean="0"/>
                    <a:t>ME</a:t>
                  </a:r>
                  <a:endParaRPr lang="en-US" dirty="0"/>
                </a:p>
              </p:txBody>
            </p:sp>
          </p:grpSp>
          <p:sp>
            <p:nvSpPr>
              <p:cNvPr id="195" name="Rectángulo redondeado 194"/>
              <p:cNvSpPr/>
              <p:nvPr/>
            </p:nvSpPr>
            <p:spPr>
              <a:xfrm>
                <a:off x="184714" y="3498163"/>
                <a:ext cx="1767188" cy="1404610"/>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7" name="Grupo 286"/>
            <p:cNvGrpSpPr/>
            <p:nvPr/>
          </p:nvGrpSpPr>
          <p:grpSpPr>
            <a:xfrm>
              <a:off x="6093640" y="4290974"/>
              <a:ext cx="1862113" cy="969282"/>
              <a:chOff x="5331394" y="3615426"/>
              <a:chExt cx="1862113" cy="1021850"/>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6962" y="3615426"/>
                <a:ext cx="1432831" cy="1021850"/>
                <a:chOff x="4299141" y="2996776"/>
                <a:chExt cx="1432831" cy="1021850"/>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extLst/>
                  </a:blip>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30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s-CL" altLang="es-CL" sz="1300" b="1" i="0" u="none" strike="noStrike" kern="1200" cap="none" spc="0" normalizeH="0" baseline="0" noProof="0" dirty="0" smtClean="0">
                      <a:ln>
                        <a:noFill/>
                      </a:ln>
                      <a:solidFill>
                        <a:prstClr val="black"/>
                      </a:solidFill>
                      <a:effectLst/>
                      <a:uLnTx/>
                      <a:uFillTx/>
                      <a:cs typeface="Calibri" panose="020F0502020204030204" pitchFamily="34" charset="0"/>
                    </a:rPr>
                    <a:t>TEJANO</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5"/>
              <a:stretch>
                <a:fillRect/>
              </a:stretch>
            </p:blipFill>
            <p:spPr>
              <a:xfrm>
                <a:off x="6498503" y="4026031"/>
                <a:ext cx="695004" cy="384081"/>
              </a:xfrm>
              <a:prstGeom prst="rect">
                <a:avLst/>
              </a:prstGeom>
            </p:spPr>
          </p:pic>
        </p:grpSp>
        <p:sp>
          <p:nvSpPr>
            <p:cNvPr id="297" name="CuadroTexto 296">
              <a:extLst>
                <a:ext uri="{FF2B5EF4-FFF2-40B4-BE49-F238E27FC236}">
                  <a16:creationId xmlns:a16="http://schemas.microsoft.com/office/drawing/2014/main" id="{6E7E2312-9A4D-926A-E5B8-A4497509991E}"/>
                </a:ext>
              </a:extLst>
            </p:cNvPr>
            <p:cNvSpPr txBox="1">
              <a:spLocks noChangeArrowheads="1"/>
            </p:cNvSpPr>
            <p:nvPr/>
          </p:nvSpPr>
          <p:spPr bwMode="auto">
            <a:xfrm>
              <a:off x="6284164" y="15718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89" name="Grupo 188"/>
            <p:cNvGrpSpPr/>
            <p:nvPr/>
          </p:nvGrpSpPr>
          <p:grpSpPr>
            <a:xfrm>
              <a:off x="10146326" y="4332126"/>
              <a:ext cx="1870749" cy="979755"/>
              <a:chOff x="8959270" y="3643313"/>
              <a:chExt cx="1870749" cy="979755"/>
            </a:xfrm>
          </p:grpSpPr>
          <p:grpSp>
            <p:nvGrpSpPr>
              <p:cNvPr id="190" name="Grupo 189"/>
              <p:cNvGrpSpPr/>
              <p:nvPr/>
            </p:nvGrpSpPr>
            <p:grpSpPr>
              <a:xfrm>
                <a:off x="8959270" y="3819632"/>
                <a:ext cx="1870749" cy="803436"/>
                <a:chOff x="7714834" y="4512773"/>
                <a:chExt cx="1870749" cy="803436"/>
              </a:xfrm>
            </p:grpSpPr>
            <p:grpSp>
              <p:nvGrpSpPr>
                <p:cNvPr id="193" name="Grupo 192"/>
                <p:cNvGrpSpPr/>
                <p:nvPr/>
              </p:nvGrpSpPr>
              <p:grpSpPr>
                <a:xfrm>
                  <a:off x="7714834" y="4512773"/>
                  <a:ext cx="1478641" cy="803436"/>
                  <a:chOff x="8062345" y="4444311"/>
                  <a:chExt cx="1478641" cy="803436"/>
                </a:xfrm>
              </p:grpSpPr>
              <p:grpSp>
                <p:nvGrpSpPr>
                  <p:cNvPr id="301" name="Grupo 300">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303" name="CuadroTexto 302">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04"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305"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06"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302" name="CuadroTexto 301">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196" name="Grupo 195"/>
                <p:cNvGrpSpPr/>
                <p:nvPr/>
              </p:nvGrpSpPr>
              <p:grpSpPr>
                <a:xfrm>
                  <a:off x="8445927" y="4547484"/>
                  <a:ext cx="447761" cy="369332"/>
                  <a:chOff x="8445927" y="4448628"/>
                  <a:chExt cx="447761" cy="369332"/>
                </a:xfrm>
              </p:grpSpPr>
              <p:cxnSp>
                <p:nvCxnSpPr>
                  <p:cNvPr id="299" name="Conector recto de flecha 298"/>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0" name="CuadroTexto 299"/>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98" name="CuadroTexto 297">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91" name="Elipse 190">
                <a:extLst>
                  <a:ext uri="{FF2B5EF4-FFF2-40B4-BE49-F238E27FC236}">
                    <a16:creationId xmlns:a16="http://schemas.microsoft.com/office/drawing/2014/main" id="{C7C35E9A-1013-F5DE-3A69-A0AE5D9201EE}"/>
                  </a:ext>
                </a:extLst>
              </p:cNvPr>
              <p:cNvSpPr/>
              <p:nvPr/>
            </p:nvSpPr>
            <p:spPr>
              <a:xfrm>
                <a:off x="9748838"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92" name="Elipse 191">
                <a:extLst>
                  <a:ext uri="{FF2B5EF4-FFF2-40B4-BE49-F238E27FC236}">
                    <a16:creationId xmlns:a16="http://schemas.microsoft.com/office/drawing/2014/main" id="{64268BD6-E504-74F7-1EA5-B9E93BC03EAE}"/>
                  </a:ext>
                </a:extLst>
              </p:cNvPr>
              <p:cNvSpPr/>
              <p:nvPr/>
            </p:nvSpPr>
            <p:spPr>
              <a:xfrm>
                <a:off x="9939732"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graphicFrame>
        <p:nvGraphicFramePr>
          <p:cNvPr id="496"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3787392052"/>
              </p:ext>
            </p:extLst>
          </p:nvPr>
        </p:nvGraphicFramePr>
        <p:xfrm>
          <a:off x="-4066" y="561579"/>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2"/>
                    </a:solidFill>
                  </a:tcPr>
                </a:tc>
                <a:tc>
                  <a:txBody>
                    <a:bodyPr/>
                    <a:lstStyle/>
                    <a:p>
                      <a:pPr algn="ctr"/>
                      <a:r>
                        <a:rPr lang="es-CL" sz="1200" dirty="0"/>
                        <a:t>MISIÓN</a:t>
                      </a:r>
                    </a:p>
                  </a:txBody>
                  <a:tcPr anchor="ctr">
                    <a:solidFill>
                      <a:schemeClr val="tx1">
                        <a:lumMod val="50000"/>
                        <a:lumOff val="50000"/>
                      </a:schemeClr>
                    </a:solidFill>
                  </a:tcPr>
                </a:tc>
                <a:tc>
                  <a:txBody>
                    <a:bodyPr/>
                    <a:lstStyle/>
                    <a:p>
                      <a:pPr algn="ctr"/>
                      <a:r>
                        <a:rPr lang="es-CL" sz="1200" dirty="0"/>
                        <a:t>EJECUCIÓN</a:t>
                      </a:r>
                    </a:p>
                  </a:txBody>
                  <a:tcPr anchor="ctr">
                    <a:solidFill>
                      <a:schemeClr val="bg2"/>
                    </a:solidFill>
                  </a:tcPr>
                </a:tc>
                <a:tc>
                  <a:txBody>
                    <a:bodyPr/>
                    <a:lstStyle/>
                    <a:p>
                      <a:pPr algn="ctr"/>
                      <a:r>
                        <a:rPr lang="es-CL" sz="1200" dirty="0"/>
                        <a:t>LOGÍSTICA</a:t>
                      </a:r>
                    </a:p>
                  </a:txBody>
                  <a:tcPr anchor="ctr">
                    <a:solidFill>
                      <a:schemeClr val="bg2"/>
                    </a:solidFill>
                  </a:tcPr>
                </a:tc>
                <a:tc>
                  <a:txBody>
                    <a:bodyPr/>
                    <a:lstStyle/>
                    <a:p>
                      <a:pPr algn="ctr"/>
                      <a:r>
                        <a:rPr lang="es-CL" sz="1200" dirty="0"/>
                        <a:t>MANDO Y CONTROL</a:t>
                      </a:r>
                    </a:p>
                  </a:txBody>
                  <a:tcPr anchor="ctr">
                    <a:solidFill>
                      <a:schemeClr val="bg2"/>
                    </a:solidFill>
                  </a:tcPr>
                </a:tc>
                <a:tc>
                  <a:txBody>
                    <a:bodyPr/>
                    <a:lstStyle/>
                    <a:p>
                      <a:pPr algn="ctr"/>
                      <a:r>
                        <a:rPr lang="es-CL" sz="1200" dirty="0"/>
                        <a:t>ADAPTACIÓN A LA REALIDAD</a:t>
                      </a:r>
                    </a:p>
                  </a:txBody>
                  <a:tcPr anchor="ctr">
                    <a:solidFill>
                      <a:schemeClr val="bg2"/>
                    </a:solidFill>
                  </a:tcPr>
                </a:tc>
                <a:extLst>
                  <a:ext uri="{0D108BD9-81ED-4DB2-BD59-A6C34878D82A}">
                    <a16:rowId xmlns:a16="http://schemas.microsoft.com/office/drawing/2014/main" val="3060630076"/>
                  </a:ext>
                </a:extLst>
              </a:tr>
            </a:tbl>
          </a:graphicData>
        </a:graphic>
      </p:graphicFrame>
    </p:spTree>
    <p:extLst>
      <p:ext uri="{BB962C8B-B14F-4D97-AF65-F5344CB8AC3E}">
        <p14:creationId xmlns:p14="http://schemas.microsoft.com/office/powerpoint/2010/main" val="1918938538"/>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grpSp>
        <p:nvGrpSpPr>
          <p:cNvPr id="14" name="Grupo 13">
            <a:extLst>
              <a:ext uri="{FF2B5EF4-FFF2-40B4-BE49-F238E27FC236}">
                <a16:creationId xmlns:a16="http://schemas.microsoft.com/office/drawing/2014/main" id="{D76FE785-6FE0-5D43-A7AA-464AB018D1EB}"/>
              </a:ext>
            </a:extLst>
          </p:cNvPr>
          <p:cNvGrpSpPr/>
          <p:nvPr/>
        </p:nvGrpSpPr>
        <p:grpSpPr>
          <a:xfrm>
            <a:off x="-23749" y="6492876"/>
            <a:ext cx="12226863" cy="378452"/>
            <a:chOff x="-23749" y="6492876"/>
            <a:chExt cx="12226863" cy="378452"/>
          </a:xfrm>
        </p:grpSpPr>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19</a:t>
              </a:fld>
              <a:endParaRPr lang="es-CL" altLang="es-CL" sz="1200" b="1">
                <a:solidFill>
                  <a:srgbClr val="FFFF00"/>
                </a:solidFill>
              </a:endParaRPr>
            </a:p>
          </p:txBody>
        </p:sp>
        <p:sp>
          <p:nvSpPr>
            <p:cNvPr id="15" name="Proceso alternativo 5">
              <a:extLst>
                <a:ext uri="{FF2B5EF4-FFF2-40B4-BE49-F238E27FC236}">
                  <a16:creationId xmlns:a16="http://schemas.microsoft.com/office/drawing/2014/main" id="{95F446DB-3DD0-4BD0-A68C-66776F6DB028}"/>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a:extLst>
                <a:ext uri="{FF2B5EF4-FFF2-40B4-BE49-F238E27FC236}">
                  <a16:creationId xmlns:a16="http://schemas.microsoft.com/office/drawing/2014/main" id="{43271C4C-8BB4-4615-A229-34B8E72E2AC3}"/>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19</a:t>
              </a:fld>
              <a:endParaRPr lang="es-CL" altLang="es-CL" sz="1200" b="1">
                <a:solidFill>
                  <a:srgbClr val="FFFF00"/>
                </a:solidFill>
              </a:endParaRPr>
            </a:p>
          </p:txBody>
        </p:sp>
      </p:gr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25" name="CuadroTexto 24">
            <a:extLst>
              <a:ext uri="{FF2B5EF4-FFF2-40B4-BE49-F238E27FC236}">
                <a16:creationId xmlns:a16="http://schemas.microsoft.com/office/drawing/2014/main" id="{55ED9795-68F3-B0FC-66BC-C8FA89485B59}"/>
              </a:ext>
            </a:extLst>
          </p:cNvPr>
          <p:cNvSpPr txBox="1"/>
          <p:nvPr/>
        </p:nvSpPr>
        <p:spPr>
          <a:xfrm>
            <a:off x="172259" y="1173866"/>
            <a:ext cx="11834841" cy="1877437"/>
          </a:xfrm>
          <a:prstGeom prst="rect">
            <a:avLst/>
          </a:prstGeom>
          <a:noFill/>
          <a:ln w="28575">
            <a:solidFill>
              <a:schemeClr val="tx1"/>
            </a:solidFill>
          </a:ln>
        </p:spPr>
        <p:txBody>
          <a:bodyPr wrap="square" rtlCol="0">
            <a:spAutoFit/>
          </a:bodyPr>
          <a:lstStyle/>
          <a:p>
            <a:pPr algn="just">
              <a:spcAft>
                <a:spcPts val="0"/>
              </a:spcAft>
            </a:pPr>
            <a:r>
              <a:rPr lang="es-CL" sz="1600" b="1" u="sng" dirty="0" smtClean="0">
                <a:latin typeface=" Arial"/>
                <a:cs typeface="Courier New" panose="02070309020205020404" pitchFamily="49" charset="0"/>
              </a:rPr>
              <a:t>INTENCIÓN DEL COMANDANTE:</a:t>
            </a:r>
          </a:p>
          <a:p>
            <a:pPr algn="just">
              <a:spcAft>
                <a:spcPts val="0"/>
              </a:spcAft>
            </a:pPr>
            <a:endParaRPr lang="es-CL" altLang="es-CL" sz="1600" b="1" dirty="0" smtClean="0">
              <a:solidFill>
                <a:srgbClr val="000000"/>
              </a:solidFill>
              <a:latin typeface=" Arial"/>
              <a:cs typeface="Courier New" panose="02070309020205020404" pitchFamily="49" charset="0"/>
            </a:endParaRPr>
          </a:p>
          <a:p>
            <a:pPr algn="just">
              <a:spcAft>
                <a:spcPts val="0"/>
              </a:spcAft>
            </a:pPr>
            <a:r>
              <a:rPr lang="es-CL" altLang="es-CL" sz="1600" b="1" dirty="0" smtClean="0">
                <a:solidFill>
                  <a:srgbClr val="000000"/>
                </a:solidFill>
                <a:latin typeface=" Arial"/>
                <a:cs typeface="Courier New" panose="02070309020205020404" pitchFamily="49" charset="0"/>
              </a:rPr>
              <a:t>PROPÓSITO:</a:t>
            </a:r>
          </a:p>
          <a:p>
            <a:pPr algn="just">
              <a:spcAft>
                <a:spcPts val="0"/>
              </a:spcAft>
            </a:pPr>
            <a:endParaRPr lang="es-ES" altLang="es-CL" sz="1600" b="1" dirty="0" smtClean="0">
              <a:solidFill>
                <a:srgbClr val="000000"/>
              </a:solidFill>
              <a:latin typeface=" Arial"/>
              <a:cs typeface="Courier New" panose="02070309020205020404" pitchFamily="49" charset="0"/>
            </a:endParaRPr>
          </a:p>
          <a:p>
            <a:pPr algn="just">
              <a:spcAft>
                <a:spcPts val="0"/>
              </a:spcAft>
            </a:pPr>
            <a:r>
              <a:rPr lang="es-ES" altLang="es-CL" sz="1600" b="1" dirty="0" smtClean="0">
                <a:solidFill>
                  <a:srgbClr val="000000"/>
                </a:solidFill>
                <a:latin typeface=" Arial"/>
                <a:cs typeface="Courier New" panose="02070309020205020404" pitchFamily="49" charset="0"/>
              </a:rPr>
              <a:t>MÉTODO:</a:t>
            </a:r>
            <a:endParaRPr lang="es-CL" altLang="es-CL" sz="1600" b="1" dirty="0" smtClean="0">
              <a:solidFill>
                <a:srgbClr val="000000"/>
              </a:solidFill>
              <a:latin typeface=" Arial"/>
              <a:cs typeface="Courier New" panose="02070309020205020404" pitchFamily="49" charset="0"/>
            </a:endParaRPr>
          </a:p>
          <a:p>
            <a:pPr>
              <a:spcBef>
                <a:spcPct val="0"/>
              </a:spcBef>
              <a:defRPr/>
            </a:pPr>
            <a:endParaRPr lang="es-CL" altLang="es-CL" sz="1600" b="1" dirty="0" smtClean="0">
              <a:solidFill>
                <a:srgbClr val="000000"/>
              </a:solidFill>
              <a:latin typeface=" Arial"/>
              <a:cs typeface="Courier New" panose="02070309020205020404" pitchFamily="49" charset="0"/>
            </a:endParaRPr>
          </a:p>
          <a:p>
            <a:pPr>
              <a:spcBef>
                <a:spcPct val="0"/>
              </a:spcBef>
              <a:defRPr/>
            </a:pPr>
            <a:r>
              <a:rPr lang="es-CL" altLang="es-CL" sz="1600" b="1" dirty="0" smtClean="0">
                <a:solidFill>
                  <a:srgbClr val="000000"/>
                </a:solidFill>
                <a:latin typeface=" Arial"/>
                <a:cs typeface="Courier New" panose="02070309020205020404" pitchFamily="49" charset="0"/>
              </a:rPr>
              <a:t>ESTADO FINAL DESEADO:</a:t>
            </a:r>
          </a:p>
        </p:txBody>
      </p:sp>
    </p:spTree>
    <p:extLst>
      <p:ext uri="{BB962C8B-B14F-4D97-AF65-F5344CB8AC3E}">
        <p14:creationId xmlns:p14="http://schemas.microsoft.com/office/powerpoint/2010/main" val="3686908590"/>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20</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20</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19007" y="107898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172653" y="1195596"/>
            <a:ext cx="5479478" cy="4847481"/>
          </a:xfrm>
          <a:prstGeom prst="rect">
            <a:avLst/>
          </a:prstGeom>
          <a:ln w="6350">
            <a:solidFill>
              <a:schemeClr val="tx1"/>
            </a:solidFill>
          </a:ln>
        </p:spPr>
        <p:txBody>
          <a:bodyPr wrap="square">
            <a:spAutoFit/>
          </a:bodyPr>
          <a:lstStyle/>
          <a:p>
            <a:pPr algn="just">
              <a:spcAft>
                <a:spcPts val="0"/>
              </a:spcAft>
            </a:pPr>
            <a:r>
              <a:rPr lang="es-CL" sz="2000" b="1" u="sng" dirty="0">
                <a:latin typeface=" Arial"/>
                <a:ea typeface="Times New Roman" panose="02020603050405020304" pitchFamily="18" charset="0"/>
              </a:rPr>
              <a:t>CONOPS:</a:t>
            </a:r>
          </a:p>
          <a:p>
            <a:pPr algn="just"/>
            <a:r>
              <a:rPr lang="es-CL" sz="1400" dirty="0" smtClean="0">
                <a:latin typeface=" Arial"/>
                <a:ea typeface="Times New Roman" panose="02020603050405020304" pitchFamily="18" charset="0"/>
              </a:rPr>
              <a:t>Se realizará una incursión anfibia sobre la península de Tumbes, en las siguientes fases en </a:t>
            </a:r>
            <a:r>
              <a:rPr lang="es-CL" sz="1400" dirty="0">
                <a:latin typeface=" Arial"/>
                <a:ea typeface="Times New Roman" panose="02020603050405020304" pitchFamily="18" charset="0"/>
              </a:rPr>
              <a:t>03 fases</a:t>
            </a:r>
            <a:r>
              <a:rPr lang="es-CL" sz="1400" dirty="0" smtClean="0">
                <a:latin typeface=" Arial"/>
                <a:ea typeface="Times New Roman" panose="02020603050405020304" pitchFamily="18" charset="0"/>
              </a:rPr>
              <a:t>:</a:t>
            </a:r>
          </a:p>
          <a:p>
            <a:pPr algn="just"/>
            <a:endParaRPr lang="en-US" sz="1400" dirty="0">
              <a:latin typeface=" Arial"/>
              <a:ea typeface="Times New Roman" panose="02020603050405020304" pitchFamily="18" charset="0"/>
            </a:endParaRPr>
          </a:p>
          <a:p>
            <a:pPr algn="just"/>
            <a:r>
              <a:rPr lang="es-CL" b="1" u="sng" dirty="0">
                <a:latin typeface=" Arial"/>
                <a:ea typeface="Times New Roman" panose="02020603050405020304" pitchFamily="18" charset="0"/>
              </a:rPr>
              <a:t>PH 1: CONFIGURACIÓN:</a:t>
            </a:r>
            <a:endParaRPr lang="en-US" b="1" u="sng" dirty="0">
              <a:latin typeface=" Arial"/>
              <a:ea typeface="Times New Roman" panose="02020603050405020304" pitchFamily="18" charset="0"/>
            </a:endParaRPr>
          </a:p>
          <a:p>
            <a:pPr algn="just"/>
            <a:r>
              <a:rPr lang="es-CL" sz="1400" dirty="0">
                <a:latin typeface=" Arial"/>
                <a:ea typeface="Times New Roman" panose="02020603050405020304" pitchFamily="18" charset="0"/>
              </a:rPr>
              <a:t>Esta fase inicia con la inserción de los medios ISR, desarrollando las operaciones pre hora H y finaliza con el desembarco de las UU.MM. </a:t>
            </a:r>
            <a:endParaRPr lang="es-CL" sz="1400" dirty="0" smtClean="0">
              <a:latin typeface=" Arial"/>
              <a:ea typeface="Times New Roman" panose="02020603050405020304" pitchFamily="18" charset="0"/>
            </a:endParaRPr>
          </a:p>
          <a:p>
            <a:pPr algn="just"/>
            <a:endParaRPr lang="es-CL" sz="1400" dirty="0">
              <a:latin typeface=" Arial"/>
              <a:ea typeface="Times New Roman" panose="02020603050405020304" pitchFamily="18" charset="0"/>
            </a:endParaRPr>
          </a:p>
          <a:p>
            <a:pPr algn="just"/>
            <a:r>
              <a:rPr lang="es-CL" sz="1400" b="1" dirty="0" smtClean="0">
                <a:latin typeface=" Arial"/>
                <a:ea typeface="Times New Roman" panose="02020603050405020304" pitchFamily="18" charset="0"/>
              </a:rPr>
              <a:t>TAREAS CLAVE </a:t>
            </a:r>
            <a:r>
              <a:rPr lang="es-CL" sz="1400" dirty="0">
                <a:latin typeface=" Arial"/>
                <a:ea typeface="Times New Roman" panose="02020603050405020304" pitchFamily="18" charset="0"/>
              </a:rPr>
              <a:t>durante esta fase son: </a:t>
            </a:r>
            <a:endParaRPr lang="en-US" sz="1400" dirty="0">
              <a:latin typeface=" Arial"/>
              <a:ea typeface="Times New Roman" panose="02020603050405020304" pitchFamily="18" charset="0"/>
            </a:endParaRPr>
          </a:p>
          <a:p>
            <a:pPr marL="342900" lvl="0" indent="-342900" algn="just">
              <a:lnSpc>
                <a:spcPct val="150000"/>
              </a:lnSpc>
              <a:buFont typeface="+mj-lt"/>
              <a:buAutoNum type="alphaLcPeriod"/>
            </a:pPr>
            <a:r>
              <a:rPr lang="es-CL" sz="1400" dirty="0">
                <a:latin typeface=" Arial"/>
                <a:ea typeface="Times New Roman" panose="02020603050405020304" pitchFamily="18" charset="0"/>
              </a:rPr>
              <a:t>Inserción de unidades ISR.</a:t>
            </a:r>
          </a:p>
          <a:p>
            <a:pPr marL="342900" lvl="0" indent="-342900" algn="just">
              <a:lnSpc>
                <a:spcPct val="150000"/>
              </a:lnSpc>
              <a:buFont typeface="+mj-lt"/>
              <a:buAutoNum type="alphaLcPeriod"/>
            </a:pPr>
            <a:r>
              <a:rPr lang="es-CL" sz="1400" dirty="0">
                <a:latin typeface=" Arial"/>
                <a:ea typeface="Times New Roman" panose="02020603050405020304" pitchFamily="18" charset="0"/>
              </a:rPr>
              <a:t>Link up con CP y actualización del panorama táctico.</a:t>
            </a:r>
          </a:p>
          <a:p>
            <a:pPr marL="342900" lvl="0" indent="-342900" algn="just">
              <a:lnSpc>
                <a:spcPct val="150000"/>
              </a:lnSpc>
              <a:buFont typeface="+mj-lt"/>
              <a:buAutoNum type="alphaLcPeriod"/>
            </a:pPr>
            <a:r>
              <a:rPr lang="es-CL" sz="1400" dirty="0">
                <a:latin typeface=" Arial"/>
                <a:ea typeface="Times New Roman" panose="02020603050405020304" pitchFamily="18" charset="0"/>
              </a:rPr>
              <a:t>Marcar y asegurar BLS “RED”.</a:t>
            </a:r>
          </a:p>
          <a:p>
            <a:pPr marL="342900" lvl="0" indent="-342900" algn="just">
              <a:lnSpc>
                <a:spcPct val="150000"/>
              </a:lnSpc>
              <a:buFont typeface="+mj-lt"/>
              <a:buAutoNum type="alphaLcPeriod"/>
            </a:pPr>
            <a:r>
              <a:rPr lang="es-CL" sz="1400" dirty="0">
                <a:latin typeface=" Arial"/>
                <a:ea typeface="Times New Roman" panose="02020603050405020304" pitchFamily="18" charset="0"/>
              </a:rPr>
              <a:t>Marcar y asegurar BLS ”BLUE”.</a:t>
            </a:r>
          </a:p>
          <a:p>
            <a:pPr marL="342900" indent="-342900" algn="just">
              <a:lnSpc>
                <a:spcPct val="150000"/>
              </a:lnSpc>
              <a:buFont typeface="+mj-lt"/>
              <a:buAutoNum type="alphaLcPeriod"/>
            </a:pPr>
            <a:r>
              <a:rPr lang="es-CL" sz="1400" dirty="0">
                <a:latin typeface=" Arial"/>
                <a:ea typeface="Times New Roman" panose="02020603050405020304" pitchFamily="18" charset="0"/>
              </a:rPr>
              <a:t>Reconocer y mantener el contacto con el objetivo.</a:t>
            </a:r>
          </a:p>
          <a:p>
            <a:pPr algn="just"/>
            <a:endParaRPr lang="en-US" dirty="0"/>
          </a:p>
          <a:p>
            <a:pPr lvl="0" algn="just"/>
            <a:endParaRPr lang="en-US" dirty="0"/>
          </a:p>
          <a:p>
            <a:pPr marL="342900" lvl="0" indent="-342900">
              <a:buFont typeface="+mj-lt"/>
              <a:buAutoNum type="alphaLcPeriod"/>
            </a:pPr>
            <a:endParaRPr lang="en-US" dirty="0"/>
          </a:p>
        </p:txBody>
      </p:sp>
      <p:pic>
        <p:nvPicPr>
          <p:cNvPr id="10" name="Imagen 9"/>
          <p:cNvPicPr>
            <a:picLocks noChangeAspect="1"/>
          </p:cNvPicPr>
          <p:nvPr/>
        </p:nvPicPr>
        <p:blipFill>
          <a:blip r:embed="rId7"/>
          <a:stretch>
            <a:fillRect/>
          </a:stretch>
        </p:blipFill>
        <p:spPr>
          <a:xfrm>
            <a:off x="5977351" y="1098751"/>
            <a:ext cx="5148576" cy="5246845"/>
          </a:xfrm>
          <a:prstGeom prst="rect">
            <a:avLst/>
          </a:prstGeom>
          <a:ln w="28575">
            <a:solidFill>
              <a:schemeClr val="tx1"/>
            </a:solidFill>
          </a:ln>
        </p:spPr>
      </p:pic>
      <p:pic>
        <p:nvPicPr>
          <p:cNvPr id="34" name="Imagen 33">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576872" y="2267388"/>
            <a:ext cx="558172" cy="528001"/>
          </a:xfrm>
          <a:prstGeom prst="rect">
            <a:avLst/>
          </a:prstGeom>
        </p:spPr>
      </p:pic>
      <p:grpSp>
        <p:nvGrpSpPr>
          <p:cNvPr id="35" name="Grupo 34">
            <a:extLst>
              <a:ext uri="{FF2B5EF4-FFF2-40B4-BE49-F238E27FC236}">
                <a16:creationId xmlns:a16="http://schemas.microsoft.com/office/drawing/2014/main" id="{79A5222C-8E2F-A763-3389-7682DADF3E9B}"/>
              </a:ext>
            </a:extLst>
          </p:cNvPr>
          <p:cNvGrpSpPr/>
          <p:nvPr/>
        </p:nvGrpSpPr>
        <p:grpSpPr>
          <a:xfrm>
            <a:off x="10112145" y="2905363"/>
            <a:ext cx="1162607" cy="547685"/>
            <a:chOff x="6969662" y="3744102"/>
            <a:chExt cx="1376198" cy="640544"/>
          </a:xfrm>
        </p:grpSpPr>
        <p:grpSp>
          <p:nvGrpSpPr>
            <p:cNvPr id="36" name="Grupo 35">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9"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41"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42"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6"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43"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44"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5"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40" name="Conector recto 39">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7" name="CuadroTexto 36">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311</a:t>
              </a:r>
            </a:p>
          </p:txBody>
        </p:sp>
        <p:sp>
          <p:nvSpPr>
            <p:cNvPr id="38" name="CuadroTexto 37">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grpSp>
        <p:nvGrpSpPr>
          <p:cNvPr id="53" name="Grupo 52">
            <a:extLst>
              <a:ext uri="{FF2B5EF4-FFF2-40B4-BE49-F238E27FC236}">
                <a16:creationId xmlns:a16="http://schemas.microsoft.com/office/drawing/2014/main" id="{79A5222C-8E2F-A763-3389-7682DADF3E9B}"/>
              </a:ext>
            </a:extLst>
          </p:cNvPr>
          <p:cNvGrpSpPr/>
          <p:nvPr/>
        </p:nvGrpSpPr>
        <p:grpSpPr>
          <a:xfrm>
            <a:off x="9513509" y="4151644"/>
            <a:ext cx="1157360" cy="604111"/>
            <a:chOff x="6964452" y="3744102"/>
            <a:chExt cx="1381408" cy="624030"/>
          </a:xfrm>
        </p:grpSpPr>
        <p:grpSp>
          <p:nvGrpSpPr>
            <p:cNvPr id="54" name="Grupo 5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6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6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6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6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8" name="Conector recto 5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5" name="CuadroTexto 54">
              <a:extLst>
                <a:ext uri="{FF2B5EF4-FFF2-40B4-BE49-F238E27FC236}">
                  <a16:creationId xmlns:a16="http://schemas.microsoft.com/office/drawing/2014/main" id="{AC60D502-0AED-40FC-A4D1-E25551E20F21}"/>
                </a:ext>
              </a:extLst>
            </p:cNvPr>
            <p:cNvSpPr txBox="1"/>
            <p:nvPr/>
          </p:nvSpPr>
          <p:spPr>
            <a:xfrm>
              <a:off x="6964452"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56" name="CuadroTexto 55">
              <a:extLst>
                <a:ext uri="{FF2B5EF4-FFF2-40B4-BE49-F238E27FC236}">
                  <a16:creationId xmlns:a16="http://schemas.microsoft.com/office/drawing/2014/main" id="{B9C9E820-B376-8484-7A25-6FE324EDACFB}"/>
                </a:ext>
              </a:extLst>
            </p:cNvPr>
            <p:cNvSpPr txBox="1"/>
            <p:nvPr/>
          </p:nvSpPr>
          <p:spPr>
            <a:xfrm>
              <a:off x="7851590" y="4078682"/>
              <a:ext cx="494270" cy="270236"/>
            </a:xfrm>
            <a:prstGeom prst="rect">
              <a:avLst/>
            </a:prstGeom>
            <a:noFill/>
          </p:spPr>
          <p:txBody>
            <a:bodyPr wrap="square" rtlCol="0">
              <a:spAutoFit/>
            </a:bodyPr>
            <a:lstStyle/>
            <a:p>
              <a:r>
                <a:rPr lang="es-ES" sz="1100" b="1" dirty="0"/>
                <a:t>31</a:t>
              </a:r>
            </a:p>
          </p:txBody>
        </p:sp>
      </p:grpSp>
      <p:grpSp>
        <p:nvGrpSpPr>
          <p:cNvPr id="73" name="Grupo 72"/>
          <p:cNvGrpSpPr/>
          <p:nvPr/>
        </p:nvGrpSpPr>
        <p:grpSpPr>
          <a:xfrm>
            <a:off x="9464989" y="4930231"/>
            <a:ext cx="1307125" cy="443640"/>
            <a:chOff x="8692029" y="4320225"/>
            <a:chExt cx="1430694" cy="360678"/>
          </a:xfrm>
        </p:grpSpPr>
        <p:grpSp>
          <p:nvGrpSpPr>
            <p:cNvPr id="77" name="Group 230">
              <a:extLst>
                <a:ext uri="{FF2B5EF4-FFF2-40B4-BE49-F238E27FC236}">
                  <a16:creationId xmlns:a16="http://schemas.microsoft.com/office/drawing/2014/main" id="{87589D61-D713-3ECF-E787-288603F089E3}"/>
                </a:ext>
              </a:extLst>
            </p:cNvPr>
            <p:cNvGrpSpPr>
              <a:grpSpLocks/>
            </p:cNvGrpSpPr>
            <p:nvPr/>
          </p:nvGrpSpPr>
          <p:grpSpPr bwMode="auto">
            <a:xfrm>
              <a:off x="9088445" y="4320225"/>
              <a:ext cx="547687" cy="320675"/>
              <a:chOff x="107" y="2855"/>
              <a:chExt cx="345" cy="202"/>
            </a:xfrm>
          </p:grpSpPr>
          <p:sp>
            <p:nvSpPr>
              <p:cNvPr id="7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8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75" name="CuadroTexto 7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76" name="CuadroTexto 7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83" name="Grupo 82">
            <a:extLst>
              <a:ext uri="{FF2B5EF4-FFF2-40B4-BE49-F238E27FC236}">
                <a16:creationId xmlns:a16="http://schemas.microsoft.com/office/drawing/2014/main" id="{18E9A567-11E4-DB41-2156-649A321B820B}"/>
              </a:ext>
            </a:extLst>
          </p:cNvPr>
          <p:cNvGrpSpPr/>
          <p:nvPr/>
        </p:nvGrpSpPr>
        <p:grpSpPr>
          <a:xfrm>
            <a:off x="9489346" y="5411981"/>
            <a:ext cx="1217682" cy="578878"/>
            <a:chOff x="6905059" y="3744102"/>
            <a:chExt cx="1530802" cy="617838"/>
          </a:xfrm>
        </p:grpSpPr>
        <p:grpSp>
          <p:nvGrpSpPr>
            <p:cNvPr id="84" name="Grupo 83">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87"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89"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90"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94"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91"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92"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3"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8" name="Conector recto 87">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5" name="CuadroTexto 84">
              <a:extLst>
                <a:ext uri="{FF2B5EF4-FFF2-40B4-BE49-F238E27FC236}">
                  <a16:creationId xmlns:a16="http://schemas.microsoft.com/office/drawing/2014/main" id="{732E12CD-45EF-BC8C-2EB2-82B20BA8F420}"/>
                </a:ext>
              </a:extLst>
            </p:cNvPr>
            <p:cNvSpPr txBox="1"/>
            <p:nvPr/>
          </p:nvSpPr>
          <p:spPr>
            <a:xfrm>
              <a:off x="6905059" y="4082723"/>
              <a:ext cx="572814" cy="279217"/>
            </a:xfrm>
            <a:prstGeom prst="rect">
              <a:avLst/>
            </a:prstGeom>
            <a:noFill/>
          </p:spPr>
          <p:txBody>
            <a:bodyPr wrap="square" rtlCol="0">
              <a:spAutoFit/>
            </a:bodyPr>
            <a:lstStyle/>
            <a:p>
              <a:r>
                <a:rPr lang="es-ES" sz="1100" b="1" dirty="0"/>
                <a:t>313</a:t>
              </a:r>
            </a:p>
          </p:txBody>
        </p:sp>
        <p:sp>
          <p:nvSpPr>
            <p:cNvPr id="86" name="CuadroTexto 85">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cxnSp>
        <p:nvCxnSpPr>
          <p:cNvPr id="16" name="Conector recto 15"/>
          <p:cNvCxnSpPr/>
          <p:nvPr/>
        </p:nvCxnSpPr>
        <p:spPr>
          <a:xfrm>
            <a:off x="10105089" y="2655944"/>
            <a:ext cx="3365" cy="11939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Elipse 109"/>
          <p:cNvSpPr/>
          <p:nvPr/>
        </p:nvSpPr>
        <p:spPr>
          <a:xfrm>
            <a:off x="8595884" y="3613362"/>
            <a:ext cx="196576" cy="1730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8824567" y="2643034"/>
            <a:ext cx="154984" cy="2267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1" name="Grupo 130"/>
          <p:cNvGrpSpPr/>
          <p:nvPr/>
        </p:nvGrpSpPr>
        <p:grpSpPr>
          <a:xfrm>
            <a:off x="7891991" y="2959383"/>
            <a:ext cx="1117219" cy="535288"/>
            <a:chOff x="7574090" y="3855773"/>
            <a:chExt cx="1469279" cy="609482"/>
          </a:xfrm>
        </p:grpSpPr>
        <p:grpSp>
          <p:nvGrpSpPr>
            <p:cNvPr id="132" name="Grupo 131">
              <a:extLst>
                <a:ext uri="{FF2B5EF4-FFF2-40B4-BE49-F238E27FC236}">
                  <a16:creationId xmlns:a16="http://schemas.microsoft.com/office/drawing/2014/main" id="{6CB7EADC-DFD0-8E09-8D5A-5B49FE865FC5}"/>
                </a:ext>
              </a:extLst>
            </p:cNvPr>
            <p:cNvGrpSpPr/>
            <p:nvPr/>
          </p:nvGrpSpPr>
          <p:grpSpPr>
            <a:xfrm>
              <a:off x="7574090" y="4001746"/>
              <a:ext cx="1469279" cy="463509"/>
              <a:chOff x="9586823" y="4685665"/>
              <a:chExt cx="1469279" cy="463509"/>
            </a:xfrm>
          </p:grpSpPr>
          <p:grpSp>
            <p:nvGrpSpPr>
              <p:cNvPr id="135" name="Group 208">
                <a:extLst>
                  <a:ext uri="{FF2B5EF4-FFF2-40B4-BE49-F238E27FC236}">
                    <a16:creationId xmlns:a16="http://schemas.microsoft.com/office/drawing/2014/main" id="{5B66494D-3771-E89F-43FC-7E76D6E2A77C}"/>
                  </a:ext>
                </a:extLst>
              </p:cNvPr>
              <p:cNvGrpSpPr>
                <a:grpSpLocks/>
              </p:cNvGrpSpPr>
              <p:nvPr/>
            </p:nvGrpSpPr>
            <p:grpSpPr bwMode="auto">
              <a:xfrm>
                <a:off x="10031886" y="4685665"/>
                <a:ext cx="547688" cy="365125"/>
                <a:chOff x="3938" y="416"/>
                <a:chExt cx="345" cy="230"/>
              </a:xfrm>
            </p:grpSpPr>
            <p:sp>
              <p:nvSpPr>
                <p:cNvPr id="138" name="Rectangle 68">
                  <a:extLst>
                    <a:ext uri="{FF2B5EF4-FFF2-40B4-BE49-F238E27FC236}">
                      <a16:creationId xmlns:a16="http://schemas.microsoft.com/office/drawing/2014/main" id="{55B6C9C7-D79F-D50C-6EB8-26527E2998F7}"/>
                    </a:ext>
                  </a:extLst>
                </p:cNvPr>
                <p:cNvSpPr>
                  <a:spLocks noChangeArrowheads="1"/>
                </p:cNvSpPr>
                <p:nvPr/>
              </p:nvSpPr>
              <p:spPr bwMode="auto">
                <a:xfrm>
                  <a:off x="3938" y="41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9" name="Freeform 69">
                  <a:extLst>
                    <a:ext uri="{FF2B5EF4-FFF2-40B4-BE49-F238E27FC236}">
                      <a16:creationId xmlns:a16="http://schemas.microsoft.com/office/drawing/2014/main" id="{0C096334-470F-6B17-DA9C-CCA44062438B}"/>
                    </a:ext>
                  </a:extLst>
                </p:cNvPr>
                <p:cNvSpPr>
                  <a:spLocks/>
                </p:cNvSpPr>
                <p:nvPr/>
              </p:nvSpPr>
              <p:spPr bwMode="auto">
                <a:xfrm>
                  <a:off x="3941" y="42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solidFill>
                  <a:srgbClr val="00FFFF"/>
                </a:solidFill>
                <a:ln w="1270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40" name="Group 70">
                  <a:extLst>
                    <a:ext uri="{FF2B5EF4-FFF2-40B4-BE49-F238E27FC236}">
                      <a16:creationId xmlns:a16="http://schemas.microsoft.com/office/drawing/2014/main" id="{3B5804BC-E206-15C4-237A-212EAE7AF00C}"/>
                    </a:ext>
                  </a:extLst>
                </p:cNvPr>
                <p:cNvGrpSpPr>
                  <a:grpSpLocks/>
                </p:cNvGrpSpPr>
                <p:nvPr/>
              </p:nvGrpSpPr>
              <p:grpSpPr bwMode="auto">
                <a:xfrm>
                  <a:off x="3938" y="501"/>
                  <a:ext cx="345" cy="59"/>
                  <a:chOff x="3099" y="2714"/>
                  <a:chExt cx="516" cy="59"/>
                </a:xfrm>
              </p:grpSpPr>
              <p:sp>
                <p:nvSpPr>
                  <p:cNvPr id="141" name="Freeform 71">
                    <a:extLst>
                      <a:ext uri="{FF2B5EF4-FFF2-40B4-BE49-F238E27FC236}">
                        <a16:creationId xmlns:a16="http://schemas.microsoft.com/office/drawing/2014/main" id="{66099920-8F6A-F47F-2D57-6F741CE07D2D}"/>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72">
                    <a:extLst>
                      <a:ext uri="{FF2B5EF4-FFF2-40B4-BE49-F238E27FC236}">
                        <a16:creationId xmlns:a16="http://schemas.microsoft.com/office/drawing/2014/main" id="{39C16671-3914-ECF6-F594-D084CE6F6D85}"/>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73">
                    <a:extLst>
                      <a:ext uri="{FF2B5EF4-FFF2-40B4-BE49-F238E27FC236}">
                        <a16:creationId xmlns:a16="http://schemas.microsoft.com/office/drawing/2014/main" id="{4E3FBD5E-25C6-3375-309A-9F6478F121B9}"/>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74">
                    <a:extLst>
                      <a:ext uri="{FF2B5EF4-FFF2-40B4-BE49-F238E27FC236}">
                        <a16:creationId xmlns:a16="http://schemas.microsoft.com/office/drawing/2014/main" id="{2EB267E2-C4E4-158D-4729-0C5F7F979E7B}"/>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Freeform 75">
                    <a:extLst>
                      <a:ext uri="{FF2B5EF4-FFF2-40B4-BE49-F238E27FC236}">
                        <a16:creationId xmlns:a16="http://schemas.microsoft.com/office/drawing/2014/main" id="{C61F71A0-0F5A-730D-68A1-890A0F9DA96E}"/>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Freeform 76">
                    <a:extLst>
                      <a:ext uri="{FF2B5EF4-FFF2-40B4-BE49-F238E27FC236}">
                        <a16:creationId xmlns:a16="http://schemas.microsoft.com/office/drawing/2014/main" id="{860C8539-C186-4E92-6478-A9F5A95F70F7}"/>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77">
                    <a:extLst>
                      <a:ext uri="{FF2B5EF4-FFF2-40B4-BE49-F238E27FC236}">
                        <a16:creationId xmlns:a16="http://schemas.microsoft.com/office/drawing/2014/main" id="{18784EBE-7D47-D425-130C-90485E70A59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sp>
            <p:nvSpPr>
              <p:cNvPr id="136" name="CuadroTexto 135">
                <a:extLst>
                  <a:ext uri="{FF2B5EF4-FFF2-40B4-BE49-F238E27FC236}">
                    <a16:creationId xmlns:a16="http://schemas.microsoft.com/office/drawing/2014/main" id="{76102342-F10C-8622-2FC4-F7B4D67BEC47}"/>
                  </a:ext>
                </a:extLst>
              </p:cNvPr>
              <p:cNvSpPr txBox="1"/>
              <p:nvPr/>
            </p:nvSpPr>
            <p:spPr>
              <a:xfrm>
                <a:off x="9586823" y="4834409"/>
                <a:ext cx="542965" cy="297870"/>
              </a:xfrm>
              <a:prstGeom prst="rect">
                <a:avLst/>
              </a:prstGeom>
              <a:noFill/>
            </p:spPr>
            <p:txBody>
              <a:bodyPr wrap="square" rtlCol="0">
                <a:spAutoFit/>
              </a:bodyPr>
              <a:lstStyle/>
              <a:p>
                <a:r>
                  <a:rPr lang="es-ES" sz="1100" b="1" dirty="0"/>
                  <a:t>021</a:t>
                </a:r>
              </a:p>
            </p:txBody>
          </p:sp>
          <p:sp>
            <p:nvSpPr>
              <p:cNvPr id="137" name="CuadroTexto 136">
                <a:extLst>
                  <a:ext uri="{FF2B5EF4-FFF2-40B4-BE49-F238E27FC236}">
                    <a16:creationId xmlns:a16="http://schemas.microsoft.com/office/drawing/2014/main" id="{A61BAF8B-A7C6-400A-3E1B-49A4DBD92F79}"/>
                  </a:ext>
                </a:extLst>
              </p:cNvPr>
              <p:cNvSpPr txBox="1"/>
              <p:nvPr/>
            </p:nvSpPr>
            <p:spPr>
              <a:xfrm>
                <a:off x="10513137" y="4851304"/>
                <a:ext cx="542965" cy="297870"/>
              </a:xfrm>
              <a:prstGeom prst="rect">
                <a:avLst/>
              </a:prstGeom>
              <a:noFill/>
            </p:spPr>
            <p:txBody>
              <a:bodyPr wrap="square" rtlCol="0">
                <a:spAutoFit/>
              </a:bodyPr>
              <a:lstStyle/>
              <a:p>
                <a:r>
                  <a:rPr lang="es-ES" sz="1100" b="1" dirty="0"/>
                  <a:t>31</a:t>
                </a:r>
              </a:p>
            </p:txBody>
          </p:sp>
        </p:grpSp>
        <p:sp>
          <p:nvSpPr>
            <p:cNvPr id="133"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182871"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4"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342524"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grpSp>
        <p:nvGrpSpPr>
          <p:cNvPr id="148" name="Grupo 147"/>
          <p:cNvGrpSpPr/>
          <p:nvPr/>
        </p:nvGrpSpPr>
        <p:grpSpPr>
          <a:xfrm>
            <a:off x="10012772" y="3540201"/>
            <a:ext cx="1182913" cy="708282"/>
            <a:chOff x="5261223" y="3615426"/>
            <a:chExt cx="1748570" cy="1175270"/>
          </a:xfrm>
        </p:grpSpPr>
        <p:grpSp>
          <p:nvGrpSpPr>
            <p:cNvPr id="149" name="Grupo 148">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52" name="Grupo 151">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54" name="Imagen 153">
                  <a:extLst>
                    <a:ext uri="{FF2B5EF4-FFF2-40B4-BE49-F238E27FC236}">
                      <a16:creationId xmlns:a16="http://schemas.microsoft.com/office/drawing/2014/main" id="{9F32CE41-90DB-FE2E-2EED-34AC241A28FF}"/>
                    </a:ext>
                  </a:extLst>
                </p:cNvPr>
                <p:cNvPicPr>
                  <a:picLocks noChangeAspect="1"/>
                </p:cNvPicPr>
                <p:nvPr/>
              </p:nvPicPr>
              <p:blipFill>
                <a:blip r:embed="rId9">
                  <a:extLst/>
                </a:blip>
                <a:stretch>
                  <a:fillRect/>
                </a:stretch>
              </p:blipFill>
              <p:spPr>
                <a:xfrm>
                  <a:off x="10291517" y="5273209"/>
                  <a:ext cx="302434" cy="245507"/>
                </a:xfrm>
                <a:prstGeom prst="rect">
                  <a:avLst/>
                </a:prstGeom>
              </p:spPr>
            </p:pic>
            <p:sp>
              <p:nvSpPr>
                <p:cNvPr id="155" name="Elipse 154">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6" name="Elipse 155">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7" name="Elipse 156">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53" name="CuadroTexto 152">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0" name="CuadroTexto 149">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smtClean="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12" name="Rectángulo 111"/>
          <p:cNvSpPr/>
          <p:nvPr/>
        </p:nvSpPr>
        <p:spPr>
          <a:xfrm>
            <a:off x="5886648" y="3244334"/>
            <a:ext cx="418704" cy="369332"/>
          </a:xfrm>
          <a:prstGeom prst="rect">
            <a:avLst/>
          </a:prstGeom>
        </p:spPr>
        <p:txBody>
          <a:bodyPr wrap="none">
            <a:spAutoFit/>
          </a:bodyPr>
          <a:lstStyle/>
          <a:p>
            <a:r>
              <a:rPr lang="es-ES" dirty="0"/>
              <a:t>31</a:t>
            </a:r>
            <a:endParaRPr lang="en-US" dirty="0"/>
          </a:p>
        </p:txBody>
      </p:sp>
      <p:sp>
        <p:nvSpPr>
          <p:cNvPr id="159" name="CuadroTexto 158">
            <a:extLst>
              <a:ext uri="{FF2B5EF4-FFF2-40B4-BE49-F238E27FC236}">
                <a16:creationId xmlns:a16="http://schemas.microsoft.com/office/drawing/2014/main" id="{6B17A1B8-BA70-CF57-06A1-43D37FD99663}"/>
              </a:ext>
            </a:extLst>
          </p:cNvPr>
          <p:cNvSpPr txBox="1"/>
          <p:nvPr/>
        </p:nvSpPr>
        <p:spPr>
          <a:xfrm>
            <a:off x="10583091" y="5487989"/>
            <a:ext cx="464761" cy="261610"/>
          </a:xfrm>
          <a:prstGeom prst="rect">
            <a:avLst/>
          </a:prstGeom>
          <a:noFill/>
        </p:spPr>
        <p:txBody>
          <a:bodyPr wrap="square" rtlCol="0">
            <a:spAutoFit/>
          </a:bodyPr>
          <a:lstStyle/>
          <a:p>
            <a:r>
              <a:rPr lang="es-ES" sz="1100" b="1" dirty="0" smtClean="0"/>
              <a:t>31</a:t>
            </a:r>
            <a:endParaRPr lang="es-ES" sz="1100" b="1" dirty="0"/>
          </a:p>
        </p:txBody>
      </p:sp>
      <p:grpSp>
        <p:nvGrpSpPr>
          <p:cNvPr id="161" name="Group 258">
            <a:extLst>
              <a:ext uri="{FF2B5EF4-FFF2-40B4-BE49-F238E27FC236}">
                <a16:creationId xmlns:a16="http://schemas.microsoft.com/office/drawing/2014/main" id="{1822F8F3-584B-CF43-9707-6F0567B8BE2A}"/>
              </a:ext>
            </a:extLst>
          </p:cNvPr>
          <p:cNvGrpSpPr>
            <a:grpSpLocks/>
          </p:cNvGrpSpPr>
          <p:nvPr/>
        </p:nvGrpSpPr>
        <p:grpSpPr bwMode="auto">
          <a:xfrm>
            <a:off x="7643345" y="5263708"/>
            <a:ext cx="356283" cy="314786"/>
            <a:chOff x="4871" y="731"/>
            <a:chExt cx="334" cy="334"/>
          </a:xfrm>
        </p:grpSpPr>
        <p:sp>
          <p:nvSpPr>
            <p:cNvPr id="162"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163"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4"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5"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126" name="Grupo 125">
            <a:extLst>
              <a:ext uri="{FF2B5EF4-FFF2-40B4-BE49-F238E27FC236}">
                <a16:creationId xmlns:a16="http://schemas.microsoft.com/office/drawing/2014/main" id="{79A5222C-8E2F-A763-3389-7682DADF3E9B}"/>
              </a:ext>
            </a:extLst>
          </p:cNvPr>
          <p:cNvGrpSpPr/>
          <p:nvPr/>
        </p:nvGrpSpPr>
        <p:grpSpPr>
          <a:xfrm>
            <a:off x="10087602" y="2345507"/>
            <a:ext cx="1162607" cy="547685"/>
            <a:chOff x="6969662" y="3744102"/>
            <a:chExt cx="1376198" cy="640544"/>
          </a:xfrm>
        </p:grpSpPr>
        <p:grpSp>
          <p:nvGrpSpPr>
            <p:cNvPr id="127" name="Grupo 12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13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158"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16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6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16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51" name="Conector recto 1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128" name="CuadroTexto 127">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smtClean="0"/>
                <a:t>310</a:t>
              </a:r>
              <a:endParaRPr lang="es-ES" sz="1100" b="1" dirty="0"/>
            </a:p>
          </p:txBody>
        </p:sp>
        <p:sp>
          <p:nvSpPr>
            <p:cNvPr id="129" name="CuadroTexto 128">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pic>
        <p:nvPicPr>
          <p:cNvPr id="176" name="Imagen 17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104136" y="3800566"/>
            <a:ext cx="558172" cy="528001"/>
          </a:xfrm>
          <a:prstGeom prst="rect">
            <a:avLst/>
          </a:prstGeom>
        </p:spPr>
      </p:pic>
      <p:cxnSp>
        <p:nvCxnSpPr>
          <p:cNvPr id="177" name="Conector recto 176"/>
          <p:cNvCxnSpPr/>
          <p:nvPr/>
        </p:nvCxnSpPr>
        <p:spPr>
          <a:xfrm>
            <a:off x="9456733" y="4303952"/>
            <a:ext cx="6437" cy="15980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9982970" y="4802473"/>
            <a:ext cx="72427" cy="96204"/>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79"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10104368" y="4802473"/>
            <a:ext cx="72427" cy="96204"/>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Tree>
    <p:extLst>
      <p:ext uri="{BB962C8B-B14F-4D97-AF65-F5344CB8AC3E}">
        <p14:creationId xmlns:p14="http://schemas.microsoft.com/office/powerpoint/2010/main" val="1555717799"/>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21</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21</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19007" y="107898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10" name="Imagen 9"/>
          <p:cNvPicPr>
            <a:picLocks noChangeAspect="1"/>
          </p:cNvPicPr>
          <p:nvPr/>
        </p:nvPicPr>
        <p:blipFill>
          <a:blip r:embed="rId7"/>
          <a:stretch>
            <a:fillRect/>
          </a:stretch>
        </p:blipFill>
        <p:spPr>
          <a:xfrm>
            <a:off x="5977351" y="1098751"/>
            <a:ext cx="5148576" cy="5246845"/>
          </a:xfrm>
          <a:prstGeom prst="rect">
            <a:avLst/>
          </a:prstGeom>
          <a:ln w="28575">
            <a:solidFill>
              <a:schemeClr val="tx1"/>
            </a:solidFill>
          </a:ln>
        </p:spPr>
      </p:pic>
      <p:pic>
        <p:nvPicPr>
          <p:cNvPr id="34" name="Imagen 33">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576872" y="2267388"/>
            <a:ext cx="558172" cy="528001"/>
          </a:xfrm>
          <a:prstGeom prst="rect">
            <a:avLst/>
          </a:prstGeom>
        </p:spPr>
      </p:pic>
      <p:grpSp>
        <p:nvGrpSpPr>
          <p:cNvPr id="35" name="Grupo 34">
            <a:extLst>
              <a:ext uri="{FF2B5EF4-FFF2-40B4-BE49-F238E27FC236}">
                <a16:creationId xmlns:a16="http://schemas.microsoft.com/office/drawing/2014/main" id="{79A5222C-8E2F-A763-3389-7682DADF3E9B}"/>
              </a:ext>
            </a:extLst>
          </p:cNvPr>
          <p:cNvGrpSpPr/>
          <p:nvPr/>
        </p:nvGrpSpPr>
        <p:grpSpPr>
          <a:xfrm>
            <a:off x="10112145" y="2905363"/>
            <a:ext cx="1162607" cy="547685"/>
            <a:chOff x="6969662" y="3744102"/>
            <a:chExt cx="1376198" cy="640544"/>
          </a:xfrm>
        </p:grpSpPr>
        <p:grpSp>
          <p:nvGrpSpPr>
            <p:cNvPr id="36" name="Grupo 35">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9"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41"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42"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6"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43"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44"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5"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40" name="Conector recto 39">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7" name="CuadroTexto 36">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311</a:t>
              </a:r>
            </a:p>
          </p:txBody>
        </p:sp>
        <p:sp>
          <p:nvSpPr>
            <p:cNvPr id="38" name="CuadroTexto 37">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grpSp>
        <p:nvGrpSpPr>
          <p:cNvPr id="53" name="Grupo 52">
            <a:extLst>
              <a:ext uri="{FF2B5EF4-FFF2-40B4-BE49-F238E27FC236}">
                <a16:creationId xmlns:a16="http://schemas.microsoft.com/office/drawing/2014/main" id="{79A5222C-8E2F-A763-3389-7682DADF3E9B}"/>
              </a:ext>
            </a:extLst>
          </p:cNvPr>
          <p:cNvGrpSpPr/>
          <p:nvPr/>
        </p:nvGrpSpPr>
        <p:grpSpPr>
          <a:xfrm>
            <a:off x="9513509" y="4151644"/>
            <a:ext cx="1157360" cy="604111"/>
            <a:chOff x="6964452" y="3744102"/>
            <a:chExt cx="1381408" cy="624030"/>
          </a:xfrm>
        </p:grpSpPr>
        <p:grpSp>
          <p:nvGrpSpPr>
            <p:cNvPr id="54" name="Grupo 5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6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6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6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6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8" name="Conector recto 5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5" name="CuadroTexto 54">
              <a:extLst>
                <a:ext uri="{FF2B5EF4-FFF2-40B4-BE49-F238E27FC236}">
                  <a16:creationId xmlns:a16="http://schemas.microsoft.com/office/drawing/2014/main" id="{AC60D502-0AED-40FC-A4D1-E25551E20F21}"/>
                </a:ext>
              </a:extLst>
            </p:cNvPr>
            <p:cNvSpPr txBox="1"/>
            <p:nvPr/>
          </p:nvSpPr>
          <p:spPr>
            <a:xfrm>
              <a:off x="6964452"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56" name="CuadroTexto 55">
              <a:extLst>
                <a:ext uri="{FF2B5EF4-FFF2-40B4-BE49-F238E27FC236}">
                  <a16:creationId xmlns:a16="http://schemas.microsoft.com/office/drawing/2014/main" id="{B9C9E820-B376-8484-7A25-6FE324EDACFB}"/>
                </a:ext>
              </a:extLst>
            </p:cNvPr>
            <p:cNvSpPr txBox="1"/>
            <p:nvPr/>
          </p:nvSpPr>
          <p:spPr>
            <a:xfrm>
              <a:off x="7851590" y="4078682"/>
              <a:ext cx="494270" cy="270236"/>
            </a:xfrm>
            <a:prstGeom prst="rect">
              <a:avLst/>
            </a:prstGeom>
            <a:noFill/>
          </p:spPr>
          <p:txBody>
            <a:bodyPr wrap="square" rtlCol="0">
              <a:spAutoFit/>
            </a:bodyPr>
            <a:lstStyle/>
            <a:p>
              <a:r>
                <a:rPr lang="es-ES" sz="1100" b="1" dirty="0"/>
                <a:t>31</a:t>
              </a:r>
            </a:p>
          </p:txBody>
        </p:sp>
      </p:grpSp>
      <p:grpSp>
        <p:nvGrpSpPr>
          <p:cNvPr id="73" name="Grupo 72"/>
          <p:cNvGrpSpPr/>
          <p:nvPr/>
        </p:nvGrpSpPr>
        <p:grpSpPr>
          <a:xfrm>
            <a:off x="10135044" y="3452504"/>
            <a:ext cx="1162327" cy="592455"/>
            <a:chOff x="8692029" y="4167384"/>
            <a:chExt cx="1430694" cy="513519"/>
          </a:xfrm>
        </p:grpSpPr>
        <p:grpSp>
          <p:nvGrpSpPr>
            <p:cNvPr id="74" name="Grupo 7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7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7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8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7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75" name="CuadroTexto 7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76" name="CuadroTexto 7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83" name="Grupo 82">
            <a:extLst>
              <a:ext uri="{FF2B5EF4-FFF2-40B4-BE49-F238E27FC236}">
                <a16:creationId xmlns:a16="http://schemas.microsoft.com/office/drawing/2014/main" id="{18E9A567-11E4-DB41-2156-649A321B820B}"/>
              </a:ext>
            </a:extLst>
          </p:cNvPr>
          <p:cNvGrpSpPr/>
          <p:nvPr/>
        </p:nvGrpSpPr>
        <p:grpSpPr>
          <a:xfrm>
            <a:off x="9536438" y="4800198"/>
            <a:ext cx="1217682" cy="578878"/>
            <a:chOff x="6905059" y="3744102"/>
            <a:chExt cx="1530802" cy="617838"/>
          </a:xfrm>
        </p:grpSpPr>
        <p:grpSp>
          <p:nvGrpSpPr>
            <p:cNvPr id="84" name="Grupo 83">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87"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89"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90"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94"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91"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92"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3"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8" name="Conector recto 87">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5" name="CuadroTexto 84">
              <a:extLst>
                <a:ext uri="{FF2B5EF4-FFF2-40B4-BE49-F238E27FC236}">
                  <a16:creationId xmlns:a16="http://schemas.microsoft.com/office/drawing/2014/main" id="{732E12CD-45EF-BC8C-2EB2-82B20BA8F420}"/>
                </a:ext>
              </a:extLst>
            </p:cNvPr>
            <p:cNvSpPr txBox="1"/>
            <p:nvPr/>
          </p:nvSpPr>
          <p:spPr>
            <a:xfrm>
              <a:off x="6905059" y="4082723"/>
              <a:ext cx="572814" cy="279217"/>
            </a:xfrm>
            <a:prstGeom prst="rect">
              <a:avLst/>
            </a:prstGeom>
            <a:noFill/>
          </p:spPr>
          <p:txBody>
            <a:bodyPr wrap="square" rtlCol="0">
              <a:spAutoFit/>
            </a:bodyPr>
            <a:lstStyle/>
            <a:p>
              <a:r>
                <a:rPr lang="es-ES" sz="1100" b="1" dirty="0"/>
                <a:t>313</a:t>
              </a:r>
            </a:p>
          </p:txBody>
        </p:sp>
        <p:sp>
          <p:nvSpPr>
            <p:cNvPr id="86" name="CuadroTexto 85">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cxnSp>
        <p:nvCxnSpPr>
          <p:cNvPr id="16" name="Conector recto 15"/>
          <p:cNvCxnSpPr/>
          <p:nvPr/>
        </p:nvCxnSpPr>
        <p:spPr>
          <a:xfrm>
            <a:off x="10105089" y="2655944"/>
            <a:ext cx="3365" cy="11939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Elipse 109"/>
          <p:cNvSpPr/>
          <p:nvPr/>
        </p:nvSpPr>
        <p:spPr>
          <a:xfrm>
            <a:off x="8643243" y="3563322"/>
            <a:ext cx="134429" cy="23266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8824567" y="2631582"/>
            <a:ext cx="152080" cy="238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1" name="Grupo 130"/>
          <p:cNvGrpSpPr/>
          <p:nvPr/>
        </p:nvGrpSpPr>
        <p:grpSpPr>
          <a:xfrm>
            <a:off x="7891991" y="2959383"/>
            <a:ext cx="1117219" cy="535288"/>
            <a:chOff x="7574090" y="3855773"/>
            <a:chExt cx="1469279" cy="609482"/>
          </a:xfrm>
        </p:grpSpPr>
        <p:grpSp>
          <p:nvGrpSpPr>
            <p:cNvPr id="132" name="Grupo 131">
              <a:extLst>
                <a:ext uri="{FF2B5EF4-FFF2-40B4-BE49-F238E27FC236}">
                  <a16:creationId xmlns:a16="http://schemas.microsoft.com/office/drawing/2014/main" id="{6CB7EADC-DFD0-8E09-8D5A-5B49FE865FC5}"/>
                </a:ext>
              </a:extLst>
            </p:cNvPr>
            <p:cNvGrpSpPr/>
            <p:nvPr/>
          </p:nvGrpSpPr>
          <p:grpSpPr>
            <a:xfrm>
              <a:off x="7574090" y="4001746"/>
              <a:ext cx="1469279" cy="463509"/>
              <a:chOff x="9586823" y="4685665"/>
              <a:chExt cx="1469279" cy="463509"/>
            </a:xfrm>
          </p:grpSpPr>
          <p:grpSp>
            <p:nvGrpSpPr>
              <p:cNvPr id="135" name="Group 208">
                <a:extLst>
                  <a:ext uri="{FF2B5EF4-FFF2-40B4-BE49-F238E27FC236}">
                    <a16:creationId xmlns:a16="http://schemas.microsoft.com/office/drawing/2014/main" id="{5B66494D-3771-E89F-43FC-7E76D6E2A77C}"/>
                  </a:ext>
                </a:extLst>
              </p:cNvPr>
              <p:cNvGrpSpPr>
                <a:grpSpLocks/>
              </p:cNvGrpSpPr>
              <p:nvPr/>
            </p:nvGrpSpPr>
            <p:grpSpPr bwMode="auto">
              <a:xfrm>
                <a:off x="10031886" y="4685665"/>
                <a:ext cx="547688" cy="365125"/>
                <a:chOff x="3938" y="416"/>
                <a:chExt cx="345" cy="230"/>
              </a:xfrm>
            </p:grpSpPr>
            <p:sp>
              <p:nvSpPr>
                <p:cNvPr id="138" name="Rectangle 68">
                  <a:extLst>
                    <a:ext uri="{FF2B5EF4-FFF2-40B4-BE49-F238E27FC236}">
                      <a16:creationId xmlns:a16="http://schemas.microsoft.com/office/drawing/2014/main" id="{55B6C9C7-D79F-D50C-6EB8-26527E2998F7}"/>
                    </a:ext>
                  </a:extLst>
                </p:cNvPr>
                <p:cNvSpPr>
                  <a:spLocks noChangeArrowheads="1"/>
                </p:cNvSpPr>
                <p:nvPr/>
              </p:nvSpPr>
              <p:spPr bwMode="auto">
                <a:xfrm>
                  <a:off x="3938" y="41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9" name="Freeform 69">
                  <a:extLst>
                    <a:ext uri="{FF2B5EF4-FFF2-40B4-BE49-F238E27FC236}">
                      <a16:creationId xmlns:a16="http://schemas.microsoft.com/office/drawing/2014/main" id="{0C096334-470F-6B17-DA9C-CCA44062438B}"/>
                    </a:ext>
                  </a:extLst>
                </p:cNvPr>
                <p:cNvSpPr>
                  <a:spLocks/>
                </p:cNvSpPr>
                <p:nvPr/>
              </p:nvSpPr>
              <p:spPr bwMode="auto">
                <a:xfrm>
                  <a:off x="3941" y="42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solidFill>
                  <a:srgbClr val="00FFFF"/>
                </a:solidFill>
                <a:ln w="1270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40" name="Group 70">
                  <a:extLst>
                    <a:ext uri="{FF2B5EF4-FFF2-40B4-BE49-F238E27FC236}">
                      <a16:creationId xmlns:a16="http://schemas.microsoft.com/office/drawing/2014/main" id="{3B5804BC-E206-15C4-237A-212EAE7AF00C}"/>
                    </a:ext>
                  </a:extLst>
                </p:cNvPr>
                <p:cNvGrpSpPr>
                  <a:grpSpLocks/>
                </p:cNvGrpSpPr>
                <p:nvPr/>
              </p:nvGrpSpPr>
              <p:grpSpPr bwMode="auto">
                <a:xfrm>
                  <a:off x="3938" y="501"/>
                  <a:ext cx="345" cy="59"/>
                  <a:chOff x="3099" y="2714"/>
                  <a:chExt cx="516" cy="59"/>
                </a:xfrm>
              </p:grpSpPr>
              <p:sp>
                <p:nvSpPr>
                  <p:cNvPr id="141" name="Freeform 71">
                    <a:extLst>
                      <a:ext uri="{FF2B5EF4-FFF2-40B4-BE49-F238E27FC236}">
                        <a16:creationId xmlns:a16="http://schemas.microsoft.com/office/drawing/2014/main" id="{66099920-8F6A-F47F-2D57-6F741CE07D2D}"/>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72">
                    <a:extLst>
                      <a:ext uri="{FF2B5EF4-FFF2-40B4-BE49-F238E27FC236}">
                        <a16:creationId xmlns:a16="http://schemas.microsoft.com/office/drawing/2014/main" id="{39C16671-3914-ECF6-F594-D084CE6F6D85}"/>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73">
                    <a:extLst>
                      <a:ext uri="{FF2B5EF4-FFF2-40B4-BE49-F238E27FC236}">
                        <a16:creationId xmlns:a16="http://schemas.microsoft.com/office/drawing/2014/main" id="{4E3FBD5E-25C6-3375-309A-9F6478F121B9}"/>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74">
                    <a:extLst>
                      <a:ext uri="{FF2B5EF4-FFF2-40B4-BE49-F238E27FC236}">
                        <a16:creationId xmlns:a16="http://schemas.microsoft.com/office/drawing/2014/main" id="{2EB267E2-C4E4-158D-4729-0C5F7F979E7B}"/>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Freeform 75">
                    <a:extLst>
                      <a:ext uri="{FF2B5EF4-FFF2-40B4-BE49-F238E27FC236}">
                        <a16:creationId xmlns:a16="http://schemas.microsoft.com/office/drawing/2014/main" id="{C61F71A0-0F5A-730D-68A1-890A0F9DA96E}"/>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Freeform 76">
                    <a:extLst>
                      <a:ext uri="{FF2B5EF4-FFF2-40B4-BE49-F238E27FC236}">
                        <a16:creationId xmlns:a16="http://schemas.microsoft.com/office/drawing/2014/main" id="{860C8539-C186-4E92-6478-A9F5A95F70F7}"/>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77">
                    <a:extLst>
                      <a:ext uri="{FF2B5EF4-FFF2-40B4-BE49-F238E27FC236}">
                        <a16:creationId xmlns:a16="http://schemas.microsoft.com/office/drawing/2014/main" id="{18784EBE-7D47-D425-130C-90485E70A59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sp>
            <p:nvSpPr>
              <p:cNvPr id="136" name="CuadroTexto 135">
                <a:extLst>
                  <a:ext uri="{FF2B5EF4-FFF2-40B4-BE49-F238E27FC236}">
                    <a16:creationId xmlns:a16="http://schemas.microsoft.com/office/drawing/2014/main" id="{76102342-F10C-8622-2FC4-F7B4D67BEC47}"/>
                  </a:ext>
                </a:extLst>
              </p:cNvPr>
              <p:cNvSpPr txBox="1"/>
              <p:nvPr/>
            </p:nvSpPr>
            <p:spPr>
              <a:xfrm>
                <a:off x="9586823" y="4834409"/>
                <a:ext cx="542965" cy="297870"/>
              </a:xfrm>
              <a:prstGeom prst="rect">
                <a:avLst/>
              </a:prstGeom>
              <a:noFill/>
            </p:spPr>
            <p:txBody>
              <a:bodyPr wrap="square" rtlCol="0">
                <a:spAutoFit/>
              </a:bodyPr>
              <a:lstStyle/>
              <a:p>
                <a:r>
                  <a:rPr lang="es-ES" sz="1100" b="1" dirty="0"/>
                  <a:t>021</a:t>
                </a:r>
              </a:p>
            </p:txBody>
          </p:sp>
          <p:sp>
            <p:nvSpPr>
              <p:cNvPr id="137" name="CuadroTexto 136">
                <a:extLst>
                  <a:ext uri="{FF2B5EF4-FFF2-40B4-BE49-F238E27FC236}">
                    <a16:creationId xmlns:a16="http://schemas.microsoft.com/office/drawing/2014/main" id="{A61BAF8B-A7C6-400A-3E1B-49A4DBD92F79}"/>
                  </a:ext>
                </a:extLst>
              </p:cNvPr>
              <p:cNvSpPr txBox="1"/>
              <p:nvPr/>
            </p:nvSpPr>
            <p:spPr>
              <a:xfrm>
                <a:off x="10513137" y="4851304"/>
                <a:ext cx="542965" cy="297870"/>
              </a:xfrm>
              <a:prstGeom prst="rect">
                <a:avLst/>
              </a:prstGeom>
              <a:noFill/>
            </p:spPr>
            <p:txBody>
              <a:bodyPr wrap="square" rtlCol="0">
                <a:spAutoFit/>
              </a:bodyPr>
              <a:lstStyle/>
              <a:p>
                <a:r>
                  <a:rPr lang="es-ES" sz="1100" b="1" dirty="0"/>
                  <a:t>31</a:t>
                </a:r>
              </a:p>
            </p:txBody>
          </p:sp>
        </p:grpSp>
        <p:sp>
          <p:nvSpPr>
            <p:cNvPr id="133"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182871"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4"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342524"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grpSp>
        <p:nvGrpSpPr>
          <p:cNvPr id="148" name="Grupo 147"/>
          <p:cNvGrpSpPr/>
          <p:nvPr/>
        </p:nvGrpSpPr>
        <p:grpSpPr>
          <a:xfrm>
            <a:off x="9471006" y="5424651"/>
            <a:ext cx="1182913" cy="708282"/>
            <a:chOff x="5261223" y="3615426"/>
            <a:chExt cx="1748570" cy="1175270"/>
          </a:xfrm>
        </p:grpSpPr>
        <p:grpSp>
          <p:nvGrpSpPr>
            <p:cNvPr id="149" name="Grupo 148">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52" name="Grupo 151">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54" name="Imagen 153">
                  <a:extLst>
                    <a:ext uri="{FF2B5EF4-FFF2-40B4-BE49-F238E27FC236}">
                      <a16:creationId xmlns:a16="http://schemas.microsoft.com/office/drawing/2014/main" id="{9F32CE41-90DB-FE2E-2EED-34AC241A28FF}"/>
                    </a:ext>
                  </a:extLst>
                </p:cNvPr>
                <p:cNvPicPr>
                  <a:picLocks noChangeAspect="1"/>
                </p:cNvPicPr>
                <p:nvPr/>
              </p:nvPicPr>
              <p:blipFill>
                <a:blip r:embed="rId9">
                  <a:extLst/>
                </a:blip>
                <a:stretch>
                  <a:fillRect/>
                </a:stretch>
              </p:blipFill>
              <p:spPr>
                <a:xfrm>
                  <a:off x="10291517" y="5273209"/>
                  <a:ext cx="302434" cy="245507"/>
                </a:xfrm>
                <a:prstGeom prst="rect">
                  <a:avLst/>
                </a:prstGeom>
              </p:spPr>
            </p:pic>
            <p:sp>
              <p:nvSpPr>
                <p:cNvPr id="155" name="Elipse 154">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6" name="Elipse 155">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7" name="Elipse 156">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53" name="CuadroTexto 152">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0" name="CuadroTexto 149">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smtClean="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9" name="CuadroTexto 158">
            <a:extLst>
              <a:ext uri="{FF2B5EF4-FFF2-40B4-BE49-F238E27FC236}">
                <a16:creationId xmlns:a16="http://schemas.microsoft.com/office/drawing/2014/main" id="{6B17A1B8-BA70-CF57-06A1-43D37FD99663}"/>
              </a:ext>
            </a:extLst>
          </p:cNvPr>
          <p:cNvSpPr txBox="1"/>
          <p:nvPr/>
        </p:nvSpPr>
        <p:spPr>
          <a:xfrm>
            <a:off x="10320923" y="5625391"/>
            <a:ext cx="464761" cy="261610"/>
          </a:xfrm>
          <a:prstGeom prst="rect">
            <a:avLst/>
          </a:prstGeom>
          <a:noFill/>
        </p:spPr>
        <p:txBody>
          <a:bodyPr wrap="square" rtlCol="0">
            <a:spAutoFit/>
          </a:bodyPr>
          <a:lstStyle/>
          <a:p>
            <a:r>
              <a:rPr lang="es-ES" sz="1100" b="1" dirty="0" smtClean="0"/>
              <a:t>31</a:t>
            </a:r>
            <a:endParaRPr lang="es-ES" sz="1100" b="1" dirty="0"/>
          </a:p>
        </p:txBody>
      </p:sp>
      <p:grpSp>
        <p:nvGrpSpPr>
          <p:cNvPr id="161" name="Group 258">
            <a:extLst>
              <a:ext uri="{FF2B5EF4-FFF2-40B4-BE49-F238E27FC236}">
                <a16:creationId xmlns:a16="http://schemas.microsoft.com/office/drawing/2014/main" id="{1822F8F3-584B-CF43-9707-6F0567B8BE2A}"/>
              </a:ext>
            </a:extLst>
          </p:cNvPr>
          <p:cNvGrpSpPr>
            <a:grpSpLocks/>
          </p:cNvGrpSpPr>
          <p:nvPr/>
        </p:nvGrpSpPr>
        <p:grpSpPr bwMode="auto">
          <a:xfrm>
            <a:off x="7643345" y="5263708"/>
            <a:ext cx="356283" cy="314786"/>
            <a:chOff x="4871" y="731"/>
            <a:chExt cx="334" cy="334"/>
          </a:xfrm>
        </p:grpSpPr>
        <p:sp>
          <p:nvSpPr>
            <p:cNvPr id="162"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163"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4"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5"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126" name="Grupo 125">
            <a:extLst>
              <a:ext uri="{FF2B5EF4-FFF2-40B4-BE49-F238E27FC236}">
                <a16:creationId xmlns:a16="http://schemas.microsoft.com/office/drawing/2014/main" id="{79A5222C-8E2F-A763-3389-7682DADF3E9B}"/>
              </a:ext>
            </a:extLst>
          </p:cNvPr>
          <p:cNvGrpSpPr/>
          <p:nvPr/>
        </p:nvGrpSpPr>
        <p:grpSpPr>
          <a:xfrm>
            <a:off x="10087602" y="2345507"/>
            <a:ext cx="1162607" cy="547685"/>
            <a:chOff x="6969662" y="3744102"/>
            <a:chExt cx="1376198" cy="640544"/>
          </a:xfrm>
        </p:grpSpPr>
        <p:grpSp>
          <p:nvGrpSpPr>
            <p:cNvPr id="127" name="Grupo 12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13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158"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16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6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16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51" name="Conector recto 1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128" name="CuadroTexto 127">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smtClean="0"/>
                <a:t>310</a:t>
              </a:r>
              <a:endParaRPr lang="es-ES" sz="1100" b="1" dirty="0"/>
            </a:p>
          </p:txBody>
        </p:sp>
        <p:sp>
          <p:nvSpPr>
            <p:cNvPr id="129" name="CuadroTexto 128">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pic>
        <p:nvPicPr>
          <p:cNvPr id="176" name="Imagen 17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104136" y="3800566"/>
            <a:ext cx="558172" cy="528001"/>
          </a:xfrm>
          <a:prstGeom prst="rect">
            <a:avLst/>
          </a:prstGeom>
        </p:spPr>
      </p:pic>
      <p:cxnSp>
        <p:nvCxnSpPr>
          <p:cNvPr id="177" name="Conector recto 176"/>
          <p:cNvCxnSpPr/>
          <p:nvPr/>
        </p:nvCxnSpPr>
        <p:spPr>
          <a:xfrm>
            <a:off x="9456733" y="4303952"/>
            <a:ext cx="6437" cy="15980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Rectángulo 177"/>
          <p:cNvSpPr/>
          <p:nvPr/>
        </p:nvSpPr>
        <p:spPr>
          <a:xfrm>
            <a:off x="171977" y="1022546"/>
            <a:ext cx="5673562" cy="4924425"/>
          </a:xfrm>
          <a:prstGeom prst="rect">
            <a:avLst/>
          </a:prstGeom>
          <a:ln w="6350">
            <a:solidFill>
              <a:schemeClr val="tx1"/>
            </a:solidFill>
          </a:ln>
        </p:spPr>
        <p:txBody>
          <a:bodyPr wrap="square">
            <a:spAutoFit/>
          </a:bodyPr>
          <a:lstStyle/>
          <a:p>
            <a:pPr algn="just">
              <a:spcAft>
                <a:spcPts val="0"/>
              </a:spcAft>
            </a:pPr>
            <a:r>
              <a:rPr lang="es-CL" sz="1400" b="1" u="sng" dirty="0" smtClean="0">
                <a:latin typeface=" Arial"/>
                <a:ea typeface="Times New Roman" panose="02020603050405020304" pitchFamily="18" charset="0"/>
              </a:rPr>
              <a:t>TAREAS:</a:t>
            </a:r>
            <a:r>
              <a:rPr lang="es-CL" sz="1400" b="1" dirty="0" smtClean="0">
                <a:latin typeface=" Arial"/>
                <a:ea typeface="Times New Roman" panose="02020603050405020304" pitchFamily="18" charset="0"/>
              </a:rPr>
              <a:t> PH </a:t>
            </a:r>
            <a:r>
              <a:rPr lang="es-CL" sz="1400" b="1" dirty="0">
                <a:latin typeface=" Arial"/>
                <a:ea typeface="Times New Roman" panose="02020603050405020304" pitchFamily="18" charset="0"/>
              </a:rPr>
              <a:t>1: CONFIGURACIÓN: </a:t>
            </a:r>
          </a:p>
          <a:p>
            <a:pPr algn="just">
              <a:spcAft>
                <a:spcPts val="0"/>
              </a:spcAft>
            </a:pPr>
            <a:endParaRPr lang="es-CL" sz="1400" b="1" dirty="0" smtClean="0">
              <a:latin typeface=" Arial"/>
              <a:ea typeface="Times New Roman" panose="02020603050405020304" pitchFamily="18" charset="0"/>
            </a:endParaRPr>
          </a:p>
          <a:p>
            <a:pPr algn="just">
              <a:spcAft>
                <a:spcPts val="0"/>
              </a:spcAft>
            </a:pPr>
            <a:r>
              <a:rPr lang="es-CL" sz="1600" b="1" dirty="0" smtClean="0">
                <a:latin typeface=" Arial"/>
                <a:ea typeface="Times New Roman" panose="02020603050405020304" pitchFamily="18" charset="0"/>
              </a:rPr>
              <a:t>Recon</a:t>
            </a:r>
            <a:r>
              <a:rPr lang="es-CL" sz="1600" b="1" dirty="0">
                <a:latin typeface=" Arial"/>
                <a:ea typeface="Times New Roman" panose="02020603050405020304" pitchFamily="18" charset="0"/>
              </a:rPr>
              <a:t>: </a:t>
            </a:r>
          </a:p>
          <a:p>
            <a:pPr algn="just">
              <a:spcAft>
                <a:spcPts val="0"/>
              </a:spcAft>
            </a:pPr>
            <a:r>
              <a:rPr lang="es-CL" sz="1600" dirty="0">
                <a:latin typeface=" Arial"/>
                <a:ea typeface="Times New Roman" panose="02020603050405020304" pitchFamily="18" charset="0"/>
              </a:rPr>
              <a:t>T1: </a:t>
            </a:r>
            <a:r>
              <a:rPr lang="es-CL" sz="1600" dirty="0" smtClean="0">
                <a:latin typeface=" Arial"/>
                <a:ea typeface="Times New Roman" panose="02020603050405020304" pitchFamily="18" charset="0"/>
              </a:rPr>
              <a:t>Habilitar </a:t>
            </a:r>
            <a:r>
              <a:rPr lang="es-CL" sz="1600" dirty="0">
                <a:latin typeface=" Arial"/>
                <a:ea typeface="Times New Roman" panose="02020603050405020304" pitchFamily="18" charset="0"/>
              </a:rPr>
              <a:t>BLS “RED</a:t>
            </a:r>
            <a:r>
              <a:rPr lang="es-CL" sz="1600" dirty="0" smtClean="0">
                <a:latin typeface=" Arial"/>
                <a:ea typeface="Times New Roman" panose="02020603050405020304" pitchFamily="18" charset="0"/>
              </a:rPr>
              <a:t>” y “BLUE”, </a:t>
            </a:r>
            <a:r>
              <a:rPr lang="es-CL" sz="1600" dirty="0">
                <a:latin typeface=" Arial"/>
                <a:ea typeface="Times New Roman" panose="02020603050405020304" pitchFamily="18" charset="0"/>
              </a:rPr>
              <a:t>NLT </a:t>
            </a:r>
            <a:r>
              <a:rPr lang="es-CL" sz="1600" dirty="0" smtClean="0">
                <a:latin typeface=" Arial"/>
                <a:ea typeface="Times New Roman" panose="02020603050405020304" pitchFamily="18" charset="0"/>
              </a:rPr>
              <a:t>ABR 120600.</a:t>
            </a:r>
          </a:p>
          <a:p>
            <a:pPr algn="just">
              <a:spcAft>
                <a:spcPts val="0"/>
              </a:spcAft>
            </a:pPr>
            <a:r>
              <a:rPr lang="es-CL" sz="1600" dirty="0" smtClean="0">
                <a:latin typeface=" Arial"/>
                <a:ea typeface="Times New Roman" panose="02020603050405020304" pitchFamily="18" charset="0"/>
              </a:rPr>
              <a:t>P1</a:t>
            </a:r>
            <a:r>
              <a:rPr lang="es-CL" sz="1600" dirty="0">
                <a:latin typeface=" Arial"/>
                <a:ea typeface="Times New Roman" panose="02020603050405020304" pitchFamily="18" charset="0"/>
              </a:rPr>
              <a:t>: </a:t>
            </a:r>
            <a:r>
              <a:rPr lang="es-CL" sz="1600" dirty="0" smtClean="0">
                <a:latin typeface=" Arial"/>
                <a:ea typeface="Times New Roman" panose="02020603050405020304" pitchFamily="18" charset="0"/>
              </a:rPr>
              <a:t>Permitir el desembarco </a:t>
            </a:r>
            <a:r>
              <a:rPr lang="es-CL" sz="1600" dirty="0">
                <a:latin typeface=" Arial"/>
                <a:ea typeface="Times New Roman" panose="02020603050405020304" pitchFamily="18" charset="0"/>
              </a:rPr>
              <a:t>de las </a:t>
            </a:r>
            <a:r>
              <a:rPr lang="es-CL" sz="1600" dirty="0" smtClean="0">
                <a:latin typeface=" Arial"/>
                <a:ea typeface="Times New Roman" panose="02020603050405020304" pitchFamily="18" charset="0"/>
              </a:rPr>
              <a:t>UU.MM.</a:t>
            </a:r>
          </a:p>
          <a:p>
            <a:pPr algn="just">
              <a:spcAft>
                <a:spcPts val="0"/>
              </a:spcAft>
            </a:pPr>
            <a:r>
              <a:rPr lang="es-CL" sz="1600" dirty="0" smtClean="0">
                <a:latin typeface=" Arial"/>
                <a:ea typeface="Times New Roman" panose="02020603050405020304" pitchFamily="18" charset="0"/>
              </a:rPr>
              <a:t>T2</a:t>
            </a:r>
            <a:r>
              <a:rPr lang="es-CL" sz="1600" dirty="0">
                <a:latin typeface=" Arial"/>
                <a:ea typeface="Times New Roman" panose="02020603050405020304" pitchFamily="18" charset="0"/>
              </a:rPr>
              <a:t>: </a:t>
            </a:r>
            <a:r>
              <a:rPr lang="es-CL" sz="1600" dirty="0" smtClean="0">
                <a:latin typeface=" Arial"/>
                <a:ea typeface="Times New Roman" panose="02020603050405020304" pitchFamily="18" charset="0"/>
              </a:rPr>
              <a:t>entre ABR 130600 y 150600, vigilar ENY en San Vicente.</a:t>
            </a:r>
          </a:p>
          <a:p>
            <a:pPr algn="just">
              <a:spcAft>
                <a:spcPts val="0"/>
              </a:spcAft>
            </a:pPr>
            <a:r>
              <a:rPr lang="es-CL" sz="1600" dirty="0" smtClean="0">
                <a:latin typeface=" Arial"/>
                <a:ea typeface="Times New Roman" panose="02020603050405020304" pitchFamily="18" charset="0"/>
              </a:rPr>
              <a:t>P2</a:t>
            </a:r>
            <a:r>
              <a:rPr lang="es-CL" sz="1600" dirty="0">
                <a:latin typeface=" Arial"/>
                <a:ea typeface="Times New Roman" panose="02020603050405020304" pitchFamily="18" charset="0"/>
              </a:rPr>
              <a:t>: </a:t>
            </a:r>
            <a:r>
              <a:rPr lang="es-CL" sz="1600" dirty="0" smtClean="0">
                <a:latin typeface=" Arial"/>
                <a:ea typeface="Times New Roman" panose="02020603050405020304" pitchFamily="18" charset="0"/>
              </a:rPr>
              <a:t>Permitir el accionar del ME.</a:t>
            </a:r>
          </a:p>
          <a:p>
            <a:pPr algn="just">
              <a:spcAft>
                <a:spcPts val="0"/>
              </a:spcAft>
            </a:pPr>
            <a:endParaRPr lang="es-ES" sz="1600" dirty="0">
              <a:latin typeface=" Arial"/>
              <a:ea typeface="Times New Roman" panose="02020603050405020304" pitchFamily="18" charset="0"/>
            </a:endParaRPr>
          </a:p>
          <a:p>
            <a:pPr algn="just"/>
            <a:r>
              <a:rPr lang="es-CL" sz="1600" b="1" dirty="0" smtClean="0">
                <a:latin typeface=" Arial"/>
                <a:ea typeface="Times New Roman" panose="02020603050405020304" pitchFamily="18" charset="0"/>
              </a:rPr>
              <a:t>SE 3 (FTE): </a:t>
            </a:r>
            <a:endParaRPr lang="es-CL" sz="1600" b="1" dirty="0">
              <a:latin typeface=" Arial"/>
              <a:ea typeface="Times New Roman" panose="02020603050405020304" pitchFamily="18" charset="0"/>
            </a:endParaRPr>
          </a:p>
          <a:p>
            <a:pPr algn="just">
              <a:spcAft>
                <a:spcPts val="0"/>
              </a:spcAft>
            </a:pPr>
            <a:r>
              <a:rPr lang="es-CL" sz="1600" dirty="0">
                <a:latin typeface=" Arial"/>
                <a:ea typeface="Times New Roman" panose="02020603050405020304" pitchFamily="18" charset="0"/>
              </a:rPr>
              <a:t>T1: infiltrarse al sur de BLS “BLUE” día D, hora H-1.</a:t>
            </a:r>
          </a:p>
          <a:p>
            <a:pPr algn="just">
              <a:spcAft>
                <a:spcPts val="0"/>
              </a:spcAft>
            </a:pPr>
            <a:r>
              <a:rPr lang="es-CL" sz="1600" dirty="0">
                <a:latin typeface=" Arial"/>
                <a:ea typeface="Times New Roman" panose="02020603050405020304" pitchFamily="18" charset="0"/>
              </a:rPr>
              <a:t>P1:Contribuir a la maniobra del </a:t>
            </a:r>
            <a:r>
              <a:rPr lang="es-CL" sz="1600" dirty="0" err="1">
                <a:latin typeface=" Arial"/>
                <a:ea typeface="Times New Roman" panose="02020603050405020304" pitchFamily="18" charset="0"/>
              </a:rPr>
              <a:t>Bn</a:t>
            </a:r>
            <a:r>
              <a:rPr lang="es-CL" sz="1600" dirty="0">
                <a:latin typeface=" Arial"/>
                <a:ea typeface="Times New Roman" panose="02020603050405020304" pitchFamily="18" charset="0"/>
              </a:rPr>
              <a:t>.</a:t>
            </a:r>
          </a:p>
          <a:p>
            <a:pPr algn="just">
              <a:spcAft>
                <a:spcPts val="0"/>
              </a:spcAft>
            </a:pPr>
            <a:endParaRPr lang="es-CL" sz="1600" b="1" dirty="0" smtClean="0">
              <a:latin typeface=" Arial"/>
              <a:ea typeface="Times New Roman" panose="02020603050405020304" pitchFamily="18" charset="0"/>
            </a:endParaRPr>
          </a:p>
          <a:p>
            <a:pPr algn="just">
              <a:spcAft>
                <a:spcPts val="0"/>
              </a:spcAft>
            </a:pPr>
            <a:r>
              <a:rPr lang="es-CL" sz="1600" b="1" dirty="0">
                <a:latin typeface=" Arial"/>
                <a:ea typeface="Times New Roman" panose="02020603050405020304" pitchFamily="18" charset="0"/>
              </a:rPr>
              <a:t>ME </a:t>
            </a:r>
            <a:r>
              <a:rPr lang="es-CL" sz="1600" b="1" dirty="0" smtClean="0">
                <a:latin typeface=" Arial"/>
                <a:ea typeface="Times New Roman" panose="02020603050405020304" pitchFamily="18" charset="0"/>
              </a:rPr>
              <a:t>(</a:t>
            </a:r>
            <a:r>
              <a:rPr lang="es-CL" sz="1600" b="1" dirty="0">
                <a:latin typeface=" Arial"/>
                <a:ea typeface="Times New Roman" panose="02020603050405020304" pitchFamily="18" charset="0"/>
              </a:rPr>
              <a:t>Coy 311 </a:t>
            </a:r>
            <a:r>
              <a:rPr lang="es-CL" sz="1600" b="1" dirty="0" smtClean="0">
                <a:latin typeface=" Arial"/>
                <a:ea typeface="Times New Roman" panose="02020603050405020304" pitchFamily="18" charset="0"/>
              </a:rPr>
              <a:t>):</a:t>
            </a:r>
            <a:endParaRPr lang="es-CL" sz="1600" b="1" dirty="0">
              <a:latin typeface=" Arial"/>
              <a:ea typeface="Times New Roman" panose="02020603050405020304" pitchFamily="18" charset="0"/>
            </a:endParaRPr>
          </a:p>
          <a:p>
            <a:pPr algn="just">
              <a:spcAft>
                <a:spcPts val="0"/>
              </a:spcAft>
            </a:pPr>
            <a:r>
              <a:rPr lang="es-CL" sz="1600" dirty="0">
                <a:latin typeface=" Arial"/>
                <a:ea typeface="Times New Roman" panose="02020603050405020304" pitchFamily="18" charset="0"/>
              </a:rPr>
              <a:t>T1: Desembarcar en BLS </a:t>
            </a:r>
            <a:r>
              <a:rPr lang="es-CL" sz="1600" dirty="0" smtClean="0">
                <a:latin typeface=" Arial"/>
                <a:ea typeface="Times New Roman" panose="02020603050405020304" pitchFamily="18" charset="0"/>
              </a:rPr>
              <a:t>“BLUE” </a:t>
            </a:r>
            <a:r>
              <a:rPr lang="es-CL" sz="1600" dirty="0">
                <a:latin typeface=" Arial"/>
                <a:ea typeface="Times New Roman" panose="02020603050405020304" pitchFamily="18" charset="0"/>
              </a:rPr>
              <a:t>día D, hora </a:t>
            </a:r>
            <a:r>
              <a:rPr lang="es-CL" sz="1600" dirty="0" smtClean="0">
                <a:latin typeface=" Arial"/>
                <a:ea typeface="Times New Roman" panose="02020603050405020304" pitchFamily="18" charset="0"/>
              </a:rPr>
              <a:t>H+1.</a:t>
            </a:r>
            <a:endParaRPr lang="es-CL" sz="1600" dirty="0">
              <a:latin typeface=" Arial"/>
              <a:ea typeface="Times New Roman" panose="02020603050405020304" pitchFamily="18" charset="0"/>
            </a:endParaRPr>
          </a:p>
          <a:p>
            <a:pPr algn="just">
              <a:spcAft>
                <a:spcPts val="0"/>
              </a:spcAft>
            </a:pPr>
            <a:r>
              <a:rPr lang="es-CL" sz="1600" dirty="0">
                <a:latin typeface=" Arial"/>
                <a:ea typeface="Times New Roman" panose="02020603050405020304" pitchFamily="18" charset="0"/>
              </a:rPr>
              <a:t>P1: </a:t>
            </a:r>
            <a:r>
              <a:rPr lang="es-CL" sz="1600" dirty="0" smtClean="0">
                <a:latin typeface=" Arial"/>
                <a:ea typeface="Times New Roman" panose="02020603050405020304" pitchFamily="18" charset="0"/>
              </a:rPr>
              <a:t>neutralizar capacidad AA ENY en el AROP.</a:t>
            </a:r>
          </a:p>
          <a:p>
            <a:pPr algn="just">
              <a:spcAft>
                <a:spcPts val="0"/>
              </a:spcAft>
            </a:pPr>
            <a:endParaRPr lang="es-CL" sz="1600" b="1" dirty="0" smtClean="0">
              <a:latin typeface=" Arial"/>
              <a:ea typeface="Times New Roman" panose="02020603050405020304" pitchFamily="18" charset="0"/>
            </a:endParaRPr>
          </a:p>
          <a:p>
            <a:pPr algn="just">
              <a:spcAft>
                <a:spcPts val="0"/>
              </a:spcAft>
            </a:pPr>
            <a:r>
              <a:rPr lang="es-CL" sz="1600" b="1" dirty="0" smtClean="0">
                <a:latin typeface=" Arial"/>
                <a:ea typeface="Times New Roman" panose="02020603050405020304" pitchFamily="18" charset="0"/>
              </a:rPr>
              <a:t>SE 1 (Coy 312, 313, M-81): </a:t>
            </a:r>
            <a:endParaRPr lang="es-CL" sz="1600" b="1" dirty="0">
              <a:latin typeface=" Arial"/>
              <a:ea typeface="Times New Roman" panose="02020603050405020304" pitchFamily="18" charset="0"/>
            </a:endParaRPr>
          </a:p>
          <a:p>
            <a:pPr algn="just">
              <a:spcAft>
                <a:spcPts val="0"/>
              </a:spcAft>
            </a:pPr>
            <a:r>
              <a:rPr lang="es-CL" sz="1600" dirty="0" smtClean="0">
                <a:latin typeface=" Arial"/>
                <a:ea typeface="Times New Roman" panose="02020603050405020304" pitchFamily="18" charset="0"/>
              </a:rPr>
              <a:t>T1:Desembarcar </a:t>
            </a:r>
            <a:r>
              <a:rPr lang="es-CL" sz="1600" dirty="0">
                <a:latin typeface=" Arial"/>
                <a:ea typeface="Times New Roman" panose="02020603050405020304" pitchFamily="18" charset="0"/>
              </a:rPr>
              <a:t>en BLS “RED” día D, hora </a:t>
            </a:r>
            <a:r>
              <a:rPr lang="es-CL" sz="1600" dirty="0" smtClean="0">
                <a:latin typeface=" Arial"/>
                <a:ea typeface="Times New Roman" panose="02020603050405020304" pitchFamily="18" charset="0"/>
              </a:rPr>
              <a:t>H+.</a:t>
            </a:r>
            <a:endParaRPr lang="es-CL" sz="1600" dirty="0">
              <a:latin typeface=" Arial"/>
              <a:ea typeface="Times New Roman" panose="02020603050405020304" pitchFamily="18" charset="0"/>
            </a:endParaRPr>
          </a:p>
          <a:p>
            <a:pPr algn="just">
              <a:spcAft>
                <a:spcPts val="0"/>
              </a:spcAft>
            </a:pPr>
            <a:r>
              <a:rPr lang="es-CL" sz="1600" dirty="0">
                <a:latin typeface=" Arial"/>
                <a:ea typeface="Times New Roman" panose="02020603050405020304" pitchFamily="18" charset="0"/>
              </a:rPr>
              <a:t>P1:Contribuir a la maniobra del </a:t>
            </a:r>
            <a:r>
              <a:rPr lang="es-CL" sz="1600" dirty="0" err="1">
                <a:latin typeface=" Arial"/>
                <a:ea typeface="Times New Roman" panose="02020603050405020304" pitchFamily="18" charset="0"/>
              </a:rPr>
              <a:t>Bn</a:t>
            </a:r>
            <a:r>
              <a:rPr lang="es-CL" sz="1600" dirty="0" smtClean="0">
                <a:latin typeface=" Arial"/>
                <a:ea typeface="Times New Roman" panose="02020603050405020304" pitchFamily="18" charset="0"/>
              </a:rPr>
              <a:t>.</a:t>
            </a:r>
            <a:endParaRPr lang="es-CL" sz="1600" dirty="0">
              <a:latin typeface=" Arial"/>
              <a:ea typeface="Times New Roman" panose="02020603050405020304" pitchFamily="18" charset="0"/>
            </a:endParaRPr>
          </a:p>
        </p:txBody>
      </p:sp>
    </p:spTree>
    <p:extLst>
      <p:ext uri="{BB962C8B-B14F-4D97-AF65-F5344CB8AC3E}">
        <p14:creationId xmlns:p14="http://schemas.microsoft.com/office/powerpoint/2010/main" val="517276292"/>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22</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22</a:t>
              </a:fld>
              <a:endParaRPr lang="es-CL" altLang="es-CL" sz="1200" b="1">
                <a:solidFill>
                  <a:srgbClr val="FFFF00"/>
                </a:solidFill>
              </a:endParaRPr>
            </a:p>
          </p:txBody>
        </p:sp>
      </p:grpSp>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6811977" y="4888968"/>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a:off x="7191854" y="4107918"/>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886042" y="3868303"/>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83" name="Grupo 82"/>
          <p:cNvGrpSpPr/>
          <p:nvPr/>
        </p:nvGrpSpPr>
        <p:grpSpPr>
          <a:xfrm>
            <a:off x="9313580" y="2345539"/>
            <a:ext cx="1288735" cy="627366"/>
            <a:chOff x="8692029" y="4167384"/>
            <a:chExt cx="1430694" cy="513519"/>
          </a:xfrm>
        </p:grpSpPr>
        <p:grpSp>
          <p:nvGrpSpPr>
            <p:cNvPr id="84" name="Grupo 8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8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8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9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8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85" name="CuadroTexto 8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86" name="CuadroTexto 8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9928720">
            <a:off x="6728203" y="3846482"/>
            <a:ext cx="889809" cy="32898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5400000">
            <a:off x="8238464" y="5133421"/>
            <a:ext cx="452752" cy="423188"/>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526675" y="3018689"/>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6711015" y="4832954"/>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10" name="Grupo 9"/>
          <p:cNvGrpSpPr/>
          <p:nvPr/>
        </p:nvGrpSpPr>
        <p:grpSpPr>
          <a:xfrm>
            <a:off x="6134786" y="860904"/>
            <a:ext cx="5707954" cy="5634698"/>
            <a:chOff x="5473776" y="1087482"/>
            <a:chExt cx="5839327" cy="5696166"/>
          </a:xfrm>
        </p:grpSpPr>
        <p:pic>
          <p:nvPicPr>
            <p:cNvPr id="8" name="Imagen 7"/>
            <p:cNvPicPr>
              <a:picLocks noChangeAspect="1"/>
            </p:cNvPicPr>
            <p:nvPr/>
          </p:nvPicPr>
          <p:blipFill rotWithShape="1">
            <a:blip r:embed="rId5"/>
            <a:srcRect l="21396" t="17944" r="33725" b="5730"/>
            <a:stretch/>
          </p:blipFill>
          <p:spPr>
            <a:xfrm>
              <a:off x="5473776" y="1200174"/>
              <a:ext cx="5839327" cy="5583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1" name="Grupo 10">
              <a:extLst>
                <a:ext uri="{FF2B5EF4-FFF2-40B4-BE49-F238E27FC236}">
                  <a16:creationId xmlns:a16="http://schemas.microsoft.com/office/drawing/2014/main" id="{FC681F32-1EE3-A462-9625-461F6D36C33A}"/>
                </a:ext>
              </a:extLst>
            </p:cNvPr>
            <p:cNvGrpSpPr/>
            <p:nvPr/>
          </p:nvGrpSpPr>
          <p:grpSpPr>
            <a:xfrm>
              <a:off x="10463535" y="1087482"/>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7" y="4582"/>
                <a:ext cx="1108024" cy="1050178"/>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sp>
        <p:nvSpPr>
          <p:cNvPr id="101" name="Rectángulo 100"/>
          <p:cNvSpPr/>
          <p:nvPr/>
        </p:nvSpPr>
        <p:spPr>
          <a:xfrm>
            <a:off x="291905" y="1172030"/>
            <a:ext cx="5117471" cy="2862322"/>
          </a:xfrm>
          <a:prstGeom prst="rect">
            <a:avLst/>
          </a:prstGeom>
          <a:ln w="6350">
            <a:solidFill>
              <a:schemeClr val="tx1"/>
            </a:solidFill>
          </a:ln>
        </p:spPr>
        <p:txBody>
          <a:bodyPr wrap="square">
            <a:spAutoFit/>
          </a:bodyPr>
          <a:lstStyle/>
          <a:p>
            <a:pPr algn="just"/>
            <a:r>
              <a:rPr lang="es-CL" b="1" u="sng" dirty="0">
                <a:latin typeface=" Arial"/>
                <a:ea typeface="Times New Roman" panose="02020603050405020304" pitchFamily="18" charset="0"/>
              </a:rPr>
              <a:t>PH </a:t>
            </a:r>
            <a:r>
              <a:rPr lang="es-CL" b="1" u="sng" dirty="0" smtClean="0">
                <a:latin typeface=" Arial"/>
                <a:ea typeface="Times New Roman" panose="02020603050405020304" pitchFamily="18" charset="0"/>
              </a:rPr>
              <a:t>2.1: ACCIÓN 1</a:t>
            </a:r>
          </a:p>
          <a:p>
            <a:pPr algn="just"/>
            <a:endParaRPr lang="en-US" b="1" u="sng" dirty="0">
              <a:latin typeface=" Arial"/>
              <a:ea typeface="Times New Roman" panose="02020603050405020304" pitchFamily="18" charset="0"/>
            </a:endParaRPr>
          </a:p>
          <a:p>
            <a:pPr algn="just"/>
            <a:r>
              <a:rPr lang="es-CL" sz="1600" dirty="0">
                <a:latin typeface=" Arial"/>
                <a:ea typeface="Times New Roman" panose="02020603050405020304" pitchFamily="18" charset="0"/>
              </a:rPr>
              <a:t>Esta fase comienza con </a:t>
            </a:r>
            <a:r>
              <a:rPr lang="es-CL" sz="1600" dirty="0" smtClean="0">
                <a:latin typeface=" Arial"/>
                <a:ea typeface="Times New Roman" panose="02020603050405020304" pitchFamily="18" charset="0"/>
              </a:rPr>
              <a:t>el desembarco de la UU.MM. en las BLS designadas y </a:t>
            </a:r>
            <a:r>
              <a:rPr lang="es-CL" sz="1600" dirty="0">
                <a:latin typeface=" Arial"/>
                <a:ea typeface="Times New Roman" panose="02020603050405020304" pitchFamily="18" charset="0"/>
              </a:rPr>
              <a:t>finaliza con la </a:t>
            </a:r>
            <a:r>
              <a:rPr lang="es-CL" sz="1600" dirty="0" smtClean="0">
                <a:latin typeface=" Arial"/>
                <a:ea typeface="Times New Roman" panose="02020603050405020304" pitchFamily="18" charset="0"/>
              </a:rPr>
              <a:t>destrucción de la capacidad AA ENY. </a:t>
            </a:r>
            <a:endParaRPr lang="es-CL" sz="1600" dirty="0">
              <a:latin typeface=" Arial"/>
              <a:ea typeface="Times New Roman" panose="02020603050405020304" pitchFamily="18" charset="0"/>
            </a:endParaRPr>
          </a:p>
          <a:p>
            <a:pPr algn="just"/>
            <a:endParaRPr lang="es-CL" sz="1600" b="1" dirty="0" smtClean="0">
              <a:latin typeface=" Arial"/>
              <a:ea typeface="Times New Roman" panose="02020603050405020304" pitchFamily="18" charset="0"/>
            </a:endParaRPr>
          </a:p>
          <a:p>
            <a:pPr algn="just"/>
            <a:endParaRPr lang="es-CL" sz="1600" b="1" dirty="0">
              <a:latin typeface=" Arial"/>
              <a:ea typeface="Times New Roman" panose="02020603050405020304" pitchFamily="18" charset="0"/>
            </a:endParaRPr>
          </a:p>
          <a:p>
            <a:pPr algn="just"/>
            <a:r>
              <a:rPr lang="es-CL" sz="1600" b="1" dirty="0" smtClean="0">
                <a:latin typeface=" Arial"/>
                <a:ea typeface="Times New Roman" panose="02020603050405020304" pitchFamily="18" charset="0"/>
              </a:rPr>
              <a:t>KEY </a:t>
            </a:r>
            <a:r>
              <a:rPr lang="es-CL" sz="1600" b="1" dirty="0">
                <a:latin typeface=" Arial"/>
                <a:ea typeface="Times New Roman" panose="02020603050405020304" pitchFamily="18" charset="0"/>
              </a:rPr>
              <a:t>TASK </a:t>
            </a:r>
            <a:r>
              <a:rPr lang="es-CL" sz="1600" dirty="0">
                <a:latin typeface=" Arial"/>
                <a:ea typeface="Times New Roman" panose="02020603050405020304" pitchFamily="18" charset="0"/>
              </a:rPr>
              <a:t>durante esta fase son: </a:t>
            </a:r>
            <a:endParaRPr lang="es-CL" sz="1600" dirty="0" smtClean="0">
              <a:latin typeface=" Arial"/>
              <a:ea typeface="Times New Roman" panose="02020603050405020304" pitchFamily="18" charset="0"/>
            </a:endParaRPr>
          </a:p>
          <a:p>
            <a:pPr algn="just"/>
            <a:endParaRPr lang="es-CL" sz="1600" dirty="0">
              <a:latin typeface=" Arial"/>
              <a:ea typeface="Times New Roman" panose="02020603050405020304" pitchFamily="18" charset="0"/>
            </a:endParaRPr>
          </a:p>
          <a:p>
            <a:pPr marL="342900" indent="-342900" algn="just">
              <a:buFont typeface="+mj-lt"/>
              <a:buAutoNum type="alphaLcPeriod"/>
            </a:pPr>
            <a:r>
              <a:rPr lang="es-ES" sz="1600" dirty="0" smtClean="0">
                <a:latin typeface=" Arial"/>
                <a:ea typeface="Times New Roman" panose="02020603050405020304" pitchFamily="18" charset="0"/>
              </a:rPr>
              <a:t>Contener a las FZAS ENY de San Vicente.</a:t>
            </a:r>
            <a:endParaRPr lang="es-CL" sz="1600" dirty="0">
              <a:latin typeface=" Arial"/>
              <a:ea typeface="Times New Roman" panose="02020603050405020304" pitchFamily="18" charset="0"/>
            </a:endParaRPr>
          </a:p>
          <a:p>
            <a:pPr marL="342900" indent="-342900" algn="just">
              <a:buFont typeface="+mj-lt"/>
              <a:buAutoNum type="alphaLcPeriod"/>
            </a:pPr>
            <a:r>
              <a:rPr lang="es-CL" sz="1600" dirty="0">
                <a:latin typeface=" Arial"/>
                <a:ea typeface="Times New Roman" panose="02020603050405020304" pitchFamily="18" charset="0"/>
              </a:rPr>
              <a:t>Neutralizar </a:t>
            </a:r>
            <a:r>
              <a:rPr lang="es-CL" sz="1600" dirty="0" smtClean="0">
                <a:latin typeface=" Arial"/>
                <a:ea typeface="Times New Roman" panose="02020603050405020304" pitchFamily="18" charset="0"/>
              </a:rPr>
              <a:t>capacidad AA ENY en el AROP.</a:t>
            </a:r>
            <a:endParaRPr lang="es-CL" sz="1600" dirty="0">
              <a:latin typeface=" Arial"/>
              <a:ea typeface="Times New Roman" panose="02020603050405020304" pitchFamily="18" charset="0"/>
            </a:endParaRPr>
          </a:p>
        </p:txBody>
      </p:sp>
      <p:grpSp>
        <p:nvGrpSpPr>
          <p:cNvPr id="100" name="Grupo 99"/>
          <p:cNvGrpSpPr/>
          <p:nvPr/>
        </p:nvGrpSpPr>
        <p:grpSpPr>
          <a:xfrm>
            <a:off x="8894176" y="3872607"/>
            <a:ext cx="1476244" cy="879966"/>
            <a:chOff x="5261223" y="3615426"/>
            <a:chExt cx="1748570" cy="1175270"/>
          </a:xfrm>
        </p:grpSpPr>
        <p:grpSp>
          <p:nvGrpSpPr>
            <p:cNvPr id="102" name="Grupo 101">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04" name="Grupo 103">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06" name="Imagen 105">
                  <a:extLst>
                    <a:ext uri="{FF2B5EF4-FFF2-40B4-BE49-F238E27FC236}">
                      <a16:creationId xmlns:a16="http://schemas.microsoft.com/office/drawing/2014/main" id="{9F32CE41-90DB-FE2E-2EED-34AC241A28FF}"/>
                    </a:ext>
                  </a:extLst>
                </p:cNvPr>
                <p:cNvPicPr>
                  <a:picLocks noChangeAspect="1"/>
                </p:cNvPicPr>
                <p:nvPr/>
              </p:nvPicPr>
              <p:blipFill>
                <a:blip r:embed="rId8">
                  <a:extLst/>
                </a:blip>
                <a:stretch>
                  <a:fillRect/>
                </a:stretch>
              </p:blipFill>
              <p:spPr>
                <a:xfrm>
                  <a:off x="10291517" y="5273209"/>
                  <a:ext cx="302434" cy="245507"/>
                </a:xfrm>
                <a:prstGeom prst="rect">
                  <a:avLst/>
                </a:prstGeom>
              </p:spPr>
            </p:pic>
            <p:sp>
              <p:nvSpPr>
                <p:cNvPr id="107" name="Elipse 106">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08" name="Elipse 107">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09" name="Elipse 108">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05" name="CuadroTexto 104">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03" name="CuadroTexto 102">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smtClean="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10" name="CuadroTexto 109">
            <a:extLst>
              <a:ext uri="{FF2B5EF4-FFF2-40B4-BE49-F238E27FC236}">
                <a16:creationId xmlns:a16="http://schemas.microsoft.com/office/drawing/2014/main" id="{6B17A1B8-BA70-CF57-06A1-43D37FD99663}"/>
              </a:ext>
            </a:extLst>
          </p:cNvPr>
          <p:cNvSpPr txBox="1"/>
          <p:nvPr/>
        </p:nvSpPr>
        <p:spPr>
          <a:xfrm>
            <a:off x="9973129" y="4180762"/>
            <a:ext cx="464761" cy="261610"/>
          </a:xfrm>
          <a:prstGeom prst="rect">
            <a:avLst/>
          </a:prstGeom>
          <a:noFill/>
        </p:spPr>
        <p:txBody>
          <a:bodyPr wrap="square" rtlCol="0">
            <a:spAutoFit/>
          </a:bodyPr>
          <a:lstStyle/>
          <a:p>
            <a:r>
              <a:rPr lang="es-ES" sz="1100" b="1" dirty="0" smtClean="0"/>
              <a:t>31</a:t>
            </a:r>
            <a:endParaRPr lang="es-ES" sz="1100" b="1" dirty="0"/>
          </a:p>
        </p:txBody>
      </p:sp>
    </p:spTree>
    <p:extLst>
      <p:ext uri="{BB962C8B-B14F-4D97-AF65-F5344CB8AC3E}">
        <p14:creationId xmlns:p14="http://schemas.microsoft.com/office/powerpoint/2010/main" val="1621271991"/>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23</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23</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291905" y="1172030"/>
            <a:ext cx="5117471" cy="4031873"/>
          </a:xfrm>
          <a:prstGeom prst="rect">
            <a:avLst/>
          </a:prstGeom>
          <a:ln w="6350">
            <a:solidFill>
              <a:schemeClr val="tx1"/>
            </a:solidFill>
          </a:ln>
        </p:spPr>
        <p:txBody>
          <a:bodyPr wrap="square">
            <a:spAutoFit/>
          </a:bodyPr>
          <a:lstStyle/>
          <a:p>
            <a:pPr algn="just">
              <a:spcAft>
                <a:spcPts val="0"/>
              </a:spcAft>
            </a:pPr>
            <a:r>
              <a:rPr lang="es-CL" sz="1600" b="1" u="sng" dirty="0" smtClean="0">
                <a:latin typeface="Arial" panose="020B0604020202020204" pitchFamily="34" charset="0"/>
                <a:ea typeface="Times New Roman" panose="02020603050405020304" pitchFamily="18" charset="0"/>
                <a:cs typeface="Arial" panose="020B0604020202020204" pitchFamily="34" charset="0"/>
              </a:rPr>
              <a:t>TAREAS: </a:t>
            </a:r>
            <a:r>
              <a:rPr lang="es-CL" sz="1600" b="1" dirty="0" smtClean="0">
                <a:latin typeface="Arial" panose="020B0604020202020204" pitchFamily="34" charset="0"/>
                <a:ea typeface="Times New Roman" panose="02020603050405020304" pitchFamily="18" charset="0"/>
                <a:cs typeface="Arial" panose="020B0604020202020204" pitchFamily="34" charset="0"/>
              </a:rPr>
              <a:t>PH 2.1: ACCIÓN 1.</a:t>
            </a:r>
          </a:p>
          <a:p>
            <a:pPr algn="just">
              <a:spcAft>
                <a:spcPts val="0"/>
              </a:spcAft>
            </a:pPr>
            <a:endParaRPr lang="es-CL" sz="1200" b="1" dirty="0" smtClean="0">
              <a:latin typeface=" Arial"/>
              <a:ea typeface="Times New Roman" panose="02020603050405020304" pitchFamily="18" charset="0"/>
            </a:endParaRPr>
          </a:p>
          <a:p>
            <a:pPr algn="just">
              <a:spcAft>
                <a:spcPts val="0"/>
              </a:spcAft>
            </a:pPr>
            <a:r>
              <a:rPr lang="es-CL" sz="1200" b="1" dirty="0" smtClean="0">
                <a:latin typeface=" Arial"/>
                <a:ea typeface="Times New Roman" panose="02020603050405020304" pitchFamily="18" charset="0"/>
              </a:rPr>
              <a:t>SE 2 (Recon): </a:t>
            </a:r>
            <a:endParaRPr lang="es-CL" sz="1200" b="1" dirty="0">
              <a:latin typeface=" Arial"/>
              <a:ea typeface="Times New Roman" panose="02020603050405020304" pitchFamily="18" charset="0"/>
            </a:endParaRPr>
          </a:p>
          <a:p>
            <a:pPr algn="just">
              <a:spcAft>
                <a:spcPts val="0"/>
              </a:spcAft>
            </a:pPr>
            <a:r>
              <a:rPr lang="es-CL" sz="1200" dirty="0">
                <a:latin typeface=" Arial"/>
                <a:ea typeface="Times New Roman" panose="02020603050405020304" pitchFamily="18" charset="0"/>
              </a:rPr>
              <a:t>T1</a:t>
            </a:r>
            <a:r>
              <a:rPr lang="es-CL" sz="1200" dirty="0" smtClean="0">
                <a:latin typeface=" Arial"/>
                <a:ea typeface="Times New Roman" panose="02020603050405020304" pitchFamily="18" charset="0"/>
              </a:rPr>
              <a:t>: BPT efectuar pedidos de fuego sobre HVT de oportunidad. </a:t>
            </a:r>
          </a:p>
          <a:p>
            <a:pPr algn="just">
              <a:spcAft>
                <a:spcPts val="0"/>
              </a:spcAft>
            </a:pPr>
            <a:r>
              <a:rPr lang="es-CL" sz="1200" dirty="0" smtClean="0">
                <a:latin typeface=" Arial"/>
                <a:ea typeface="Times New Roman" panose="02020603050405020304" pitchFamily="18" charset="0"/>
              </a:rPr>
              <a:t>P1: </a:t>
            </a:r>
            <a:r>
              <a:rPr lang="es-CL" sz="1200" dirty="0">
                <a:latin typeface=" Arial"/>
                <a:ea typeface="Times New Roman" panose="02020603050405020304" pitchFamily="18" charset="0"/>
              </a:rPr>
              <a:t>Permitir el accionar del </a:t>
            </a:r>
            <a:r>
              <a:rPr lang="es-CL" sz="1200" dirty="0" smtClean="0">
                <a:latin typeface=" Arial"/>
                <a:ea typeface="Times New Roman" panose="02020603050405020304" pitchFamily="18" charset="0"/>
              </a:rPr>
              <a:t>ME y SE1.</a:t>
            </a:r>
            <a:endParaRPr lang="es-CL" sz="1200" dirty="0">
              <a:latin typeface=" Arial"/>
              <a:ea typeface="Times New Roman" panose="02020603050405020304" pitchFamily="18" charset="0"/>
            </a:endParaRPr>
          </a:p>
          <a:p>
            <a:pPr algn="just">
              <a:spcAft>
                <a:spcPts val="0"/>
              </a:spcAft>
            </a:pPr>
            <a:endParaRPr lang="es-ES" sz="1200" dirty="0">
              <a:latin typeface=" Arial"/>
              <a:ea typeface="Times New Roman" panose="02020603050405020304" pitchFamily="18" charset="0"/>
            </a:endParaRPr>
          </a:p>
          <a:p>
            <a:pPr algn="just"/>
            <a:r>
              <a:rPr lang="es-CL" sz="1200" b="1" dirty="0">
                <a:latin typeface=" Arial"/>
                <a:ea typeface="Times New Roman" panose="02020603050405020304" pitchFamily="18" charset="0"/>
              </a:rPr>
              <a:t>SE 3 (FTE): </a:t>
            </a:r>
          </a:p>
          <a:p>
            <a:pPr algn="just">
              <a:spcAft>
                <a:spcPts val="0"/>
              </a:spcAft>
            </a:pPr>
            <a:r>
              <a:rPr lang="es-CL" sz="1200" dirty="0">
                <a:latin typeface=" Arial"/>
                <a:ea typeface="Times New Roman" panose="02020603050405020304" pitchFamily="18" charset="0"/>
              </a:rPr>
              <a:t>T1: BPT efectuar pedidos de fuego sobre HVT de oportunidad. </a:t>
            </a:r>
          </a:p>
          <a:p>
            <a:pPr algn="just">
              <a:spcAft>
                <a:spcPts val="0"/>
              </a:spcAft>
            </a:pPr>
            <a:r>
              <a:rPr lang="es-CL" sz="1200" dirty="0">
                <a:latin typeface=" Arial"/>
                <a:ea typeface="Times New Roman" panose="02020603050405020304" pitchFamily="18" charset="0"/>
              </a:rPr>
              <a:t>P1: Permitir el accionar del ME y SE1</a:t>
            </a:r>
            <a:r>
              <a:rPr lang="es-CL" sz="1200" dirty="0" smtClean="0">
                <a:latin typeface=" Arial"/>
                <a:ea typeface="Times New Roman" panose="02020603050405020304" pitchFamily="18" charset="0"/>
              </a:rPr>
              <a:t>.</a:t>
            </a:r>
          </a:p>
          <a:p>
            <a:pPr algn="just">
              <a:spcAft>
                <a:spcPts val="0"/>
              </a:spcAft>
            </a:pPr>
            <a:r>
              <a:rPr lang="es-ES" sz="1200" dirty="0" smtClean="0">
                <a:latin typeface=" Arial"/>
                <a:ea typeface="Times New Roman" panose="02020603050405020304" pitchFamily="18" charset="0"/>
              </a:rPr>
              <a:t>T2: BPT neutralizar HVT de oportunidad.</a:t>
            </a:r>
          </a:p>
          <a:p>
            <a:pPr algn="just"/>
            <a:r>
              <a:rPr lang="es-ES" sz="1200" dirty="0" smtClean="0">
                <a:latin typeface=" Arial"/>
                <a:ea typeface="Times New Roman" panose="02020603050405020304" pitchFamily="18" charset="0"/>
              </a:rPr>
              <a:t>P2: </a:t>
            </a:r>
            <a:r>
              <a:rPr lang="es-CL" sz="1200" dirty="0" smtClean="0">
                <a:latin typeface=" Arial"/>
                <a:ea typeface="Times New Roman" panose="02020603050405020304" pitchFamily="18" charset="0"/>
              </a:rPr>
              <a:t>Permitir </a:t>
            </a:r>
            <a:r>
              <a:rPr lang="es-CL" sz="1200" dirty="0">
                <a:latin typeface=" Arial"/>
                <a:ea typeface="Times New Roman" panose="02020603050405020304" pitchFamily="18" charset="0"/>
              </a:rPr>
              <a:t>el accionar del ME y SE1.</a:t>
            </a:r>
          </a:p>
          <a:p>
            <a:pPr algn="just">
              <a:spcAft>
                <a:spcPts val="0"/>
              </a:spcAft>
            </a:pPr>
            <a:endParaRPr lang="es-CL" sz="1200" b="1" dirty="0">
              <a:latin typeface=" Arial"/>
              <a:ea typeface="Times New Roman" panose="02020603050405020304" pitchFamily="18" charset="0"/>
            </a:endParaRPr>
          </a:p>
          <a:p>
            <a:pPr algn="just">
              <a:spcAft>
                <a:spcPts val="0"/>
              </a:spcAft>
            </a:pPr>
            <a:r>
              <a:rPr lang="es-CL" sz="1200" b="1" dirty="0">
                <a:latin typeface=" Arial"/>
                <a:ea typeface="Times New Roman" panose="02020603050405020304" pitchFamily="18" charset="0"/>
              </a:rPr>
              <a:t>ME (Coy </a:t>
            </a:r>
            <a:r>
              <a:rPr lang="es-CL" sz="1200" b="1" dirty="0" smtClean="0">
                <a:latin typeface=" Arial"/>
                <a:ea typeface="Times New Roman" panose="02020603050405020304" pitchFamily="18" charset="0"/>
              </a:rPr>
              <a:t>311):</a:t>
            </a:r>
          </a:p>
          <a:p>
            <a:pPr marL="442913" indent="-442913" algn="just">
              <a:spcAft>
                <a:spcPts val="0"/>
              </a:spcAft>
            </a:pPr>
            <a:r>
              <a:rPr lang="es-ES" sz="1200" dirty="0">
                <a:latin typeface="Arial" panose="020B0604020202020204" pitchFamily="34" charset="0"/>
                <a:ea typeface="Times New Roman" panose="02020603050405020304" pitchFamily="18" charset="0"/>
                <a:cs typeface="Arial" panose="020B0604020202020204" pitchFamily="34" charset="0"/>
              </a:rPr>
              <a:t>T1:NLT ABR 141200, destruir FZAS ENY ubicada en </a:t>
            </a:r>
            <a:r>
              <a:rPr lang="es-ES" sz="1200" dirty="0" err="1">
                <a:latin typeface="Arial" panose="020B0604020202020204" pitchFamily="34" charset="0"/>
                <a:ea typeface="Times New Roman" panose="02020603050405020304" pitchFamily="18" charset="0"/>
                <a:cs typeface="Arial" panose="020B0604020202020204" pitchFamily="34" charset="0"/>
              </a:rPr>
              <a:t>cuad</a:t>
            </a:r>
            <a:r>
              <a:rPr lang="es-ES" sz="1200" dirty="0">
                <a:latin typeface="Arial" panose="020B0604020202020204" pitchFamily="34" charset="0"/>
                <a:ea typeface="Times New Roman" panose="02020603050405020304" pitchFamily="18" charset="0"/>
                <a:cs typeface="Arial" panose="020B0604020202020204" pitchFamily="34" charset="0"/>
              </a:rPr>
              <a:t>. </a:t>
            </a:r>
            <a:r>
              <a:rPr lang="es-ES" sz="1200" dirty="0" smtClean="0">
                <a:latin typeface="Arial" panose="020B0604020202020204" pitchFamily="34" charset="0"/>
                <a:ea typeface="Times New Roman" panose="02020603050405020304" pitchFamily="18" charset="0"/>
                <a:cs typeface="Arial" panose="020B0604020202020204" pitchFamily="34" charset="0"/>
              </a:rPr>
              <a:t>66-38. </a:t>
            </a:r>
            <a:endParaRPr lang="es-ES" sz="1200" dirty="0">
              <a:latin typeface="Arial" panose="020B0604020202020204" pitchFamily="34" charset="0"/>
              <a:ea typeface="Times New Roman" panose="02020603050405020304" pitchFamily="18" charset="0"/>
              <a:cs typeface="Arial" panose="020B0604020202020204" pitchFamily="34" charset="0"/>
            </a:endParaRPr>
          </a:p>
          <a:p>
            <a:pPr marL="355600" indent="-355600" algn="just">
              <a:spcAft>
                <a:spcPts val="0"/>
              </a:spcAft>
            </a:pPr>
            <a:r>
              <a:rPr lang="es-ES" sz="1200" dirty="0" smtClean="0">
                <a:latin typeface="Arial" panose="020B0604020202020204" pitchFamily="34" charset="0"/>
                <a:ea typeface="Times New Roman" panose="02020603050405020304" pitchFamily="18" charset="0"/>
                <a:cs typeface="Arial" panose="020B0604020202020204" pitchFamily="34" charset="0"/>
              </a:rPr>
              <a:t>P1:Neutralizar </a:t>
            </a:r>
            <a:r>
              <a:rPr lang="es-ES" sz="1200" dirty="0">
                <a:latin typeface="Arial" panose="020B0604020202020204" pitchFamily="34" charset="0"/>
                <a:ea typeface="Times New Roman" panose="02020603050405020304" pitchFamily="18" charset="0"/>
                <a:cs typeface="Arial" panose="020B0604020202020204" pitchFamily="34" charset="0"/>
              </a:rPr>
              <a:t>capacidad AA ENY en el AOR.</a:t>
            </a:r>
          </a:p>
          <a:p>
            <a:pPr algn="just">
              <a:spcAft>
                <a:spcPts val="0"/>
              </a:spcAft>
            </a:pPr>
            <a:endParaRPr lang="es-CL" sz="1200" b="1" dirty="0">
              <a:latin typeface=" Arial"/>
              <a:ea typeface="Times New Roman" panose="02020603050405020304" pitchFamily="18" charset="0"/>
            </a:endParaRPr>
          </a:p>
          <a:p>
            <a:pPr algn="just">
              <a:spcAft>
                <a:spcPts val="0"/>
              </a:spcAft>
            </a:pPr>
            <a:endParaRPr lang="es-CL" sz="1200" b="1" dirty="0">
              <a:latin typeface=" Arial"/>
              <a:ea typeface="Times New Roman" panose="02020603050405020304" pitchFamily="18" charset="0"/>
            </a:endParaRPr>
          </a:p>
          <a:p>
            <a:pPr algn="just">
              <a:spcAft>
                <a:spcPts val="0"/>
              </a:spcAft>
            </a:pPr>
            <a:r>
              <a:rPr lang="es-CL" sz="1200" b="1" dirty="0">
                <a:latin typeface=" Arial"/>
                <a:ea typeface="Times New Roman" panose="02020603050405020304" pitchFamily="18" charset="0"/>
              </a:rPr>
              <a:t>SE 1 (Coy 312, 313, M-81): </a:t>
            </a:r>
          </a:p>
          <a:p>
            <a:pPr algn="just">
              <a:spcAft>
                <a:spcPts val="0"/>
              </a:spcAft>
            </a:pPr>
            <a:r>
              <a:rPr lang="es-CL" sz="1200" dirty="0" smtClean="0">
                <a:latin typeface=" Arial"/>
                <a:ea typeface="Times New Roman" panose="02020603050405020304" pitchFamily="18" charset="0"/>
              </a:rPr>
              <a:t>T1: ACD 140800 y por a lo menos 48 </a:t>
            </a:r>
            <a:r>
              <a:rPr lang="es-CL" sz="1200" dirty="0" err="1" smtClean="0">
                <a:latin typeface=" Arial"/>
                <a:ea typeface="Times New Roman" panose="02020603050405020304" pitchFamily="18" charset="0"/>
              </a:rPr>
              <a:t>hrs</a:t>
            </a:r>
            <a:r>
              <a:rPr lang="es-CL" sz="1200" dirty="0" smtClean="0">
                <a:latin typeface=" Arial"/>
                <a:ea typeface="Times New Roman" panose="02020603050405020304" pitchFamily="18" charset="0"/>
              </a:rPr>
              <a:t>, </a:t>
            </a:r>
            <a:r>
              <a:rPr lang="es-CL" sz="1200" dirty="0">
                <a:latin typeface=" Arial"/>
                <a:ea typeface="Times New Roman" panose="02020603050405020304" pitchFamily="18" charset="0"/>
              </a:rPr>
              <a:t>c</a:t>
            </a:r>
            <a:r>
              <a:rPr lang="es-CL" sz="1200" dirty="0" smtClean="0">
                <a:latin typeface=" Arial"/>
                <a:ea typeface="Times New Roman" panose="02020603050405020304" pitchFamily="18" charset="0"/>
              </a:rPr>
              <a:t>ontener a FZAS ENY en San Vicente.</a:t>
            </a:r>
          </a:p>
          <a:p>
            <a:pPr algn="just">
              <a:spcAft>
                <a:spcPts val="0"/>
              </a:spcAft>
            </a:pPr>
            <a:r>
              <a:rPr lang="es-CL" sz="1200" dirty="0" smtClean="0">
                <a:latin typeface=" Arial"/>
                <a:ea typeface="Times New Roman" panose="02020603050405020304" pitchFamily="18" charset="0"/>
              </a:rPr>
              <a:t>P1: Permitir el accionar del ME.</a:t>
            </a:r>
            <a:endParaRPr lang="es-ES" sz="1200" dirty="0">
              <a:latin typeface="Courier New" panose="02070309020205020404" pitchFamily="49" charset="0"/>
              <a:ea typeface="Times New Roman" panose="02020603050405020304" pitchFamily="18" charset="0"/>
            </a:endParaRPr>
          </a:p>
        </p:txBody>
      </p:sp>
      <p:grpSp>
        <p:nvGrpSpPr>
          <p:cNvPr id="112" name="Grupo 111"/>
          <p:cNvGrpSpPr/>
          <p:nvPr/>
        </p:nvGrpSpPr>
        <p:grpSpPr>
          <a:xfrm>
            <a:off x="6134786" y="860904"/>
            <a:ext cx="5707954" cy="5634698"/>
            <a:chOff x="5473776" y="1087482"/>
            <a:chExt cx="5839327" cy="5696166"/>
          </a:xfrm>
        </p:grpSpPr>
        <p:pic>
          <p:nvPicPr>
            <p:cNvPr id="113" name="Imagen 112"/>
            <p:cNvPicPr>
              <a:picLocks noChangeAspect="1"/>
            </p:cNvPicPr>
            <p:nvPr/>
          </p:nvPicPr>
          <p:blipFill rotWithShape="1">
            <a:blip r:embed="rId7"/>
            <a:srcRect l="21396" t="17944" r="33725" b="5730"/>
            <a:stretch/>
          </p:blipFill>
          <p:spPr>
            <a:xfrm>
              <a:off x="5473776" y="1200174"/>
              <a:ext cx="5839327" cy="55834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14" name="Grupo 113">
              <a:extLst>
                <a:ext uri="{FF2B5EF4-FFF2-40B4-BE49-F238E27FC236}">
                  <a16:creationId xmlns:a16="http://schemas.microsoft.com/office/drawing/2014/main" id="{FC681F32-1EE3-A462-9625-461F6D36C33A}"/>
                </a:ext>
              </a:extLst>
            </p:cNvPr>
            <p:cNvGrpSpPr/>
            <p:nvPr/>
          </p:nvGrpSpPr>
          <p:grpSpPr>
            <a:xfrm>
              <a:off x="10463535" y="1087482"/>
              <a:ext cx="768040" cy="750797"/>
              <a:chOff x="-114967" y="-136813"/>
              <a:chExt cx="1498714" cy="1466033"/>
            </a:xfrm>
          </p:grpSpPr>
          <p:pic>
            <p:nvPicPr>
              <p:cNvPr id="115" name="Imagen 114">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7" y="4582"/>
                <a:ext cx="1108024" cy="1050178"/>
              </a:xfrm>
              <a:prstGeom prst="rect">
                <a:avLst/>
              </a:prstGeom>
            </p:spPr>
          </p:pic>
          <p:sp>
            <p:nvSpPr>
              <p:cNvPr id="116"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17"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19"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grpSp>
        <p:nvGrpSpPr>
          <p:cNvPr id="120" name="Grupo 119"/>
          <p:cNvGrpSpPr/>
          <p:nvPr/>
        </p:nvGrpSpPr>
        <p:grpSpPr>
          <a:xfrm>
            <a:off x="8894176" y="3872607"/>
            <a:ext cx="1476244" cy="879966"/>
            <a:chOff x="5261223" y="3615426"/>
            <a:chExt cx="1748570" cy="1175270"/>
          </a:xfrm>
        </p:grpSpPr>
        <p:grpSp>
          <p:nvGrpSpPr>
            <p:cNvPr id="124" name="Grupo 123">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26" name="Grupo 125">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28" name="Imagen 127">
                  <a:extLst>
                    <a:ext uri="{FF2B5EF4-FFF2-40B4-BE49-F238E27FC236}">
                      <a16:creationId xmlns:a16="http://schemas.microsoft.com/office/drawing/2014/main" id="{9F32CE41-90DB-FE2E-2EED-34AC241A28FF}"/>
                    </a:ext>
                  </a:extLst>
                </p:cNvPr>
                <p:cNvPicPr>
                  <a:picLocks noChangeAspect="1"/>
                </p:cNvPicPr>
                <p:nvPr/>
              </p:nvPicPr>
              <p:blipFill>
                <a:blip r:embed="rId8">
                  <a:extLst/>
                </a:blip>
                <a:stretch>
                  <a:fillRect/>
                </a:stretch>
              </p:blipFill>
              <p:spPr>
                <a:xfrm>
                  <a:off x="10291517" y="5273209"/>
                  <a:ext cx="302434" cy="245507"/>
                </a:xfrm>
                <a:prstGeom prst="rect">
                  <a:avLst/>
                </a:prstGeom>
              </p:spPr>
            </p:pic>
            <p:sp>
              <p:nvSpPr>
                <p:cNvPr id="129" name="Elipse 128">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0" name="Elipse 129">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1" name="Elipse 130">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27" name="CuadroTexto 126">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25" name="CuadroTexto 124">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smtClean="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32" name="CuadroTexto 131">
            <a:extLst>
              <a:ext uri="{FF2B5EF4-FFF2-40B4-BE49-F238E27FC236}">
                <a16:creationId xmlns:a16="http://schemas.microsoft.com/office/drawing/2014/main" id="{6B17A1B8-BA70-CF57-06A1-43D37FD99663}"/>
              </a:ext>
            </a:extLst>
          </p:cNvPr>
          <p:cNvSpPr txBox="1"/>
          <p:nvPr/>
        </p:nvSpPr>
        <p:spPr>
          <a:xfrm>
            <a:off x="10012995" y="4143234"/>
            <a:ext cx="464761" cy="261610"/>
          </a:xfrm>
          <a:prstGeom prst="rect">
            <a:avLst/>
          </a:prstGeom>
          <a:noFill/>
        </p:spPr>
        <p:txBody>
          <a:bodyPr wrap="square" rtlCol="0">
            <a:spAutoFit/>
          </a:bodyPr>
          <a:lstStyle/>
          <a:p>
            <a:r>
              <a:rPr lang="es-ES" sz="1100" b="1" dirty="0" smtClean="0"/>
              <a:t>31</a:t>
            </a:r>
            <a:endParaRPr lang="es-ES" sz="1100" b="1" dirty="0"/>
          </a:p>
        </p:txBody>
      </p:sp>
    </p:spTree>
    <p:extLst>
      <p:ext uri="{BB962C8B-B14F-4D97-AF65-F5344CB8AC3E}">
        <p14:creationId xmlns:p14="http://schemas.microsoft.com/office/powerpoint/2010/main" val="1639793600"/>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24</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24</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7409965" y="5066379"/>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rot="19437944">
            <a:off x="6399316" y="4198435"/>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402322" y="3568742"/>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6017474">
            <a:off x="7385265" y="4377132"/>
            <a:ext cx="987284" cy="43200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3110892">
            <a:off x="7171282" y="4625274"/>
            <a:ext cx="291161" cy="461951"/>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313913" y="2973791"/>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7270085" y="5146296"/>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112" name="Grupo 111">
            <a:extLst>
              <a:ext uri="{FF2B5EF4-FFF2-40B4-BE49-F238E27FC236}">
                <a16:creationId xmlns:a16="http://schemas.microsoft.com/office/drawing/2014/main" id="{BEE9744D-D72A-8070-05AD-2A7E9DB2FCAF}"/>
              </a:ext>
            </a:extLst>
          </p:cNvPr>
          <p:cNvGrpSpPr/>
          <p:nvPr/>
        </p:nvGrpSpPr>
        <p:grpSpPr>
          <a:xfrm rot="5804267">
            <a:off x="7805079" y="2610223"/>
            <a:ext cx="421574" cy="397460"/>
            <a:chOff x="5838276" y="2463149"/>
            <a:chExt cx="853606" cy="307777"/>
          </a:xfrm>
        </p:grpSpPr>
        <p:grpSp>
          <p:nvGrpSpPr>
            <p:cNvPr id="113"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15"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16"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14" name="CuadroTexto 113">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sp>
        <p:nvSpPr>
          <p:cNvPr id="117" name="Rectángulo 116"/>
          <p:cNvSpPr/>
          <p:nvPr/>
        </p:nvSpPr>
        <p:spPr>
          <a:xfrm>
            <a:off x="291905" y="1172030"/>
            <a:ext cx="5117471" cy="3108543"/>
          </a:xfrm>
          <a:prstGeom prst="rect">
            <a:avLst/>
          </a:prstGeom>
          <a:ln w="6350">
            <a:solidFill>
              <a:schemeClr val="tx1"/>
            </a:solidFill>
          </a:ln>
        </p:spPr>
        <p:txBody>
          <a:bodyPr wrap="square">
            <a:spAutoFit/>
          </a:bodyPr>
          <a:lstStyle/>
          <a:p>
            <a:pPr algn="just"/>
            <a:r>
              <a:rPr lang="es-CL" b="1" u="sng" dirty="0">
                <a:latin typeface=" Arial"/>
                <a:ea typeface="Times New Roman" panose="02020603050405020304" pitchFamily="18" charset="0"/>
              </a:rPr>
              <a:t>PH </a:t>
            </a:r>
            <a:r>
              <a:rPr lang="es-CL" b="1" u="sng" dirty="0" smtClean="0">
                <a:latin typeface=" Arial"/>
                <a:ea typeface="Times New Roman" panose="02020603050405020304" pitchFamily="18" charset="0"/>
              </a:rPr>
              <a:t>2.2: ACCIÓN </a:t>
            </a:r>
            <a:r>
              <a:rPr lang="es-CL" b="1" u="sng" dirty="0">
                <a:latin typeface=" Arial"/>
                <a:ea typeface="Times New Roman" panose="02020603050405020304" pitchFamily="18" charset="0"/>
              </a:rPr>
              <a:t>2</a:t>
            </a:r>
            <a:endParaRPr lang="es-CL" b="1" u="sng" dirty="0" smtClean="0">
              <a:latin typeface=" Arial"/>
              <a:ea typeface="Times New Roman" panose="02020603050405020304" pitchFamily="18" charset="0"/>
            </a:endParaRPr>
          </a:p>
          <a:p>
            <a:pPr algn="just"/>
            <a:endParaRPr lang="en-US" b="1" u="sng" dirty="0">
              <a:latin typeface=" Arial"/>
              <a:ea typeface="Times New Roman" panose="02020603050405020304" pitchFamily="18" charset="0"/>
            </a:endParaRPr>
          </a:p>
          <a:p>
            <a:pPr algn="just"/>
            <a:r>
              <a:rPr lang="es-CL" sz="1600" dirty="0">
                <a:latin typeface=" Arial"/>
                <a:ea typeface="Times New Roman" panose="02020603050405020304" pitchFamily="18" charset="0"/>
              </a:rPr>
              <a:t>Esta fase comienza </a:t>
            </a:r>
            <a:r>
              <a:rPr lang="es-CL" sz="1600" dirty="0" smtClean="0">
                <a:latin typeface=" Arial"/>
                <a:ea typeface="Times New Roman" panose="02020603050405020304" pitchFamily="18" charset="0"/>
              </a:rPr>
              <a:t>con </a:t>
            </a:r>
            <a:r>
              <a:rPr lang="es-CL" sz="1600" dirty="0">
                <a:latin typeface=" Arial"/>
                <a:ea typeface="Times New Roman" panose="02020603050405020304" pitchFamily="18" charset="0"/>
              </a:rPr>
              <a:t>la </a:t>
            </a:r>
            <a:r>
              <a:rPr lang="es-CL" sz="1600" dirty="0" smtClean="0">
                <a:latin typeface=" Arial"/>
                <a:ea typeface="Times New Roman" panose="02020603050405020304" pitchFamily="18" charset="0"/>
              </a:rPr>
              <a:t>destrucción de la capacidad AA ENY</a:t>
            </a:r>
            <a:r>
              <a:rPr lang="es-CL" sz="1600" dirty="0">
                <a:latin typeface=" Arial"/>
                <a:ea typeface="Times New Roman" panose="02020603050405020304" pitchFamily="18" charset="0"/>
              </a:rPr>
              <a:t> </a:t>
            </a:r>
            <a:r>
              <a:rPr lang="es-CL" sz="1600" dirty="0" smtClean="0">
                <a:latin typeface=" Arial"/>
                <a:ea typeface="Times New Roman" panose="02020603050405020304" pitchFamily="18" charset="0"/>
              </a:rPr>
              <a:t>y finaliza con la derrota de las FZAS ENY en San Vicente.</a:t>
            </a:r>
            <a:endParaRPr lang="es-CL" sz="1600" dirty="0">
              <a:latin typeface=" Arial"/>
              <a:ea typeface="Times New Roman" panose="02020603050405020304" pitchFamily="18" charset="0"/>
            </a:endParaRPr>
          </a:p>
          <a:p>
            <a:pPr algn="just"/>
            <a:endParaRPr lang="es-CL" sz="1600" b="1" dirty="0" smtClean="0">
              <a:latin typeface=" Arial"/>
              <a:ea typeface="Times New Roman" panose="02020603050405020304" pitchFamily="18" charset="0"/>
            </a:endParaRPr>
          </a:p>
          <a:p>
            <a:pPr algn="just"/>
            <a:endParaRPr lang="es-CL" sz="1600" b="1" dirty="0">
              <a:latin typeface=" Arial"/>
              <a:ea typeface="Times New Roman" panose="02020603050405020304" pitchFamily="18" charset="0"/>
            </a:endParaRPr>
          </a:p>
          <a:p>
            <a:pPr algn="just"/>
            <a:r>
              <a:rPr lang="es-CL" sz="1600" b="1" dirty="0" smtClean="0">
                <a:latin typeface=" Arial"/>
                <a:ea typeface="Times New Roman" panose="02020603050405020304" pitchFamily="18" charset="0"/>
              </a:rPr>
              <a:t>KEY </a:t>
            </a:r>
            <a:r>
              <a:rPr lang="es-CL" sz="1600" b="1" dirty="0">
                <a:latin typeface=" Arial"/>
                <a:ea typeface="Times New Roman" panose="02020603050405020304" pitchFamily="18" charset="0"/>
              </a:rPr>
              <a:t>TASK </a:t>
            </a:r>
            <a:r>
              <a:rPr lang="es-CL" sz="1600" dirty="0">
                <a:latin typeface=" Arial"/>
                <a:ea typeface="Times New Roman" panose="02020603050405020304" pitchFamily="18" charset="0"/>
              </a:rPr>
              <a:t>durante esta fase son: </a:t>
            </a:r>
            <a:endParaRPr lang="es-CL" sz="1600" dirty="0" smtClean="0">
              <a:latin typeface=" Arial"/>
              <a:ea typeface="Times New Roman" panose="02020603050405020304" pitchFamily="18" charset="0"/>
            </a:endParaRPr>
          </a:p>
          <a:p>
            <a:pPr algn="just"/>
            <a:endParaRPr lang="es-CL" sz="1600" dirty="0">
              <a:latin typeface=" Arial"/>
              <a:ea typeface="Times New Roman" panose="02020603050405020304" pitchFamily="18" charset="0"/>
            </a:endParaRPr>
          </a:p>
          <a:p>
            <a:pPr marL="342900" indent="-342900" algn="just">
              <a:buFont typeface="+mj-lt"/>
              <a:buAutoNum type="alphaLcPeriod"/>
            </a:pPr>
            <a:r>
              <a:rPr lang="es-ES" sz="1600" dirty="0" smtClean="0">
                <a:latin typeface=" Arial"/>
                <a:ea typeface="Times New Roman" panose="02020603050405020304" pitchFamily="18" charset="0"/>
              </a:rPr>
              <a:t>Neutralizar a las FZAS ENY de San Vicente.</a:t>
            </a:r>
            <a:endParaRPr lang="es-CL" sz="1600" dirty="0">
              <a:latin typeface=" Arial"/>
              <a:ea typeface="Times New Roman" panose="02020603050405020304" pitchFamily="18" charset="0"/>
            </a:endParaRPr>
          </a:p>
          <a:p>
            <a:pPr marL="342900" indent="-342900" algn="just">
              <a:buFont typeface="+mj-lt"/>
              <a:buAutoNum type="alphaLcPeriod"/>
            </a:pPr>
            <a:r>
              <a:rPr lang="es-ES" sz="1600" dirty="0" smtClean="0">
                <a:latin typeface=" Arial"/>
                <a:ea typeface="Times New Roman" panose="02020603050405020304" pitchFamily="18" charset="0"/>
              </a:rPr>
              <a:t>Evitar su refuerzo por FZAS que desembarquen desde el norte.</a:t>
            </a:r>
            <a:endParaRPr lang="es-CL" sz="1600" dirty="0">
              <a:latin typeface=" Arial"/>
              <a:ea typeface="Times New Roman" panose="02020603050405020304" pitchFamily="18" charset="0"/>
            </a:endParaRPr>
          </a:p>
        </p:txBody>
      </p:sp>
    </p:spTree>
    <p:extLst>
      <p:ext uri="{BB962C8B-B14F-4D97-AF65-F5344CB8AC3E}">
        <p14:creationId xmlns:p14="http://schemas.microsoft.com/office/powerpoint/2010/main" val="3452870989"/>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48487" y="6133186"/>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25</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25</a:t>
              </a:fld>
              <a:endParaRPr lang="es-CL" altLang="es-CL" sz="1200" b="1">
                <a:solidFill>
                  <a:srgbClr val="FFFF00"/>
                </a:solidFill>
              </a:endParaRPr>
            </a:p>
          </p:txBody>
        </p:sp>
      </p:grpSp>
      <p:grpSp>
        <p:nvGrpSpPr>
          <p:cNvPr id="9" name="Grupo 8"/>
          <p:cNvGrpSpPr/>
          <p:nvPr/>
        </p:nvGrpSpPr>
        <p:grpSpPr>
          <a:xfrm>
            <a:off x="138649" y="1183783"/>
            <a:ext cx="11951325" cy="4609487"/>
            <a:chOff x="138649" y="1183783"/>
            <a:chExt cx="11951325" cy="4609487"/>
          </a:xfrm>
        </p:grpSpPr>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325259" y="2887869"/>
              <a:ext cx="746247"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88240" y="1863222"/>
              <a:ext cx="6677" cy="148160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035417" y="3372889"/>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995490" y="336991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041504" y="3359592"/>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23" name="Grupo 222"/>
            <p:cNvGrpSpPr/>
            <p:nvPr/>
          </p:nvGrpSpPr>
          <p:grpSpPr>
            <a:xfrm>
              <a:off x="10430814" y="1980991"/>
              <a:ext cx="1659160" cy="826563"/>
              <a:chOff x="7720500" y="1982346"/>
              <a:chExt cx="1659160" cy="826563"/>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304617" y="2516521"/>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ES" altLang="es-CL" sz="1300" b="1" dirty="0" smtClean="0">
                    <a:cs typeface="Calibri" panose="020F0502020204030204" pitchFamily="34" charset="0"/>
                  </a:rPr>
                  <a:t>KRAKEN</a:t>
                </a:r>
                <a:endParaRPr lang="es-CL" altLang="es-CL" sz="1300" b="1" dirty="0">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HH-65</a:t>
                </a:r>
                <a:endParaRPr lang="es-CL" altLang="es-CL" sz="1400" b="1" dirty="0">
                  <a:solidFill>
                    <a:prstClr val="black"/>
                  </a:solidFill>
                  <a:cs typeface="Calibri" panose="020F0502020204030204" pitchFamily="34" charset="0"/>
                </a:endParaRP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709092" y="2410124"/>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5102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019201" y="3359592"/>
              <a:ext cx="10076379" cy="16066"/>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11" name="Grupo 10"/>
            <p:cNvGrpSpPr/>
            <p:nvPr/>
          </p:nvGrpSpPr>
          <p:grpSpPr>
            <a:xfrm>
              <a:off x="5692601" y="1183783"/>
              <a:ext cx="778536" cy="659429"/>
              <a:chOff x="5692601" y="1534303"/>
              <a:chExt cx="778536" cy="659429"/>
            </a:xfrm>
          </p:grpSpPr>
          <p:grpSp>
            <p:nvGrpSpPr>
              <p:cNvPr id="10" name="Grupo 9"/>
              <p:cNvGrpSpPr/>
              <p:nvPr/>
            </p:nvGrpSpPr>
            <p:grpSpPr>
              <a:xfrm>
                <a:off x="5692601" y="1534303"/>
                <a:ext cx="778536" cy="659429"/>
                <a:chOff x="5692601" y="1534303"/>
                <a:chExt cx="778536" cy="659429"/>
              </a:xfrm>
            </p:grpSpPr>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92601" y="1707147"/>
                <a:ext cx="778536" cy="474135"/>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158" name="Conector recto 157"/>
            <p:cNvCxnSpPr/>
            <p:nvPr/>
          </p:nvCxnSpPr>
          <p:spPr>
            <a:xfrm>
              <a:off x="6142692" y="2462523"/>
              <a:ext cx="4434893" cy="17316"/>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grpSp>
          <p:nvGrpSpPr>
            <p:cNvPr id="4" name="Grupo 3"/>
            <p:cNvGrpSpPr/>
            <p:nvPr/>
          </p:nvGrpSpPr>
          <p:grpSpPr>
            <a:xfrm>
              <a:off x="2130894" y="3814218"/>
              <a:ext cx="3278517" cy="1806295"/>
              <a:chOff x="2662197" y="3018828"/>
              <a:chExt cx="3278517" cy="1806295"/>
            </a:xfrm>
          </p:grpSpPr>
          <p:sp>
            <p:nvSpPr>
              <p:cNvPr id="161" name="CuadroTexto 160"/>
              <p:cNvSpPr txBox="1"/>
              <p:nvPr/>
            </p:nvSpPr>
            <p:spPr>
              <a:xfrm>
                <a:off x="5273217" y="3018828"/>
                <a:ext cx="667497" cy="369332"/>
              </a:xfrm>
              <a:prstGeom prst="rect">
                <a:avLst/>
              </a:prstGeom>
              <a:noFill/>
            </p:spPr>
            <p:txBody>
              <a:bodyPr wrap="square" rtlCol="0">
                <a:spAutoFit/>
              </a:bodyPr>
              <a:lstStyle/>
              <a:p>
                <a:r>
                  <a:rPr lang="es-ES" dirty="0" smtClean="0"/>
                  <a:t>ME</a:t>
                </a:r>
                <a:endParaRPr lang="en-US" dirty="0"/>
              </a:p>
            </p:txBody>
          </p:sp>
          <p:grpSp>
            <p:nvGrpSpPr>
              <p:cNvPr id="249" name="Grupo 248"/>
              <p:cNvGrpSpPr/>
              <p:nvPr/>
            </p:nvGrpSpPr>
            <p:grpSpPr>
              <a:xfrm>
                <a:off x="2662197" y="3514963"/>
                <a:ext cx="1767188" cy="1310160"/>
                <a:chOff x="1134824" y="3982325"/>
                <a:chExt cx="1767188" cy="1255908"/>
              </a:xfrm>
            </p:grpSpPr>
            <p:grpSp>
              <p:nvGrpSpPr>
                <p:cNvPr id="250" name="Grupo 249"/>
                <p:cNvGrpSpPr/>
                <p:nvPr/>
              </p:nvGrpSpPr>
              <p:grpSpPr>
                <a:xfrm>
                  <a:off x="1307534" y="3982325"/>
                  <a:ext cx="1432831" cy="1255908"/>
                  <a:chOff x="1473039" y="4026832"/>
                  <a:chExt cx="1432831" cy="1255908"/>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3039" y="4654200"/>
                    <a:ext cx="1432831" cy="62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BARRABAS</a:t>
                    </a:r>
                    <a:endParaRPr lang="es-CL" altLang="es-CL" sz="1300" b="1" dirty="0">
                      <a:solidFill>
                        <a:prstClr val="black"/>
                      </a:solidFill>
                      <a:cs typeface="Calibri" panose="020F050202020403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5"/>
                <a:stretch>
                  <a:fillRect/>
                </a:stretch>
              </p:blipFill>
              <p:spPr>
                <a:xfrm>
                  <a:off x="2207008" y="4385951"/>
                  <a:ext cx="695004" cy="384081"/>
                </a:xfrm>
                <a:prstGeom prst="rect">
                  <a:avLst/>
                </a:prstGeom>
              </p:spPr>
            </p:pic>
          </p:grpSp>
        </p:grpSp>
        <p:grpSp>
          <p:nvGrpSpPr>
            <p:cNvPr id="12" name="Grupo 11"/>
            <p:cNvGrpSpPr/>
            <p:nvPr/>
          </p:nvGrpSpPr>
          <p:grpSpPr>
            <a:xfrm>
              <a:off x="2245741" y="4204733"/>
              <a:ext cx="5594221" cy="1430766"/>
              <a:chOff x="2954098" y="3318155"/>
              <a:chExt cx="5594221" cy="1430766"/>
            </a:xfrm>
          </p:grpSpPr>
          <p:grpSp>
            <p:nvGrpSpPr>
              <p:cNvPr id="268" name="Grupo 267"/>
              <p:cNvGrpSpPr/>
              <p:nvPr/>
            </p:nvGrpSpPr>
            <p:grpSpPr>
              <a:xfrm>
                <a:off x="4816863" y="3486908"/>
                <a:ext cx="1767188" cy="1151495"/>
                <a:chOff x="1134824" y="3982325"/>
                <a:chExt cx="1767188" cy="1151495"/>
              </a:xfrm>
            </p:grpSpPr>
            <p:grpSp>
              <p:nvGrpSpPr>
                <p:cNvPr id="269" name="Grupo 268"/>
                <p:cNvGrpSpPr/>
                <p:nvPr/>
              </p:nvGrpSpPr>
              <p:grpSpPr>
                <a:xfrm>
                  <a:off x="1309937" y="3982325"/>
                  <a:ext cx="1432831" cy="1151495"/>
                  <a:chOff x="1475442" y="4026832"/>
                  <a:chExt cx="1432831" cy="1151495"/>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5442" y="4655107"/>
                    <a:ext cx="14328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FORAJIDO</a:t>
                    </a:r>
                    <a:endParaRPr lang="es-CL" altLang="es-CL" sz="1300" b="1" dirty="0">
                      <a:solidFill>
                        <a:prstClr val="black"/>
                      </a:solidFill>
                      <a:cs typeface="Calibri" panose="020F050202020403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77"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78"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5"/>
                <a:stretch>
                  <a:fillRect/>
                </a:stretch>
              </p:blipFill>
              <p:spPr>
                <a:xfrm>
                  <a:off x="2207008" y="4385951"/>
                  <a:ext cx="695004" cy="384081"/>
                </a:xfrm>
                <a:prstGeom prst="rect">
                  <a:avLst/>
                </a:prstGeom>
              </p:spPr>
            </p:pic>
          </p:grpSp>
          <p:sp>
            <p:nvSpPr>
              <p:cNvPr id="165" name="Rectángulo redondeado 164"/>
              <p:cNvSpPr/>
              <p:nvPr/>
            </p:nvSpPr>
            <p:spPr>
              <a:xfrm>
                <a:off x="2954098" y="3318155"/>
                <a:ext cx="5594221" cy="1430766"/>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upo 17"/>
            <p:cNvGrpSpPr/>
            <p:nvPr/>
          </p:nvGrpSpPr>
          <p:grpSpPr>
            <a:xfrm>
              <a:off x="10205530" y="3836574"/>
              <a:ext cx="1767188" cy="1828982"/>
              <a:chOff x="6147279" y="2995137"/>
              <a:chExt cx="1767188" cy="1828982"/>
            </a:xfrm>
          </p:grpSpPr>
          <p:sp>
            <p:nvSpPr>
              <p:cNvPr id="166" name="CuadroTexto 165"/>
              <p:cNvSpPr txBox="1"/>
              <p:nvPr/>
            </p:nvSpPr>
            <p:spPr>
              <a:xfrm>
                <a:off x="6784924" y="2995137"/>
                <a:ext cx="667497" cy="369332"/>
              </a:xfrm>
              <a:prstGeom prst="rect">
                <a:avLst/>
              </a:prstGeom>
              <a:noFill/>
            </p:spPr>
            <p:txBody>
              <a:bodyPr wrap="square" rtlCol="0">
                <a:spAutoFit/>
              </a:bodyPr>
              <a:lstStyle/>
              <a:p>
                <a:r>
                  <a:rPr lang="es-CL" dirty="0" smtClean="0"/>
                  <a:t>SE 3</a:t>
                </a:r>
                <a:endParaRPr lang="en-US" dirty="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6989557" y="3865248"/>
                <a:ext cx="24823" cy="19041"/>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22" name="Conector recto 221"/>
              <p:cNvCxnSpPr/>
              <p:nvPr/>
            </p:nvCxnSpPr>
            <p:spPr>
              <a:xfrm>
                <a:off x="7526721" y="3464633"/>
                <a:ext cx="27547" cy="8024"/>
              </a:xfrm>
              <a:prstGeom prst="line">
                <a:avLst/>
              </a:prstGeom>
            </p:spPr>
            <p:style>
              <a:lnRef idx="2">
                <a:schemeClr val="accent1"/>
              </a:lnRef>
              <a:fillRef idx="0">
                <a:schemeClr val="accent1"/>
              </a:fillRef>
              <a:effectRef idx="1">
                <a:schemeClr val="accent1"/>
              </a:effectRef>
              <a:fontRef idx="minor">
                <a:schemeClr val="tx1"/>
              </a:fontRef>
            </p:style>
          </p:cxnSp>
          <p:sp>
            <p:nvSpPr>
              <p:cNvPr id="167" name="Rectángulo redondeado 166"/>
              <p:cNvSpPr/>
              <p:nvPr/>
            </p:nvSpPr>
            <p:spPr>
              <a:xfrm>
                <a:off x="6147279" y="3377527"/>
                <a:ext cx="1767188" cy="1446592"/>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upo 25"/>
            <p:cNvGrpSpPr/>
            <p:nvPr/>
          </p:nvGrpSpPr>
          <p:grpSpPr>
            <a:xfrm>
              <a:off x="8184549" y="3799570"/>
              <a:ext cx="1829098" cy="1821181"/>
              <a:chOff x="7860092" y="2988428"/>
              <a:chExt cx="1829098" cy="1821181"/>
            </a:xfrm>
          </p:grpSpPr>
          <p:sp>
            <p:nvSpPr>
              <p:cNvPr id="174" name="CuadroTexto 173"/>
              <p:cNvSpPr txBox="1"/>
              <p:nvPr/>
            </p:nvSpPr>
            <p:spPr>
              <a:xfrm>
                <a:off x="8448557" y="2988428"/>
                <a:ext cx="667497" cy="369332"/>
              </a:xfrm>
              <a:prstGeom prst="rect">
                <a:avLst/>
              </a:prstGeom>
              <a:noFill/>
            </p:spPr>
            <p:txBody>
              <a:bodyPr wrap="square" rtlCol="0">
                <a:spAutoFit/>
              </a:bodyPr>
              <a:lstStyle/>
              <a:p>
                <a:r>
                  <a:rPr lang="es-CL" dirty="0" smtClean="0"/>
                  <a:t>SE 2</a:t>
                </a:r>
                <a:endParaRPr lang="en-US" dirty="0"/>
              </a:p>
            </p:txBody>
          </p:sp>
          <p:grpSp>
            <p:nvGrpSpPr>
              <p:cNvPr id="25" name="Grupo 24"/>
              <p:cNvGrpSpPr/>
              <p:nvPr/>
            </p:nvGrpSpPr>
            <p:grpSpPr>
              <a:xfrm>
                <a:off x="7860092" y="3389762"/>
                <a:ext cx="1829098" cy="1419847"/>
                <a:chOff x="8110813" y="3389762"/>
                <a:chExt cx="1829098" cy="1419847"/>
              </a:xfrm>
            </p:grpSpPr>
            <p:grpSp>
              <p:nvGrpSpPr>
                <p:cNvPr id="355" name="Grupo 354"/>
                <p:cNvGrpSpPr/>
                <p:nvPr/>
              </p:nvGrpSpPr>
              <p:grpSpPr>
                <a:xfrm>
                  <a:off x="8110813" y="3520984"/>
                  <a:ext cx="1829098" cy="1107016"/>
                  <a:chOff x="5076503" y="4288580"/>
                  <a:chExt cx="1829098" cy="1240647"/>
                </a:xfrm>
              </p:grpSpPr>
              <p:grpSp>
                <p:nvGrpSpPr>
                  <p:cNvPr id="358" name="Grupo 357"/>
                  <p:cNvGrpSpPr/>
                  <p:nvPr/>
                </p:nvGrpSpPr>
                <p:grpSpPr>
                  <a:xfrm>
                    <a:off x="5430793" y="4288580"/>
                    <a:ext cx="1051616" cy="1240647"/>
                    <a:chOff x="6223520" y="2973712"/>
                    <a:chExt cx="1051616" cy="1240647"/>
                  </a:xfrm>
                </p:grpSpPr>
                <p:grpSp>
                  <p:nvGrpSpPr>
                    <p:cNvPr id="361" name="Grupo 360"/>
                    <p:cNvGrpSpPr/>
                    <p:nvPr/>
                  </p:nvGrpSpPr>
                  <p:grpSpPr>
                    <a:xfrm>
                      <a:off x="6223520" y="2973712"/>
                      <a:ext cx="1051616" cy="1240647"/>
                      <a:chOff x="6223520" y="2973712"/>
                      <a:chExt cx="1051616" cy="1240647"/>
                    </a:xfrm>
                  </p:grpSpPr>
                  <p:grpSp>
                    <p:nvGrpSpPr>
                      <p:cNvPr id="369" name="Grupo 368">
                        <a:extLst>
                          <a:ext uri="{FF2B5EF4-FFF2-40B4-BE49-F238E27FC236}">
                            <a16:creationId xmlns:a16="http://schemas.microsoft.com/office/drawing/2014/main" id="{39CDEDB8-08B4-5167-2CED-5A6EFC42C97D}"/>
                          </a:ext>
                        </a:extLst>
                      </p:cNvPr>
                      <p:cNvGrpSpPr/>
                      <p:nvPr/>
                    </p:nvGrpSpPr>
                    <p:grpSpPr>
                      <a:xfrm>
                        <a:off x="6223520" y="2973712"/>
                        <a:ext cx="1051616" cy="1240647"/>
                        <a:chOff x="1848605" y="3745659"/>
                        <a:chExt cx="1539672" cy="1998072"/>
                      </a:xfrm>
                    </p:grpSpPr>
                    <p:sp>
                      <p:nvSpPr>
                        <p:cNvPr id="371" name="CuadroTexto 370">
                          <a:extLst>
                            <a:ext uri="{FF2B5EF4-FFF2-40B4-BE49-F238E27FC236}">
                              <a16:creationId xmlns:a16="http://schemas.microsoft.com/office/drawing/2014/main" id="{D4CCFE2C-9BCE-D1D9-C948-2335D0E7E486}"/>
                            </a:ext>
                          </a:extLst>
                        </p:cNvPr>
                        <p:cNvSpPr txBox="1">
                          <a:spLocks noChangeArrowheads="1"/>
                        </p:cNvSpPr>
                        <p:nvPr/>
                      </p:nvSpPr>
                      <p:spPr bwMode="auto">
                        <a:xfrm>
                          <a:off x="1848605" y="4854912"/>
                          <a:ext cx="1539672" cy="88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CHACAL</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cs typeface="Calibri" panose="020F0502020204030204" pitchFamily="34" charset="0"/>
                            </a:rPr>
                            <a:t> </a:t>
                          </a:r>
                          <a:r>
                            <a:rPr lang="es-CL" altLang="es-CL" sz="1300" b="1" dirty="0" smtClean="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72" name="Grupo 371">
                          <a:extLst>
                            <a:ext uri="{FF2B5EF4-FFF2-40B4-BE49-F238E27FC236}">
                              <a16:creationId xmlns:a16="http://schemas.microsoft.com/office/drawing/2014/main" id="{1A282A40-B80D-E5D4-14F5-F40FBE2CFECA}"/>
                            </a:ext>
                          </a:extLst>
                        </p:cNvPr>
                        <p:cNvGrpSpPr/>
                        <p:nvPr/>
                      </p:nvGrpSpPr>
                      <p:grpSpPr>
                        <a:xfrm>
                          <a:off x="2092004" y="3745659"/>
                          <a:ext cx="1139854" cy="1044067"/>
                          <a:chOff x="2041809" y="3762093"/>
                          <a:chExt cx="1139854" cy="1044067"/>
                        </a:xfrm>
                      </p:grpSpPr>
                      <p:grpSp>
                        <p:nvGrpSpPr>
                          <p:cNvPr id="373" name="Group 370">
                            <a:extLst>
                              <a:ext uri="{FF2B5EF4-FFF2-40B4-BE49-F238E27FC236}">
                                <a16:creationId xmlns:a16="http://schemas.microsoft.com/office/drawing/2014/main" id="{D56B6DEE-2649-CA17-6703-D0A78A8F1073}"/>
                              </a:ext>
                            </a:extLst>
                          </p:cNvPr>
                          <p:cNvGrpSpPr>
                            <a:grpSpLocks/>
                          </p:cNvGrpSpPr>
                          <p:nvPr/>
                        </p:nvGrpSpPr>
                        <p:grpSpPr bwMode="auto">
                          <a:xfrm>
                            <a:off x="2041809" y="4022511"/>
                            <a:ext cx="1139854" cy="783649"/>
                            <a:chOff x="3242" y="974"/>
                            <a:chExt cx="345" cy="230"/>
                          </a:xfrm>
                        </p:grpSpPr>
                        <p:sp>
                          <p:nvSpPr>
                            <p:cNvPr id="376" name="Rectangle 83">
                              <a:extLst>
                                <a:ext uri="{FF2B5EF4-FFF2-40B4-BE49-F238E27FC236}">
                                  <a16:creationId xmlns:a16="http://schemas.microsoft.com/office/drawing/2014/main" id="{7F7AED34-7BC3-7DBD-03C6-AF559BA67CCA}"/>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77"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74" name="Elipse 37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75" name="Elipse 37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cxnSp>
                    <p:nvCxnSpPr>
                      <p:cNvPr id="370" name="Conector recto 369"/>
                      <p:cNvCxnSpPr/>
                      <p:nvPr/>
                    </p:nvCxnSpPr>
                    <p:spPr>
                      <a:xfrm flipV="1">
                        <a:off x="6389224" y="3145753"/>
                        <a:ext cx="746806" cy="461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2" name="Freeform 107">
                      <a:extLst>
                        <a:ext uri="{FF2B5EF4-FFF2-40B4-BE49-F238E27FC236}">
                          <a16:creationId xmlns:a16="http://schemas.microsoft.com/office/drawing/2014/main" id="{7993C33C-7A01-6A03-40FB-CDBF1A4E84CA}"/>
                        </a:ext>
                      </a:extLst>
                    </p:cNvPr>
                    <p:cNvSpPr>
                      <a:spLocks noChangeAspect="1"/>
                    </p:cNvSpPr>
                    <p:nvPr/>
                  </p:nvSpPr>
                  <p:spPr bwMode="auto">
                    <a:xfrm>
                      <a:off x="6399135"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3" name="Freeform 108">
                      <a:extLst>
                        <a:ext uri="{FF2B5EF4-FFF2-40B4-BE49-F238E27FC236}">
                          <a16:creationId xmlns:a16="http://schemas.microsoft.com/office/drawing/2014/main" id="{B2EE199F-E6B0-B027-26E5-2F434AA5D73F}"/>
                        </a:ext>
                      </a:extLst>
                    </p:cNvPr>
                    <p:cNvSpPr>
                      <a:spLocks noChangeAspect="1"/>
                    </p:cNvSpPr>
                    <p:nvPr/>
                  </p:nvSpPr>
                  <p:spPr bwMode="auto">
                    <a:xfrm>
                      <a:off x="6616238"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4"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6722604"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5"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6505501"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6" name="Freeform 111">
                      <a:extLst>
                        <a:ext uri="{FF2B5EF4-FFF2-40B4-BE49-F238E27FC236}">
                          <a16:creationId xmlns:a16="http://schemas.microsoft.com/office/drawing/2014/main" id="{1810B244-859A-2D1C-3096-91A70A2DE292}"/>
                        </a:ext>
                      </a:extLst>
                    </p:cNvPr>
                    <p:cNvSpPr>
                      <a:spLocks noChangeAspect="1"/>
                    </p:cNvSpPr>
                    <p:nvPr/>
                  </p:nvSpPr>
                  <p:spPr bwMode="auto">
                    <a:xfrm>
                      <a:off x="6830427"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7"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6936792" y="3381836"/>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8" name="Freeform 113">
                      <a:extLst>
                        <a:ext uri="{FF2B5EF4-FFF2-40B4-BE49-F238E27FC236}">
                          <a16:creationId xmlns:a16="http://schemas.microsoft.com/office/drawing/2014/main" id="{7F072093-9898-73DF-6E85-7595F567AFB7}"/>
                        </a:ext>
                      </a:extLst>
                    </p:cNvPr>
                    <p:cNvSpPr>
                      <a:spLocks noChangeAspect="1"/>
                    </p:cNvSpPr>
                    <p:nvPr/>
                  </p:nvSpPr>
                  <p:spPr bwMode="auto">
                    <a:xfrm>
                      <a:off x="7044615" y="3320699"/>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59" name="CuadroTexto 358">
                    <a:extLst>
                      <a:ext uri="{FF2B5EF4-FFF2-40B4-BE49-F238E27FC236}">
                        <a16:creationId xmlns:a16="http://schemas.microsoft.com/office/drawing/2014/main" id="{6E7E2312-9A4D-926A-E5B8-A4497509991E}"/>
                      </a:ext>
                    </a:extLst>
                  </p:cNvPr>
                  <p:cNvSpPr txBox="1">
                    <a:spLocks noChangeArrowheads="1"/>
                  </p:cNvSpPr>
                  <p:nvPr/>
                </p:nvSpPr>
                <p:spPr bwMode="auto">
                  <a:xfrm>
                    <a:off x="5076503" y="4692161"/>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60" name="Imagen 359"/>
                  <p:cNvPicPr>
                    <a:picLocks noChangeAspect="1"/>
                  </p:cNvPicPr>
                  <p:nvPr/>
                </p:nvPicPr>
                <p:blipFill>
                  <a:blip r:embed="rId5"/>
                  <a:stretch>
                    <a:fillRect/>
                  </a:stretch>
                </p:blipFill>
                <p:spPr>
                  <a:xfrm>
                    <a:off x="6210597" y="4685619"/>
                    <a:ext cx="695004" cy="384081"/>
                  </a:xfrm>
                  <a:prstGeom prst="rect">
                    <a:avLst/>
                  </a:prstGeom>
                </p:spPr>
              </p:pic>
            </p:grpSp>
            <p:sp>
              <p:nvSpPr>
                <p:cNvPr id="356" name="Rectángulo redondeado 355"/>
                <p:cNvSpPr/>
                <p:nvPr/>
              </p:nvSpPr>
              <p:spPr>
                <a:xfrm>
                  <a:off x="8113099" y="3389762"/>
                  <a:ext cx="1780614" cy="1419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cxnSp>
          <p:nvCxnSpPr>
            <p:cNvPr id="194" name="Conector recto 193">
              <a:extLst>
                <a:ext uri="{FF2B5EF4-FFF2-40B4-BE49-F238E27FC236}">
                  <a16:creationId xmlns:a16="http://schemas.microsoft.com/office/drawing/2014/main" id="{5E4FC5B3-8BCE-33B4-F27D-CE97B2ACDC1A}"/>
                </a:ext>
              </a:extLst>
            </p:cNvPr>
            <p:cNvCxnSpPr/>
            <p:nvPr/>
          </p:nvCxnSpPr>
          <p:spPr>
            <a:xfrm>
              <a:off x="11081701" y="336450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32" name="Grupo 31"/>
            <p:cNvGrpSpPr/>
            <p:nvPr/>
          </p:nvGrpSpPr>
          <p:grpSpPr>
            <a:xfrm>
              <a:off x="138649" y="3817535"/>
              <a:ext cx="1813253" cy="1822640"/>
              <a:chOff x="138649" y="3080133"/>
              <a:chExt cx="1813253" cy="1822640"/>
            </a:xfrm>
          </p:grpSpPr>
          <p:grpSp>
            <p:nvGrpSpPr>
              <p:cNvPr id="22" name="Grupo 21"/>
              <p:cNvGrpSpPr/>
              <p:nvPr/>
            </p:nvGrpSpPr>
            <p:grpSpPr>
              <a:xfrm>
                <a:off x="138649" y="3080133"/>
                <a:ext cx="1767188" cy="1461019"/>
                <a:chOff x="271383" y="3006393"/>
                <a:chExt cx="1767188" cy="1461019"/>
              </a:xfrm>
            </p:grpSpPr>
            <p:grpSp>
              <p:nvGrpSpPr>
                <p:cNvPr id="316" name="Grupo 315"/>
                <p:cNvGrpSpPr/>
                <p:nvPr/>
              </p:nvGrpSpPr>
              <p:grpSpPr>
                <a:xfrm>
                  <a:off x="271383" y="3531966"/>
                  <a:ext cx="1767188" cy="935446"/>
                  <a:chOff x="1134824" y="3982325"/>
                  <a:chExt cx="1767188" cy="935446"/>
                </a:xfrm>
              </p:grpSpPr>
              <p:grpSp>
                <p:nvGrpSpPr>
                  <p:cNvPr id="317" name="Grupo 316"/>
                  <p:cNvGrpSpPr/>
                  <p:nvPr/>
                </p:nvGrpSpPr>
                <p:grpSpPr>
                  <a:xfrm>
                    <a:off x="1308892" y="3982325"/>
                    <a:ext cx="1432831" cy="935446"/>
                    <a:chOff x="1474397" y="4026832"/>
                    <a:chExt cx="1432831" cy="935446"/>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74397" y="4654501"/>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NAVAJO</a:t>
                      </a:r>
                      <a:endParaRPr lang="es-CL" altLang="es-CL" sz="1300" b="1" dirty="0">
                        <a:solidFill>
                          <a:prstClr val="black"/>
                        </a:solidFill>
                        <a:cs typeface="Calibri" panose="020F0502020204030204" pitchFamily="34" charset="0"/>
                      </a:endParaRP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5"/>
                  <a:stretch>
                    <a:fillRect/>
                  </a:stretch>
                </p:blipFill>
                <p:spPr>
                  <a:xfrm>
                    <a:off x="2207008" y="4385951"/>
                    <a:ext cx="695004" cy="384081"/>
                  </a:xfrm>
                  <a:prstGeom prst="rect">
                    <a:avLst/>
                  </a:prstGeom>
                </p:spPr>
              </p:pic>
            </p:grpSp>
            <p:sp>
              <p:nvSpPr>
                <p:cNvPr id="6" name="CuadroTexto 5"/>
                <p:cNvSpPr txBox="1"/>
                <p:nvPr/>
              </p:nvSpPr>
              <p:spPr>
                <a:xfrm>
                  <a:off x="593497" y="3494239"/>
                  <a:ext cx="1085672" cy="369332"/>
                </a:xfrm>
                <a:prstGeom prst="rect">
                  <a:avLst/>
                </a:prstGeom>
                <a:noFill/>
              </p:spPr>
              <p:txBody>
                <a:bodyPr wrap="square" rtlCol="0">
                  <a:spAutoFit/>
                </a:bodyPr>
                <a:lstStyle/>
                <a:p>
                  <a:endParaRPr lang="en-US" dirty="0"/>
                </a:p>
              </p:txBody>
            </p:sp>
            <p:sp>
              <p:nvSpPr>
                <p:cNvPr id="7" name="CuadroTexto 6"/>
                <p:cNvSpPr txBox="1"/>
                <p:nvPr/>
              </p:nvSpPr>
              <p:spPr>
                <a:xfrm>
                  <a:off x="906599" y="3006393"/>
                  <a:ext cx="604447" cy="369332"/>
                </a:xfrm>
                <a:prstGeom prst="rect">
                  <a:avLst/>
                </a:prstGeom>
                <a:noFill/>
              </p:spPr>
              <p:txBody>
                <a:bodyPr wrap="square" rtlCol="0">
                  <a:spAutoFit/>
                </a:bodyPr>
                <a:lstStyle/>
                <a:p>
                  <a:r>
                    <a:rPr lang="es-ES" dirty="0" smtClean="0"/>
                    <a:t>SE 1</a:t>
                  </a:r>
                  <a:endParaRPr lang="en-US" dirty="0"/>
                </a:p>
              </p:txBody>
            </p:sp>
          </p:grpSp>
          <p:sp>
            <p:nvSpPr>
              <p:cNvPr id="195" name="Rectángulo redondeado 194"/>
              <p:cNvSpPr/>
              <p:nvPr/>
            </p:nvSpPr>
            <p:spPr>
              <a:xfrm>
                <a:off x="184714" y="3498163"/>
                <a:ext cx="1767188" cy="1404610"/>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7" name="Grupo 286"/>
            <p:cNvGrpSpPr/>
            <p:nvPr/>
          </p:nvGrpSpPr>
          <p:grpSpPr>
            <a:xfrm>
              <a:off x="6093640" y="4290974"/>
              <a:ext cx="1862113" cy="969282"/>
              <a:chOff x="5331394" y="3615426"/>
              <a:chExt cx="1862113" cy="1021850"/>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6962" y="3615426"/>
                <a:ext cx="1432831" cy="1021850"/>
                <a:chOff x="4299141" y="2996776"/>
                <a:chExt cx="1432831" cy="1021850"/>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extLst/>
                  </a:blip>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30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s-CL" altLang="es-CL" sz="1300" b="1" i="0" u="none" strike="noStrike" kern="1200" cap="none" spc="0" normalizeH="0" baseline="0" noProof="0" dirty="0" smtClean="0">
                      <a:ln>
                        <a:noFill/>
                      </a:ln>
                      <a:solidFill>
                        <a:prstClr val="black"/>
                      </a:solidFill>
                      <a:effectLst/>
                      <a:uLnTx/>
                      <a:uFillTx/>
                      <a:cs typeface="Calibri" panose="020F0502020204030204" pitchFamily="34" charset="0"/>
                    </a:rPr>
                    <a:t>TEJANO</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5"/>
              <a:stretch>
                <a:fillRect/>
              </a:stretch>
            </p:blipFill>
            <p:spPr>
              <a:xfrm>
                <a:off x="6498503" y="4026031"/>
                <a:ext cx="695004" cy="384081"/>
              </a:xfrm>
              <a:prstGeom prst="rect">
                <a:avLst/>
              </a:prstGeom>
            </p:spPr>
          </p:pic>
        </p:grpSp>
        <p:sp>
          <p:nvSpPr>
            <p:cNvPr id="297" name="CuadroTexto 296">
              <a:extLst>
                <a:ext uri="{FF2B5EF4-FFF2-40B4-BE49-F238E27FC236}">
                  <a16:creationId xmlns:a16="http://schemas.microsoft.com/office/drawing/2014/main" id="{6E7E2312-9A4D-926A-E5B8-A4497509991E}"/>
                </a:ext>
              </a:extLst>
            </p:cNvPr>
            <p:cNvSpPr txBox="1">
              <a:spLocks noChangeArrowheads="1"/>
            </p:cNvSpPr>
            <p:nvPr/>
          </p:nvSpPr>
          <p:spPr bwMode="auto">
            <a:xfrm>
              <a:off x="6284164" y="15718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89" name="Grupo 188"/>
            <p:cNvGrpSpPr/>
            <p:nvPr/>
          </p:nvGrpSpPr>
          <p:grpSpPr>
            <a:xfrm>
              <a:off x="10146326" y="4332126"/>
              <a:ext cx="1870749" cy="979755"/>
              <a:chOff x="8959270" y="3643313"/>
              <a:chExt cx="1870749" cy="979755"/>
            </a:xfrm>
          </p:grpSpPr>
          <p:grpSp>
            <p:nvGrpSpPr>
              <p:cNvPr id="190" name="Grupo 189"/>
              <p:cNvGrpSpPr/>
              <p:nvPr/>
            </p:nvGrpSpPr>
            <p:grpSpPr>
              <a:xfrm>
                <a:off x="8959270" y="3819632"/>
                <a:ext cx="1870749" cy="803436"/>
                <a:chOff x="7714834" y="4512773"/>
                <a:chExt cx="1870749" cy="803436"/>
              </a:xfrm>
            </p:grpSpPr>
            <p:grpSp>
              <p:nvGrpSpPr>
                <p:cNvPr id="193" name="Grupo 192"/>
                <p:cNvGrpSpPr/>
                <p:nvPr/>
              </p:nvGrpSpPr>
              <p:grpSpPr>
                <a:xfrm>
                  <a:off x="7714834" y="4512773"/>
                  <a:ext cx="1478641" cy="803436"/>
                  <a:chOff x="8062345" y="4444311"/>
                  <a:chExt cx="1478641" cy="803436"/>
                </a:xfrm>
              </p:grpSpPr>
              <p:grpSp>
                <p:nvGrpSpPr>
                  <p:cNvPr id="301" name="Grupo 300">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303" name="CuadroTexto 302">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04"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305"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06"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302" name="CuadroTexto 301">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196" name="Grupo 195"/>
                <p:cNvGrpSpPr/>
                <p:nvPr/>
              </p:nvGrpSpPr>
              <p:grpSpPr>
                <a:xfrm>
                  <a:off x="8445927" y="4547484"/>
                  <a:ext cx="447761" cy="369332"/>
                  <a:chOff x="8445927" y="4448628"/>
                  <a:chExt cx="447761" cy="369332"/>
                </a:xfrm>
              </p:grpSpPr>
              <p:cxnSp>
                <p:nvCxnSpPr>
                  <p:cNvPr id="299" name="Conector recto de flecha 298"/>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0" name="CuadroTexto 299"/>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98" name="CuadroTexto 297">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91" name="Elipse 190">
                <a:extLst>
                  <a:ext uri="{FF2B5EF4-FFF2-40B4-BE49-F238E27FC236}">
                    <a16:creationId xmlns:a16="http://schemas.microsoft.com/office/drawing/2014/main" id="{C7C35E9A-1013-F5DE-3A69-A0AE5D9201EE}"/>
                  </a:ext>
                </a:extLst>
              </p:cNvPr>
              <p:cNvSpPr/>
              <p:nvPr/>
            </p:nvSpPr>
            <p:spPr>
              <a:xfrm>
                <a:off x="9748838"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92" name="Elipse 191">
                <a:extLst>
                  <a:ext uri="{FF2B5EF4-FFF2-40B4-BE49-F238E27FC236}">
                    <a16:creationId xmlns:a16="http://schemas.microsoft.com/office/drawing/2014/main" id="{64268BD6-E504-74F7-1EA5-B9E93BC03EAE}"/>
                  </a:ext>
                </a:extLst>
              </p:cNvPr>
              <p:cNvSpPr/>
              <p:nvPr/>
            </p:nvSpPr>
            <p:spPr>
              <a:xfrm>
                <a:off x="9939732" y="3643313"/>
                <a:ext cx="134830" cy="118980"/>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graphicFrame>
        <p:nvGraphicFramePr>
          <p:cNvPr id="496"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3787392052"/>
              </p:ext>
            </p:extLst>
          </p:nvPr>
        </p:nvGraphicFramePr>
        <p:xfrm>
          <a:off x="-4066" y="561579"/>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2"/>
                    </a:solidFill>
                  </a:tcPr>
                </a:tc>
                <a:tc>
                  <a:txBody>
                    <a:bodyPr/>
                    <a:lstStyle/>
                    <a:p>
                      <a:pPr algn="ctr"/>
                      <a:r>
                        <a:rPr lang="es-CL" sz="1200" dirty="0"/>
                        <a:t>MISIÓN</a:t>
                      </a:r>
                    </a:p>
                  </a:txBody>
                  <a:tcPr anchor="ctr">
                    <a:solidFill>
                      <a:schemeClr val="tx1">
                        <a:lumMod val="50000"/>
                        <a:lumOff val="50000"/>
                      </a:schemeClr>
                    </a:solidFill>
                  </a:tcPr>
                </a:tc>
                <a:tc>
                  <a:txBody>
                    <a:bodyPr/>
                    <a:lstStyle/>
                    <a:p>
                      <a:pPr algn="ctr"/>
                      <a:r>
                        <a:rPr lang="es-CL" sz="1200" dirty="0"/>
                        <a:t>EJECUCIÓN</a:t>
                      </a:r>
                    </a:p>
                  </a:txBody>
                  <a:tcPr anchor="ctr">
                    <a:solidFill>
                      <a:schemeClr val="bg2"/>
                    </a:solidFill>
                  </a:tcPr>
                </a:tc>
                <a:tc>
                  <a:txBody>
                    <a:bodyPr/>
                    <a:lstStyle/>
                    <a:p>
                      <a:pPr algn="ctr"/>
                      <a:r>
                        <a:rPr lang="es-CL" sz="1200" dirty="0"/>
                        <a:t>LOGÍSTICA</a:t>
                      </a:r>
                    </a:p>
                  </a:txBody>
                  <a:tcPr anchor="ctr">
                    <a:solidFill>
                      <a:schemeClr val="bg2"/>
                    </a:solidFill>
                  </a:tcPr>
                </a:tc>
                <a:tc>
                  <a:txBody>
                    <a:bodyPr/>
                    <a:lstStyle/>
                    <a:p>
                      <a:pPr algn="ctr"/>
                      <a:r>
                        <a:rPr lang="es-CL" sz="1200" dirty="0"/>
                        <a:t>MANDO Y CONTROL</a:t>
                      </a:r>
                    </a:p>
                  </a:txBody>
                  <a:tcPr anchor="ctr">
                    <a:solidFill>
                      <a:schemeClr val="bg2"/>
                    </a:solidFill>
                  </a:tcPr>
                </a:tc>
                <a:tc>
                  <a:txBody>
                    <a:bodyPr/>
                    <a:lstStyle/>
                    <a:p>
                      <a:pPr algn="ctr"/>
                      <a:r>
                        <a:rPr lang="es-CL" sz="1200" dirty="0"/>
                        <a:t>ADAPTACIÓN A LA REALIDAD</a:t>
                      </a:r>
                    </a:p>
                  </a:txBody>
                  <a:tcPr anchor="ctr">
                    <a:solidFill>
                      <a:schemeClr val="bg2"/>
                    </a:solidFill>
                  </a:tcPr>
                </a:tc>
                <a:extLst>
                  <a:ext uri="{0D108BD9-81ED-4DB2-BD59-A6C34878D82A}">
                    <a16:rowId xmlns:a16="http://schemas.microsoft.com/office/drawing/2014/main" val="3060630076"/>
                  </a:ext>
                </a:extLst>
              </a:tr>
            </a:tbl>
          </a:graphicData>
        </a:graphic>
      </p:graphicFrame>
    </p:spTree>
    <p:extLst>
      <p:ext uri="{BB962C8B-B14F-4D97-AF65-F5344CB8AC3E}">
        <p14:creationId xmlns:p14="http://schemas.microsoft.com/office/powerpoint/2010/main" val="2579854010"/>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26</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26</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7409965" y="5066379"/>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rot="19437944">
            <a:off x="6399316" y="4198435"/>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402322" y="3568742"/>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6017474">
            <a:off x="7385265" y="4377132"/>
            <a:ext cx="987284" cy="43200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3110892">
            <a:off x="7171282" y="4625274"/>
            <a:ext cx="291161" cy="461951"/>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313913" y="2973791"/>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7270085" y="5146296"/>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112" name="Grupo 111">
            <a:extLst>
              <a:ext uri="{FF2B5EF4-FFF2-40B4-BE49-F238E27FC236}">
                <a16:creationId xmlns:a16="http://schemas.microsoft.com/office/drawing/2014/main" id="{BEE9744D-D72A-8070-05AD-2A7E9DB2FCAF}"/>
              </a:ext>
            </a:extLst>
          </p:cNvPr>
          <p:cNvGrpSpPr/>
          <p:nvPr/>
        </p:nvGrpSpPr>
        <p:grpSpPr>
          <a:xfrm rot="5804267">
            <a:off x="7805079" y="2610223"/>
            <a:ext cx="421574" cy="397460"/>
            <a:chOff x="5838276" y="2463149"/>
            <a:chExt cx="853606" cy="307777"/>
          </a:xfrm>
        </p:grpSpPr>
        <p:grpSp>
          <p:nvGrpSpPr>
            <p:cNvPr id="113"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15"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16"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14" name="CuadroTexto 113">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sp>
        <p:nvSpPr>
          <p:cNvPr id="99" name="Rectángulo 98"/>
          <p:cNvSpPr/>
          <p:nvPr/>
        </p:nvSpPr>
        <p:spPr>
          <a:xfrm>
            <a:off x="291905" y="1172030"/>
            <a:ext cx="5117471" cy="4216539"/>
          </a:xfrm>
          <a:prstGeom prst="rect">
            <a:avLst/>
          </a:prstGeom>
          <a:ln w="6350">
            <a:solidFill>
              <a:schemeClr val="tx1"/>
            </a:solidFill>
          </a:ln>
        </p:spPr>
        <p:txBody>
          <a:bodyPr wrap="square">
            <a:spAutoFit/>
          </a:bodyPr>
          <a:lstStyle/>
          <a:p>
            <a:pPr algn="just">
              <a:spcAft>
                <a:spcPts val="0"/>
              </a:spcAft>
            </a:pPr>
            <a:r>
              <a:rPr lang="es-CL" sz="1600" b="1" u="sng" dirty="0" smtClean="0">
                <a:latin typeface="Arial" panose="020B0604020202020204" pitchFamily="34" charset="0"/>
                <a:ea typeface="Times New Roman" panose="02020603050405020304" pitchFamily="18" charset="0"/>
                <a:cs typeface="Arial" panose="020B0604020202020204" pitchFamily="34" charset="0"/>
              </a:rPr>
              <a:t>TAREAS: </a:t>
            </a:r>
            <a:r>
              <a:rPr lang="es-CL" sz="1600" b="1" dirty="0" smtClean="0">
                <a:latin typeface="Arial" panose="020B0604020202020204" pitchFamily="34" charset="0"/>
                <a:ea typeface="Times New Roman" panose="02020603050405020304" pitchFamily="18" charset="0"/>
                <a:cs typeface="Arial" panose="020B0604020202020204" pitchFamily="34" charset="0"/>
              </a:rPr>
              <a:t>PH 2.1: ACCIÓN 2.</a:t>
            </a:r>
          </a:p>
          <a:p>
            <a:pPr algn="just">
              <a:spcAft>
                <a:spcPts val="0"/>
              </a:spcAft>
            </a:pPr>
            <a:endParaRPr lang="es-CL" sz="1200" b="1" dirty="0" smtClean="0">
              <a:latin typeface=" Arial"/>
              <a:ea typeface="Times New Roman" panose="02020603050405020304" pitchFamily="18" charset="0"/>
            </a:endParaRPr>
          </a:p>
          <a:p>
            <a:pPr algn="just">
              <a:spcAft>
                <a:spcPts val="0"/>
              </a:spcAft>
            </a:pPr>
            <a:r>
              <a:rPr lang="es-CL" sz="1200" b="1" dirty="0" smtClean="0">
                <a:latin typeface=" Arial"/>
                <a:ea typeface="Times New Roman" panose="02020603050405020304" pitchFamily="18" charset="0"/>
              </a:rPr>
              <a:t>SE 2 (Recon): </a:t>
            </a:r>
            <a:endParaRPr lang="es-CL" sz="1200" b="1" dirty="0">
              <a:latin typeface=" Arial"/>
              <a:ea typeface="Times New Roman" panose="02020603050405020304" pitchFamily="18" charset="0"/>
            </a:endParaRPr>
          </a:p>
          <a:p>
            <a:pPr algn="just">
              <a:spcAft>
                <a:spcPts val="0"/>
              </a:spcAft>
            </a:pPr>
            <a:r>
              <a:rPr lang="es-CL" sz="1200" dirty="0">
                <a:latin typeface=" Arial"/>
                <a:ea typeface="Times New Roman" panose="02020603050405020304" pitchFamily="18" charset="0"/>
              </a:rPr>
              <a:t>T1</a:t>
            </a:r>
            <a:r>
              <a:rPr lang="es-CL" sz="1200" dirty="0" smtClean="0">
                <a:latin typeface=" Arial"/>
                <a:ea typeface="Times New Roman" panose="02020603050405020304" pitchFamily="18" charset="0"/>
              </a:rPr>
              <a:t>: BPT efectuar pedidos de fuego sobre HVT de oportunidad. </a:t>
            </a:r>
          </a:p>
          <a:p>
            <a:pPr algn="just">
              <a:spcAft>
                <a:spcPts val="0"/>
              </a:spcAft>
            </a:pPr>
            <a:r>
              <a:rPr lang="es-CL" sz="1200" dirty="0" smtClean="0">
                <a:latin typeface=" Arial"/>
                <a:ea typeface="Times New Roman" panose="02020603050405020304" pitchFamily="18" charset="0"/>
              </a:rPr>
              <a:t>P1: </a:t>
            </a:r>
            <a:r>
              <a:rPr lang="es-CL" sz="1200" dirty="0">
                <a:latin typeface=" Arial"/>
                <a:ea typeface="Times New Roman" panose="02020603050405020304" pitchFamily="18" charset="0"/>
              </a:rPr>
              <a:t>Permitir el accionar del </a:t>
            </a:r>
            <a:r>
              <a:rPr lang="es-CL" sz="1200" dirty="0" smtClean="0">
                <a:latin typeface=" Arial"/>
                <a:ea typeface="Times New Roman" panose="02020603050405020304" pitchFamily="18" charset="0"/>
              </a:rPr>
              <a:t>ME.</a:t>
            </a:r>
            <a:endParaRPr lang="es-CL" sz="1200" dirty="0">
              <a:latin typeface=" Arial"/>
              <a:ea typeface="Times New Roman" panose="02020603050405020304" pitchFamily="18" charset="0"/>
            </a:endParaRPr>
          </a:p>
          <a:p>
            <a:pPr algn="just">
              <a:spcAft>
                <a:spcPts val="0"/>
              </a:spcAft>
            </a:pPr>
            <a:endParaRPr lang="es-ES" sz="1200" dirty="0">
              <a:latin typeface=" Arial"/>
              <a:ea typeface="Times New Roman" panose="02020603050405020304" pitchFamily="18" charset="0"/>
            </a:endParaRPr>
          </a:p>
          <a:p>
            <a:pPr algn="just"/>
            <a:r>
              <a:rPr lang="es-CL" sz="1200" b="1" dirty="0">
                <a:latin typeface=" Arial"/>
                <a:ea typeface="Times New Roman" panose="02020603050405020304" pitchFamily="18" charset="0"/>
              </a:rPr>
              <a:t>SE 3 (FTE): </a:t>
            </a:r>
          </a:p>
          <a:p>
            <a:pPr algn="just">
              <a:spcAft>
                <a:spcPts val="0"/>
              </a:spcAft>
            </a:pPr>
            <a:r>
              <a:rPr lang="es-CL" sz="1200" dirty="0">
                <a:latin typeface=" Arial"/>
                <a:ea typeface="Times New Roman" panose="02020603050405020304" pitchFamily="18" charset="0"/>
              </a:rPr>
              <a:t>T1: BPT efectuar pedidos de fuego sobre HVT de oportunidad. </a:t>
            </a:r>
          </a:p>
          <a:p>
            <a:pPr algn="just">
              <a:spcAft>
                <a:spcPts val="0"/>
              </a:spcAft>
            </a:pPr>
            <a:r>
              <a:rPr lang="es-CL" sz="1200" dirty="0">
                <a:latin typeface=" Arial"/>
                <a:ea typeface="Times New Roman" panose="02020603050405020304" pitchFamily="18" charset="0"/>
              </a:rPr>
              <a:t>P1: Permitir el accionar del </a:t>
            </a:r>
            <a:r>
              <a:rPr lang="es-CL" sz="1200" dirty="0" smtClean="0">
                <a:latin typeface=" Arial"/>
                <a:ea typeface="Times New Roman" panose="02020603050405020304" pitchFamily="18" charset="0"/>
              </a:rPr>
              <a:t>ME.</a:t>
            </a:r>
          </a:p>
          <a:p>
            <a:pPr algn="just">
              <a:spcAft>
                <a:spcPts val="0"/>
              </a:spcAft>
            </a:pPr>
            <a:r>
              <a:rPr lang="es-ES" sz="1200" dirty="0" smtClean="0">
                <a:latin typeface=" Arial"/>
                <a:ea typeface="Times New Roman" panose="02020603050405020304" pitchFamily="18" charset="0"/>
              </a:rPr>
              <a:t>T2: BPT neutralizar HVT de oportunidad.</a:t>
            </a:r>
          </a:p>
          <a:p>
            <a:pPr algn="just"/>
            <a:r>
              <a:rPr lang="es-ES" sz="1200" dirty="0" smtClean="0">
                <a:latin typeface=" Arial"/>
                <a:ea typeface="Times New Roman" panose="02020603050405020304" pitchFamily="18" charset="0"/>
              </a:rPr>
              <a:t>P2: </a:t>
            </a:r>
            <a:r>
              <a:rPr lang="es-CL" sz="1200" dirty="0" smtClean="0">
                <a:latin typeface=" Arial"/>
                <a:ea typeface="Times New Roman" panose="02020603050405020304" pitchFamily="18" charset="0"/>
              </a:rPr>
              <a:t>Permitir </a:t>
            </a:r>
            <a:r>
              <a:rPr lang="es-CL" sz="1200" dirty="0">
                <a:latin typeface=" Arial"/>
                <a:ea typeface="Times New Roman" panose="02020603050405020304" pitchFamily="18" charset="0"/>
              </a:rPr>
              <a:t>el accionar del </a:t>
            </a:r>
            <a:r>
              <a:rPr lang="es-CL" sz="1200" dirty="0" smtClean="0">
                <a:latin typeface=" Arial"/>
                <a:ea typeface="Times New Roman" panose="02020603050405020304" pitchFamily="18" charset="0"/>
              </a:rPr>
              <a:t>ME.</a:t>
            </a:r>
            <a:endParaRPr lang="es-CL" sz="1200" dirty="0">
              <a:latin typeface=" Arial"/>
              <a:ea typeface="Times New Roman" panose="02020603050405020304" pitchFamily="18" charset="0"/>
            </a:endParaRPr>
          </a:p>
          <a:p>
            <a:pPr algn="just">
              <a:spcAft>
                <a:spcPts val="0"/>
              </a:spcAft>
            </a:pPr>
            <a:endParaRPr lang="es-CL" sz="1200" b="1" dirty="0">
              <a:latin typeface=" Arial"/>
              <a:ea typeface="Times New Roman" panose="02020603050405020304" pitchFamily="18" charset="0"/>
            </a:endParaRPr>
          </a:p>
          <a:p>
            <a:pPr algn="just"/>
            <a:r>
              <a:rPr lang="es-CL" sz="1200" b="1" dirty="0" smtClean="0">
                <a:latin typeface=" Arial"/>
                <a:ea typeface="Times New Roman" panose="02020603050405020304" pitchFamily="18" charset="0"/>
              </a:rPr>
              <a:t>ME (Coy </a:t>
            </a:r>
            <a:r>
              <a:rPr lang="es-CL" sz="1200" b="1" dirty="0">
                <a:latin typeface=" Arial"/>
                <a:ea typeface="Times New Roman" panose="02020603050405020304" pitchFamily="18" charset="0"/>
              </a:rPr>
              <a:t>312, 313, M-81): </a:t>
            </a:r>
          </a:p>
          <a:p>
            <a:pPr algn="just">
              <a:spcAft>
                <a:spcPts val="0"/>
              </a:spcAft>
            </a:pPr>
            <a:endParaRPr lang="es-CL" sz="1200" b="1" dirty="0" smtClean="0">
              <a:latin typeface=" Arial"/>
              <a:ea typeface="Times New Roman" panose="02020603050405020304" pitchFamily="18" charset="0"/>
            </a:endParaRPr>
          </a:p>
          <a:p>
            <a:pPr marL="265113" indent="-265113" algn="just">
              <a:spcAft>
                <a:spcPts val="0"/>
              </a:spcAft>
            </a:pPr>
            <a:r>
              <a:rPr lang="es-ES" sz="1200" dirty="0" smtClean="0">
                <a:latin typeface="Arial" panose="020B0604020202020204" pitchFamily="34" charset="0"/>
                <a:ea typeface="Times New Roman" panose="02020603050405020304" pitchFamily="18" charset="0"/>
                <a:cs typeface="Arial" panose="020B0604020202020204" pitchFamily="34" charset="0"/>
              </a:rPr>
              <a:t>T1: Una vez neutraliza capacidad AA ENY, </a:t>
            </a:r>
            <a:r>
              <a:rPr lang="es-ES" sz="1200" dirty="0">
                <a:latin typeface="Arial" panose="020B0604020202020204" pitchFamily="34" charset="0"/>
                <a:ea typeface="Times New Roman" panose="02020603050405020304" pitchFamily="18" charset="0"/>
                <a:cs typeface="Arial" panose="020B0604020202020204" pitchFamily="34" charset="0"/>
              </a:rPr>
              <a:t>destruir FZAS ENY </a:t>
            </a:r>
            <a:r>
              <a:rPr lang="es-ES" sz="1200" dirty="0" smtClean="0">
                <a:latin typeface="Arial" panose="020B0604020202020204" pitchFamily="34" charset="0"/>
                <a:ea typeface="Times New Roman" panose="02020603050405020304" pitchFamily="18" charset="0"/>
                <a:cs typeface="Arial" panose="020B0604020202020204" pitchFamily="34" charset="0"/>
              </a:rPr>
              <a:t>ubicadas en San </a:t>
            </a:r>
            <a:r>
              <a:rPr lang="es-ES" sz="1200" dirty="0">
                <a:latin typeface="Arial" panose="020B0604020202020204" pitchFamily="34" charset="0"/>
                <a:ea typeface="Times New Roman" panose="02020603050405020304" pitchFamily="18" charset="0"/>
                <a:cs typeface="Arial" panose="020B0604020202020204" pitchFamily="34" charset="0"/>
              </a:rPr>
              <a:t>V</a:t>
            </a:r>
            <a:r>
              <a:rPr lang="es-ES" sz="1200" dirty="0" smtClean="0">
                <a:latin typeface="Arial" panose="020B0604020202020204" pitchFamily="34" charset="0"/>
                <a:ea typeface="Times New Roman" panose="02020603050405020304" pitchFamily="18" charset="0"/>
                <a:cs typeface="Arial" panose="020B0604020202020204" pitchFamily="34" charset="0"/>
              </a:rPr>
              <a:t>icente.</a:t>
            </a:r>
          </a:p>
          <a:p>
            <a:pPr marL="442913" indent="-442913" algn="just">
              <a:spcAft>
                <a:spcPts val="0"/>
              </a:spcAft>
            </a:pPr>
            <a:r>
              <a:rPr lang="es-ES" sz="1200" dirty="0" smtClean="0">
                <a:latin typeface="Arial" panose="020B0604020202020204" pitchFamily="34" charset="0"/>
                <a:ea typeface="Times New Roman" panose="02020603050405020304" pitchFamily="18" charset="0"/>
                <a:cs typeface="Arial" panose="020B0604020202020204" pitchFamily="34" charset="0"/>
              </a:rPr>
              <a:t>P1: Derrotar FZAS ENY </a:t>
            </a:r>
            <a:r>
              <a:rPr lang="es-ES" sz="1200" dirty="0">
                <a:latin typeface="Arial" panose="020B0604020202020204" pitchFamily="34" charset="0"/>
                <a:ea typeface="Times New Roman" panose="02020603050405020304" pitchFamily="18" charset="0"/>
                <a:cs typeface="Arial" panose="020B0604020202020204" pitchFamily="34" charset="0"/>
              </a:rPr>
              <a:t>en el AOR.</a:t>
            </a:r>
          </a:p>
          <a:p>
            <a:pPr algn="just">
              <a:spcAft>
                <a:spcPts val="0"/>
              </a:spcAft>
            </a:pPr>
            <a:endParaRPr lang="es-CL" sz="1200" b="1" dirty="0">
              <a:latin typeface=" Arial"/>
              <a:ea typeface="Times New Roman" panose="02020603050405020304" pitchFamily="18" charset="0"/>
            </a:endParaRPr>
          </a:p>
          <a:p>
            <a:pPr algn="just">
              <a:spcAft>
                <a:spcPts val="0"/>
              </a:spcAft>
            </a:pPr>
            <a:r>
              <a:rPr lang="es-CL" sz="1200" b="1" dirty="0">
                <a:latin typeface=" Arial"/>
                <a:ea typeface="Times New Roman" panose="02020603050405020304" pitchFamily="18" charset="0"/>
              </a:rPr>
              <a:t>SE 1 (Coy 311</a:t>
            </a:r>
            <a:r>
              <a:rPr lang="es-CL" sz="1200" b="1" dirty="0" smtClean="0">
                <a:latin typeface=" Arial"/>
                <a:ea typeface="Times New Roman" panose="02020603050405020304" pitchFamily="18" charset="0"/>
              </a:rPr>
              <a:t>):</a:t>
            </a:r>
            <a:endParaRPr lang="es-CL" sz="1200" b="1" dirty="0">
              <a:latin typeface=" Arial"/>
              <a:ea typeface="Times New Roman" panose="02020603050405020304" pitchFamily="18" charset="0"/>
            </a:endParaRPr>
          </a:p>
          <a:p>
            <a:pPr algn="just">
              <a:spcAft>
                <a:spcPts val="0"/>
              </a:spcAft>
            </a:pPr>
            <a:r>
              <a:rPr lang="es-CL" sz="1200" dirty="0" smtClean="0">
                <a:latin typeface=" Arial"/>
                <a:ea typeface="Times New Roman" panose="02020603050405020304" pitchFamily="18" charset="0"/>
              </a:rPr>
              <a:t>T1: ECSO bloquear el paso de FZAS ENY hacia el sur de la península de Tumbes en </a:t>
            </a:r>
            <a:r>
              <a:rPr lang="es-CL" sz="1200" dirty="0" err="1" smtClean="0">
                <a:latin typeface=" Arial"/>
                <a:ea typeface="Times New Roman" panose="02020603050405020304" pitchFamily="18" charset="0"/>
              </a:rPr>
              <a:t>cuad</a:t>
            </a:r>
            <a:r>
              <a:rPr lang="es-CL" sz="1200" dirty="0" smtClean="0">
                <a:latin typeface=" Arial"/>
                <a:ea typeface="Times New Roman" panose="02020603050405020304" pitchFamily="18" charset="0"/>
              </a:rPr>
              <a:t>. 68-44</a:t>
            </a:r>
          </a:p>
          <a:p>
            <a:pPr algn="just">
              <a:spcAft>
                <a:spcPts val="0"/>
              </a:spcAft>
            </a:pPr>
            <a:r>
              <a:rPr lang="es-CL" sz="1200" dirty="0" smtClean="0">
                <a:latin typeface=" Arial"/>
                <a:ea typeface="Times New Roman" panose="02020603050405020304" pitchFamily="18" charset="0"/>
              </a:rPr>
              <a:t>P1: Permitir el accionar del ME.</a:t>
            </a:r>
            <a:endParaRPr lang="es-ES" sz="1200" dirty="0">
              <a:latin typeface="Courier New" panose="02070309020205020404" pitchFamily="49" charset="0"/>
              <a:ea typeface="Times New Roman" panose="02020603050405020304" pitchFamily="18" charset="0"/>
            </a:endParaRPr>
          </a:p>
        </p:txBody>
      </p:sp>
    </p:spTree>
    <p:extLst>
      <p:ext uri="{BB962C8B-B14F-4D97-AF65-F5344CB8AC3E}">
        <p14:creationId xmlns:p14="http://schemas.microsoft.com/office/powerpoint/2010/main" val="1761892514"/>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27</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27</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366432" y="1092179"/>
            <a:ext cx="5334878" cy="3693319"/>
          </a:xfrm>
          <a:prstGeom prst="rect">
            <a:avLst/>
          </a:prstGeom>
          <a:ln w="6350">
            <a:solidFill>
              <a:schemeClr val="tx1"/>
            </a:solidFill>
          </a:ln>
        </p:spPr>
        <p:txBody>
          <a:bodyPr wrap="square">
            <a:spAutoFit/>
          </a:bodyPr>
          <a:lstStyle/>
          <a:p>
            <a:r>
              <a:rPr lang="es-CL" b="1" u="sng" dirty="0">
                <a:latin typeface=" Arial"/>
                <a:ea typeface="Times New Roman" panose="02020603050405020304" pitchFamily="18" charset="0"/>
              </a:rPr>
              <a:t>PH 4: TÉRMINO.</a:t>
            </a:r>
            <a:endParaRPr lang="en-US" b="1" u="sng" dirty="0">
              <a:latin typeface=" Arial"/>
              <a:ea typeface="Times New Roman" panose="02020603050405020304" pitchFamily="18" charset="0"/>
            </a:endParaRPr>
          </a:p>
          <a:p>
            <a:pPr algn="just"/>
            <a:r>
              <a:rPr lang="es-CL" dirty="0">
                <a:latin typeface=" Arial"/>
                <a:ea typeface="Times New Roman" panose="02020603050405020304" pitchFamily="18" charset="0"/>
              </a:rPr>
              <a:t>Esta fase comienza con la destrucción del objetivo y termina con la consolidación de la posición defensiva en el objetivo y la recuperación de infraestructura crítica.</a:t>
            </a:r>
            <a:endParaRPr lang="en-US" dirty="0">
              <a:latin typeface=" Arial"/>
              <a:ea typeface="Times New Roman" panose="02020603050405020304" pitchFamily="18" charset="0"/>
            </a:endParaRPr>
          </a:p>
          <a:p>
            <a:pPr algn="just"/>
            <a:r>
              <a:rPr lang="es-CL" b="1" dirty="0">
                <a:latin typeface=" Arial"/>
                <a:ea typeface="Times New Roman" panose="02020603050405020304" pitchFamily="18" charset="0"/>
              </a:rPr>
              <a:t>KEY TASK</a:t>
            </a:r>
            <a:r>
              <a:rPr lang="es-CL" dirty="0">
                <a:latin typeface=" Arial"/>
                <a:ea typeface="Times New Roman" panose="02020603050405020304" pitchFamily="18" charset="0"/>
              </a:rPr>
              <a:t> durante esta fase son: </a:t>
            </a:r>
          </a:p>
          <a:p>
            <a:pPr marL="342900" lvl="0" indent="-342900" algn="just">
              <a:buFont typeface="+mj-lt"/>
              <a:buAutoNum type="alphaLcPeriod"/>
            </a:pPr>
            <a:r>
              <a:rPr lang="es-CL" dirty="0">
                <a:latin typeface=" Arial"/>
                <a:ea typeface="Times New Roman" panose="02020603050405020304" pitchFamily="18" charset="0"/>
              </a:rPr>
              <a:t>Consolidación posición defensiva.</a:t>
            </a:r>
            <a:endParaRPr lang="en-US" dirty="0">
              <a:latin typeface=" Arial"/>
              <a:ea typeface="Times New Roman" panose="02020603050405020304" pitchFamily="18" charset="0"/>
            </a:endParaRPr>
          </a:p>
          <a:p>
            <a:pPr marL="342900" lvl="0" indent="-342900" algn="just">
              <a:buFont typeface="+mj-lt"/>
              <a:buAutoNum type="alphaLcPeriod"/>
            </a:pPr>
            <a:r>
              <a:rPr lang="es-CL" dirty="0">
                <a:latin typeface=" Arial"/>
                <a:ea typeface="Times New Roman" panose="02020603050405020304" pitchFamily="18" charset="0"/>
              </a:rPr>
              <a:t>Mantener puntos críticos (avenida de aproximación, muelle, puerto.)</a:t>
            </a:r>
          </a:p>
          <a:p>
            <a:pPr marL="342900" lvl="0" indent="-342900" algn="just">
              <a:buFont typeface="+mj-lt"/>
              <a:buAutoNum type="alphaLcPeriod"/>
            </a:pPr>
            <a:r>
              <a:rPr lang="es-CL" dirty="0">
                <a:latin typeface=" Arial"/>
                <a:ea typeface="Times New Roman" panose="02020603050405020304" pitchFamily="18" charset="0"/>
              </a:rPr>
              <a:t>Reorganizar Fuerzas para futuras operaciones.</a:t>
            </a:r>
            <a:endParaRPr lang="en-US" dirty="0">
              <a:latin typeface=" Arial"/>
              <a:ea typeface="Times New Roman" panose="02020603050405020304" pitchFamily="18" charset="0"/>
            </a:endParaRPr>
          </a:p>
          <a:p>
            <a:pPr marL="342900" indent="-342900">
              <a:buFont typeface="+mj-lt"/>
              <a:buAutoNum type="alphaLcPeriod"/>
            </a:pPr>
            <a:endParaRPr lang="es-CL" dirty="0"/>
          </a:p>
          <a:p>
            <a:pPr marL="342900" lvl="0" indent="-342900">
              <a:buFont typeface="+mj-lt"/>
              <a:buAutoNum type="alphaLcPeriod"/>
            </a:pPr>
            <a:endParaRPr lang="en-US" dirty="0"/>
          </a:p>
          <a:p>
            <a:pPr marL="342900" lvl="0" indent="-342900">
              <a:buFont typeface="+mj-lt"/>
              <a:buAutoNum type="alphaLcPeriod"/>
            </a:pPr>
            <a:endParaRPr lang="en-US" dirty="0"/>
          </a:p>
        </p:txBody>
      </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upo 21">
            <a:extLst>
              <a:ext uri="{FF2B5EF4-FFF2-40B4-BE49-F238E27FC236}">
                <a16:creationId xmlns:a16="http://schemas.microsoft.com/office/drawing/2014/main" id="{79A5222C-8E2F-A763-3389-7682DADF3E9B}"/>
              </a:ext>
            </a:extLst>
          </p:cNvPr>
          <p:cNvGrpSpPr/>
          <p:nvPr/>
        </p:nvGrpSpPr>
        <p:grpSpPr>
          <a:xfrm>
            <a:off x="6436921" y="4097605"/>
            <a:ext cx="1155679" cy="547687"/>
            <a:chOff x="6977863" y="3744102"/>
            <a:chExt cx="1367997" cy="640546"/>
          </a:xfrm>
        </p:grpSpPr>
        <p:grpSp>
          <p:nvGrpSpPr>
            <p:cNvPr id="24" name="Grupo 2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2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2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28" name="Conector recto 2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25" name="CuadroTexto 24">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26" name="CuadroTexto 25">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79" name="Grupo 78">
            <a:extLst>
              <a:ext uri="{FF2B5EF4-FFF2-40B4-BE49-F238E27FC236}">
                <a16:creationId xmlns:a16="http://schemas.microsoft.com/office/drawing/2014/main" id="{79A5222C-8E2F-A763-3389-7682DADF3E9B}"/>
              </a:ext>
            </a:extLst>
          </p:cNvPr>
          <p:cNvGrpSpPr/>
          <p:nvPr/>
        </p:nvGrpSpPr>
        <p:grpSpPr>
          <a:xfrm>
            <a:off x="7406966" y="4501890"/>
            <a:ext cx="1155038" cy="604111"/>
            <a:chOff x="6982796" y="3744102"/>
            <a:chExt cx="1378636" cy="624030"/>
          </a:xfrm>
        </p:grpSpPr>
        <p:grpSp>
          <p:nvGrpSpPr>
            <p:cNvPr id="80" name="Grupo 79">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83"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85"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86"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90"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87"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88"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9"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4" name="Conector recto 83">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1" name="CuadroTexto 80">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82" name="CuadroTexto 81">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97" name="Grupo 96">
            <a:extLst>
              <a:ext uri="{FF2B5EF4-FFF2-40B4-BE49-F238E27FC236}">
                <a16:creationId xmlns:a16="http://schemas.microsoft.com/office/drawing/2014/main" id="{18E9A567-11E4-DB41-2156-649A321B820B}"/>
              </a:ext>
            </a:extLst>
          </p:cNvPr>
          <p:cNvGrpSpPr/>
          <p:nvPr/>
        </p:nvGrpSpPr>
        <p:grpSpPr>
          <a:xfrm>
            <a:off x="7143112" y="3545734"/>
            <a:ext cx="1183067" cy="575092"/>
            <a:chOff x="6948578" y="3744102"/>
            <a:chExt cx="1487283" cy="613797"/>
          </a:xfrm>
        </p:grpSpPr>
        <p:grpSp>
          <p:nvGrpSpPr>
            <p:cNvPr id="98" name="Grupo 97">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10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10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0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10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0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10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02" name="Conector recto 10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99" name="CuadroTexto 98">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100" name="CuadroTexto 9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133" name="Grupo 132"/>
          <p:cNvGrpSpPr/>
          <p:nvPr/>
        </p:nvGrpSpPr>
        <p:grpSpPr>
          <a:xfrm>
            <a:off x="8050005" y="2542049"/>
            <a:ext cx="1091224" cy="483822"/>
            <a:chOff x="4024000" y="2232263"/>
            <a:chExt cx="1965537" cy="798432"/>
          </a:xfrm>
        </p:grpSpPr>
        <p:grpSp>
          <p:nvGrpSpPr>
            <p:cNvPr id="134" name="Grupo 133"/>
            <p:cNvGrpSpPr/>
            <p:nvPr/>
          </p:nvGrpSpPr>
          <p:grpSpPr>
            <a:xfrm>
              <a:off x="4024000" y="2387263"/>
              <a:ext cx="1965537" cy="643432"/>
              <a:chOff x="6264494" y="2551919"/>
              <a:chExt cx="1965537" cy="643432"/>
            </a:xfrm>
          </p:grpSpPr>
          <p:grpSp>
            <p:nvGrpSpPr>
              <p:cNvPr id="136" name="Grupo 135"/>
              <p:cNvGrpSpPr/>
              <p:nvPr/>
            </p:nvGrpSpPr>
            <p:grpSpPr>
              <a:xfrm>
                <a:off x="6866291" y="2551919"/>
                <a:ext cx="1363740" cy="643432"/>
                <a:chOff x="6839711" y="2551919"/>
                <a:chExt cx="1363740" cy="643432"/>
              </a:xfrm>
            </p:grpSpPr>
            <p:sp>
              <p:nvSpPr>
                <p:cNvPr id="138" name="CuadroTexto 137">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39" name="Grupo 138"/>
                <p:cNvGrpSpPr/>
                <p:nvPr/>
              </p:nvGrpSpPr>
              <p:grpSpPr>
                <a:xfrm>
                  <a:off x="6839711" y="2551919"/>
                  <a:ext cx="778536" cy="486585"/>
                  <a:chOff x="6839711" y="2551919"/>
                  <a:chExt cx="778536" cy="486585"/>
                </a:xfrm>
              </p:grpSpPr>
              <p:grpSp>
                <p:nvGrpSpPr>
                  <p:cNvPr id="140"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142"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143"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41" name="CuadroTexto 140"/>
                  <p:cNvSpPr txBox="1"/>
                  <p:nvPr/>
                </p:nvSpPr>
                <p:spPr>
                  <a:xfrm>
                    <a:off x="6927148" y="2634140"/>
                    <a:ext cx="573295" cy="330142"/>
                  </a:xfrm>
                  <a:prstGeom prst="rect">
                    <a:avLst/>
                  </a:prstGeom>
                  <a:noFill/>
                </p:spPr>
                <p:txBody>
                  <a:bodyPr wrap="square" rtlCol="0">
                    <a:spAutoFit/>
                  </a:bodyPr>
                  <a:lstStyle/>
                  <a:p>
                    <a:r>
                      <a:rPr lang="es-CL" sz="700" b="1" dirty="0"/>
                      <a:t>PM</a:t>
                    </a:r>
                    <a:endParaRPr lang="en-US" sz="700" b="1" dirty="0"/>
                  </a:p>
                </p:txBody>
              </p:sp>
            </p:grpSp>
          </p:grpSp>
          <p:sp>
            <p:nvSpPr>
              <p:cNvPr id="137" name="CuadroTexto 136">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35" name="Conector recto 134">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144" name="Conector recto de flecha 143"/>
          <p:cNvCxnSpPr/>
          <p:nvPr/>
        </p:nvCxnSpPr>
        <p:spPr>
          <a:xfrm flipH="1">
            <a:off x="8098694" y="2972905"/>
            <a:ext cx="285416" cy="3013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45" name="Grupo 144">
            <a:extLst>
              <a:ext uri="{FF2B5EF4-FFF2-40B4-BE49-F238E27FC236}">
                <a16:creationId xmlns:a16="http://schemas.microsoft.com/office/drawing/2014/main" id="{BEE9744D-D72A-8070-05AD-2A7E9DB2FCAF}"/>
              </a:ext>
            </a:extLst>
          </p:cNvPr>
          <p:cNvGrpSpPr/>
          <p:nvPr/>
        </p:nvGrpSpPr>
        <p:grpSpPr>
          <a:xfrm rot="15778340">
            <a:off x="6763542" y="4640343"/>
            <a:ext cx="421574" cy="397460"/>
            <a:chOff x="5838276" y="2463149"/>
            <a:chExt cx="853606" cy="307777"/>
          </a:xfrm>
        </p:grpSpPr>
        <p:grpSp>
          <p:nvGrpSpPr>
            <p:cNvPr id="146"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48"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49"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47" name="CuadroTexto 146">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50" name="Grupo 149">
            <a:extLst>
              <a:ext uri="{FF2B5EF4-FFF2-40B4-BE49-F238E27FC236}">
                <a16:creationId xmlns:a16="http://schemas.microsoft.com/office/drawing/2014/main" id="{BEE9744D-D72A-8070-05AD-2A7E9DB2FCAF}"/>
              </a:ext>
            </a:extLst>
          </p:cNvPr>
          <p:cNvGrpSpPr/>
          <p:nvPr/>
        </p:nvGrpSpPr>
        <p:grpSpPr>
          <a:xfrm rot="13465495">
            <a:off x="8120910" y="5068593"/>
            <a:ext cx="421574" cy="397460"/>
            <a:chOff x="5838276" y="2463149"/>
            <a:chExt cx="853606" cy="307777"/>
          </a:xfrm>
        </p:grpSpPr>
        <p:grpSp>
          <p:nvGrpSpPr>
            <p:cNvPr id="151"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53"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54"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52" name="CuadroTexto 151">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spTree>
    <p:extLst>
      <p:ext uri="{BB962C8B-B14F-4D97-AF65-F5344CB8AC3E}">
        <p14:creationId xmlns:p14="http://schemas.microsoft.com/office/powerpoint/2010/main" val="1556152909"/>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28</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28</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366432" y="1092179"/>
            <a:ext cx="4732171" cy="4693593"/>
          </a:xfrm>
          <a:prstGeom prst="rect">
            <a:avLst/>
          </a:prstGeom>
          <a:ln w="6350">
            <a:solidFill>
              <a:schemeClr val="tx1"/>
            </a:solidFill>
          </a:ln>
        </p:spPr>
        <p:txBody>
          <a:bodyPr wrap="square">
            <a:spAutoFit/>
          </a:bodyPr>
          <a:lstStyle/>
          <a:p>
            <a:pPr algn="just">
              <a:spcAft>
                <a:spcPts val="0"/>
              </a:spcAft>
            </a:pPr>
            <a:r>
              <a:rPr lang="es-CL" b="1" dirty="0">
                <a:latin typeface=" Arial"/>
                <a:ea typeface="Times New Roman" panose="02020603050405020304" pitchFamily="18" charset="0"/>
              </a:rPr>
              <a:t>TASK</a:t>
            </a:r>
            <a:r>
              <a:rPr lang="es-CL" sz="1300" dirty="0">
                <a:latin typeface=" Arial"/>
                <a:ea typeface="Times New Roman" panose="02020603050405020304" pitchFamily="18" charset="0"/>
              </a:rPr>
              <a:t>:</a:t>
            </a:r>
          </a:p>
          <a:p>
            <a:pPr algn="just">
              <a:spcAft>
                <a:spcPts val="0"/>
              </a:spcAft>
            </a:pPr>
            <a:r>
              <a:rPr lang="es-CL" sz="1600" b="1" u="sng" dirty="0">
                <a:latin typeface=" Arial"/>
                <a:ea typeface="Times New Roman" panose="02020603050405020304" pitchFamily="18" charset="0"/>
              </a:rPr>
              <a:t>PH 4: ACCIÓN.</a:t>
            </a:r>
          </a:p>
          <a:p>
            <a:pPr algn="just">
              <a:spcAft>
                <a:spcPts val="0"/>
              </a:spcAft>
            </a:pPr>
            <a:r>
              <a:rPr lang="es-CL" sz="1300" b="1" dirty="0">
                <a:latin typeface=" Arial"/>
                <a:ea typeface="Times New Roman" panose="02020603050405020304" pitchFamily="18" charset="0"/>
              </a:rPr>
              <a:t>Recon: </a:t>
            </a:r>
          </a:p>
          <a:p>
            <a:pPr marL="261938" indent="-261938" algn="just">
              <a:spcAft>
                <a:spcPts val="0"/>
              </a:spcAft>
            </a:pPr>
            <a:r>
              <a:rPr lang="es-ES" sz="1300" dirty="0" smtClean="0">
                <a:latin typeface=" Arial"/>
                <a:ea typeface="Times New Roman" panose="02020603050405020304" pitchFamily="18" charset="0"/>
              </a:rPr>
              <a:t>T1:BPT </a:t>
            </a:r>
            <a:r>
              <a:rPr lang="es-ES" sz="1300" dirty="0">
                <a:latin typeface=" Arial"/>
                <a:ea typeface="Times New Roman" panose="02020603050405020304" pitchFamily="18" charset="0"/>
              </a:rPr>
              <a:t>adquirir blancos de oportunidad y conducir fuegos de apoyo.</a:t>
            </a:r>
          </a:p>
          <a:p>
            <a:pPr marL="363538" indent="-363538" algn="just"/>
            <a:r>
              <a:rPr lang="es-ES" sz="1300" dirty="0" smtClean="0">
                <a:latin typeface=" Arial"/>
                <a:ea typeface="Times New Roman" panose="02020603050405020304" pitchFamily="18" charset="0"/>
              </a:rPr>
              <a:t>P1:Impedir </a:t>
            </a:r>
            <a:r>
              <a:rPr lang="es-ES" sz="1300" dirty="0">
                <a:latin typeface=" Arial"/>
                <a:ea typeface="Times New Roman" panose="02020603050405020304" pitchFamily="18" charset="0"/>
              </a:rPr>
              <a:t>que ENY siga progresando </a:t>
            </a:r>
            <a:r>
              <a:rPr lang="es-ES" sz="1300" dirty="0" smtClean="0">
                <a:latin typeface=" Arial"/>
                <a:ea typeface="Times New Roman" panose="02020603050405020304" pitchFamily="18" charset="0"/>
              </a:rPr>
              <a:t>hacia el  norte </a:t>
            </a:r>
            <a:r>
              <a:rPr lang="es-ES" sz="1300" dirty="0">
                <a:latin typeface=" Arial"/>
                <a:ea typeface="Times New Roman" panose="02020603050405020304" pitchFamily="18" charset="0"/>
              </a:rPr>
              <a:t>del AROP.</a:t>
            </a:r>
          </a:p>
          <a:p>
            <a:pPr marL="442913" indent="-442913" algn="just">
              <a:spcAft>
                <a:spcPts val="0"/>
              </a:spcAft>
            </a:pPr>
            <a:r>
              <a:rPr lang="es-ES" sz="1300" b="1" dirty="0">
                <a:latin typeface=" Arial"/>
                <a:ea typeface="Times New Roman" panose="02020603050405020304" pitchFamily="18" charset="0"/>
              </a:rPr>
              <a:t>Coy 311:</a:t>
            </a:r>
          </a:p>
          <a:p>
            <a:pPr marL="261938" indent="-261938" algn="just">
              <a:spcAft>
                <a:spcPts val="0"/>
              </a:spcAft>
            </a:pPr>
            <a:r>
              <a:rPr lang="es-ES" sz="1300" dirty="0" smtClean="0">
                <a:latin typeface=" Arial"/>
                <a:ea typeface="Times New Roman" panose="02020603050405020304" pitchFamily="18" charset="0"/>
              </a:rPr>
              <a:t>T1:Mantener posición conquistada y establecer posición de bloqueo hacia el Puerto de San </a:t>
            </a:r>
            <a:r>
              <a:rPr lang="es-ES" sz="1300" dirty="0">
                <a:latin typeface=" Arial"/>
                <a:ea typeface="Times New Roman" panose="02020603050405020304" pitchFamily="18" charset="0"/>
              </a:rPr>
              <a:t>V</a:t>
            </a:r>
            <a:r>
              <a:rPr lang="es-ES" sz="1300" dirty="0" smtClean="0">
                <a:latin typeface=" Arial"/>
                <a:ea typeface="Times New Roman" panose="02020603050405020304" pitchFamily="18" charset="0"/>
              </a:rPr>
              <a:t>icente</a:t>
            </a:r>
            <a:r>
              <a:rPr lang="es-ES" sz="1300" dirty="0">
                <a:latin typeface=" Arial"/>
                <a:ea typeface="Times New Roman" panose="02020603050405020304" pitchFamily="18" charset="0"/>
              </a:rPr>
              <a:t>.</a:t>
            </a:r>
          </a:p>
          <a:p>
            <a:pPr marL="442913" indent="-442913" algn="just">
              <a:spcAft>
                <a:spcPts val="0"/>
              </a:spcAft>
            </a:pPr>
            <a:r>
              <a:rPr lang="es-ES" sz="1300" dirty="0" smtClean="0">
                <a:latin typeface=" Arial"/>
                <a:ea typeface="Times New Roman" panose="02020603050405020304" pitchFamily="18" charset="0"/>
              </a:rPr>
              <a:t>P1:Impedir el avance hacia el norte del AROP.</a:t>
            </a:r>
          </a:p>
          <a:p>
            <a:pPr marL="442913" indent="-442913" algn="just">
              <a:spcAft>
                <a:spcPts val="0"/>
              </a:spcAft>
            </a:pPr>
            <a:r>
              <a:rPr lang="es-ES" sz="1300" b="1" dirty="0" smtClean="0">
                <a:latin typeface=" Arial"/>
                <a:ea typeface="Times New Roman" panose="02020603050405020304" pitchFamily="18" charset="0"/>
              </a:rPr>
              <a:t>Coy </a:t>
            </a:r>
            <a:r>
              <a:rPr lang="es-ES" sz="1300" b="1" dirty="0">
                <a:latin typeface=" Arial"/>
                <a:ea typeface="Times New Roman" panose="02020603050405020304" pitchFamily="18" charset="0"/>
              </a:rPr>
              <a:t>312: </a:t>
            </a:r>
          </a:p>
          <a:p>
            <a:pPr marL="261938" indent="-261938" algn="just">
              <a:spcAft>
                <a:spcPts val="0"/>
              </a:spcAft>
            </a:pPr>
            <a:r>
              <a:rPr lang="es-ES" sz="1300" dirty="0" smtClean="0">
                <a:latin typeface=" Arial"/>
                <a:ea typeface="Times New Roman" panose="02020603050405020304" pitchFamily="18" charset="0"/>
              </a:rPr>
              <a:t>T1:Establecer </a:t>
            </a:r>
            <a:r>
              <a:rPr lang="es-ES" sz="1300" dirty="0">
                <a:latin typeface=" Arial"/>
                <a:ea typeface="Times New Roman" panose="02020603050405020304" pitchFamily="18" charset="0"/>
              </a:rPr>
              <a:t>posición de bloqueo hacia </a:t>
            </a:r>
            <a:r>
              <a:rPr lang="es-ES" sz="1300" dirty="0" smtClean="0">
                <a:latin typeface=" Arial"/>
                <a:ea typeface="Times New Roman" panose="02020603050405020304" pitchFamily="18" charset="0"/>
              </a:rPr>
              <a:t>Avenida Gran Bretaña.</a:t>
            </a:r>
            <a:endParaRPr lang="es-ES" sz="1300" dirty="0">
              <a:latin typeface=" Arial"/>
              <a:ea typeface="Times New Roman" panose="02020603050405020304" pitchFamily="18" charset="0"/>
            </a:endParaRPr>
          </a:p>
          <a:p>
            <a:pPr marL="530225" indent="-530225" algn="just"/>
            <a:r>
              <a:rPr lang="es-ES" sz="1300" dirty="0" smtClean="0">
                <a:latin typeface=" Arial"/>
                <a:ea typeface="Times New Roman" panose="02020603050405020304" pitchFamily="18" charset="0"/>
              </a:rPr>
              <a:t>P1:Evitar el avance ENY, hacia San </a:t>
            </a:r>
            <a:r>
              <a:rPr lang="es-ES" sz="1300" dirty="0">
                <a:latin typeface=" Arial"/>
                <a:ea typeface="Times New Roman" panose="02020603050405020304" pitchFamily="18" charset="0"/>
              </a:rPr>
              <a:t>V</a:t>
            </a:r>
            <a:r>
              <a:rPr lang="es-ES" sz="1300" dirty="0" smtClean="0">
                <a:latin typeface=" Arial"/>
                <a:ea typeface="Times New Roman" panose="02020603050405020304" pitchFamily="18" charset="0"/>
              </a:rPr>
              <a:t>icente.</a:t>
            </a:r>
            <a:endParaRPr lang="es-ES" sz="1300" dirty="0">
              <a:latin typeface=" Arial"/>
              <a:ea typeface="Times New Roman" panose="02020603050405020304" pitchFamily="18" charset="0"/>
            </a:endParaRPr>
          </a:p>
          <a:p>
            <a:pPr marL="530225" indent="-530225" algn="just"/>
            <a:r>
              <a:rPr lang="es-ES" sz="1300" b="1" dirty="0">
                <a:latin typeface=" Arial"/>
                <a:ea typeface="Times New Roman" panose="02020603050405020304" pitchFamily="18" charset="0"/>
              </a:rPr>
              <a:t>M-81:</a:t>
            </a:r>
          </a:p>
          <a:p>
            <a:pPr marL="363538" indent="-363538" algn="just">
              <a:spcAft>
                <a:spcPts val="0"/>
              </a:spcAft>
            </a:pPr>
            <a:r>
              <a:rPr lang="es-ES" sz="1300" dirty="0" smtClean="0">
                <a:latin typeface=" Arial"/>
                <a:ea typeface="Times New Roman" panose="02020603050405020304" pitchFamily="18" charset="0"/>
              </a:rPr>
              <a:t>T1:Realizar </a:t>
            </a:r>
            <a:r>
              <a:rPr lang="es-ES" sz="1300" dirty="0">
                <a:latin typeface=" Arial"/>
                <a:ea typeface="Times New Roman" panose="02020603050405020304" pitchFamily="18" charset="0"/>
              </a:rPr>
              <a:t>fuego de </a:t>
            </a:r>
            <a:r>
              <a:rPr lang="es-ES" sz="1300" dirty="0" smtClean="0">
                <a:latin typeface=" Arial"/>
                <a:ea typeface="Times New Roman" panose="02020603050405020304" pitchFamily="18" charset="0"/>
              </a:rPr>
              <a:t>apoyo.</a:t>
            </a:r>
            <a:endParaRPr lang="es-ES" sz="1300" dirty="0">
              <a:latin typeface=" Arial"/>
              <a:ea typeface="Times New Roman" panose="02020603050405020304" pitchFamily="18" charset="0"/>
            </a:endParaRPr>
          </a:p>
          <a:p>
            <a:pPr marL="261938" indent="-261938" algn="just">
              <a:spcAft>
                <a:spcPts val="0"/>
              </a:spcAft>
            </a:pPr>
            <a:r>
              <a:rPr lang="es-ES" sz="1300" dirty="0" smtClean="0">
                <a:latin typeface=" Arial"/>
                <a:ea typeface="Times New Roman" panose="02020603050405020304" pitchFamily="18" charset="0"/>
              </a:rPr>
              <a:t>P1:Brindar protección a la fuerza y mantener posición de bloqueo.</a:t>
            </a:r>
            <a:endParaRPr lang="es-ES" sz="1300" dirty="0">
              <a:latin typeface=" Arial"/>
              <a:ea typeface="Times New Roman" panose="02020603050405020304" pitchFamily="18" charset="0"/>
            </a:endParaRPr>
          </a:p>
          <a:p>
            <a:pPr algn="just"/>
            <a:r>
              <a:rPr lang="es-ES" sz="1300" b="1" dirty="0">
                <a:latin typeface=" Arial"/>
                <a:ea typeface="Times New Roman" panose="02020603050405020304" pitchFamily="18" charset="0"/>
              </a:rPr>
              <a:t>FTE:</a:t>
            </a:r>
          </a:p>
          <a:p>
            <a:pPr algn="just"/>
            <a:r>
              <a:rPr lang="es-ES" sz="1300" dirty="0" smtClean="0">
                <a:latin typeface=" Arial"/>
                <a:ea typeface="Times New Roman" panose="02020603050405020304" pitchFamily="18" charset="0"/>
              </a:rPr>
              <a:t>T1:BPT</a:t>
            </a:r>
            <a:r>
              <a:rPr lang="es-ES" sz="1300" dirty="0">
                <a:latin typeface=" Arial"/>
                <a:ea typeface="Times New Roman" panose="02020603050405020304" pitchFamily="18" charset="0"/>
              </a:rPr>
              <a:t>, neutralizar HVT de oportunidad. </a:t>
            </a:r>
            <a:endParaRPr lang="es-CL" sz="1300" dirty="0">
              <a:latin typeface=" Arial"/>
              <a:ea typeface="Times New Roman" panose="02020603050405020304" pitchFamily="18" charset="0"/>
            </a:endParaRPr>
          </a:p>
          <a:p>
            <a:pPr algn="just"/>
            <a:r>
              <a:rPr lang="es-ES" sz="1300" dirty="0" smtClean="0">
                <a:latin typeface=" Arial"/>
                <a:ea typeface="Times New Roman" panose="02020603050405020304" pitchFamily="18" charset="0"/>
              </a:rPr>
              <a:t>P1:Desorganizar </a:t>
            </a:r>
            <a:r>
              <a:rPr lang="es-ES" sz="1300" dirty="0">
                <a:latin typeface=" Arial"/>
                <a:ea typeface="Times New Roman" panose="02020603050405020304" pitchFamily="18" charset="0"/>
              </a:rPr>
              <a:t>unidades enemigas en </a:t>
            </a:r>
            <a:r>
              <a:rPr lang="es-ES" sz="1300" dirty="0" smtClean="0">
                <a:latin typeface=" Arial"/>
                <a:ea typeface="Times New Roman" panose="02020603050405020304" pitchFamily="18" charset="0"/>
              </a:rPr>
              <a:t>retirada</a:t>
            </a:r>
            <a:r>
              <a:rPr lang="en-US" dirty="0">
                <a:latin typeface=" Arial"/>
              </a:rPr>
              <a:t>.</a:t>
            </a:r>
            <a:endParaRPr lang="es-CL" sz="1300" dirty="0">
              <a:latin typeface=" Arial"/>
            </a:endParaRPr>
          </a:p>
        </p:txBody>
      </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upo 21">
            <a:extLst>
              <a:ext uri="{FF2B5EF4-FFF2-40B4-BE49-F238E27FC236}">
                <a16:creationId xmlns:a16="http://schemas.microsoft.com/office/drawing/2014/main" id="{79A5222C-8E2F-A763-3389-7682DADF3E9B}"/>
              </a:ext>
            </a:extLst>
          </p:cNvPr>
          <p:cNvGrpSpPr/>
          <p:nvPr/>
        </p:nvGrpSpPr>
        <p:grpSpPr>
          <a:xfrm>
            <a:off x="6436921" y="4097605"/>
            <a:ext cx="1155679" cy="547687"/>
            <a:chOff x="6977863" y="3744102"/>
            <a:chExt cx="1367997" cy="640546"/>
          </a:xfrm>
        </p:grpSpPr>
        <p:grpSp>
          <p:nvGrpSpPr>
            <p:cNvPr id="24" name="Grupo 2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2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2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28" name="Conector recto 2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25" name="CuadroTexto 24">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26" name="CuadroTexto 25">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79" name="Grupo 78">
            <a:extLst>
              <a:ext uri="{FF2B5EF4-FFF2-40B4-BE49-F238E27FC236}">
                <a16:creationId xmlns:a16="http://schemas.microsoft.com/office/drawing/2014/main" id="{79A5222C-8E2F-A763-3389-7682DADF3E9B}"/>
              </a:ext>
            </a:extLst>
          </p:cNvPr>
          <p:cNvGrpSpPr/>
          <p:nvPr/>
        </p:nvGrpSpPr>
        <p:grpSpPr>
          <a:xfrm>
            <a:off x="7406966" y="4501890"/>
            <a:ext cx="1155038" cy="604111"/>
            <a:chOff x="6982796" y="3744102"/>
            <a:chExt cx="1378636" cy="624030"/>
          </a:xfrm>
        </p:grpSpPr>
        <p:grpSp>
          <p:nvGrpSpPr>
            <p:cNvPr id="80" name="Grupo 79">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83"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85"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86"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90"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87"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88"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9"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4" name="Conector recto 83">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1" name="CuadroTexto 80">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82" name="CuadroTexto 81">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97" name="Grupo 96">
            <a:extLst>
              <a:ext uri="{FF2B5EF4-FFF2-40B4-BE49-F238E27FC236}">
                <a16:creationId xmlns:a16="http://schemas.microsoft.com/office/drawing/2014/main" id="{18E9A567-11E4-DB41-2156-649A321B820B}"/>
              </a:ext>
            </a:extLst>
          </p:cNvPr>
          <p:cNvGrpSpPr/>
          <p:nvPr/>
        </p:nvGrpSpPr>
        <p:grpSpPr>
          <a:xfrm>
            <a:off x="7143112" y="3545734"/>
            <a:ext cx="1183067" cy="575092"/>
            <a:chOff x="6948578" y="3744102"/>
            <a:chExt cx="1487283" cy="613797"/>
          </a:xfrm>
        </p:grpSpPr>
        <p:grpSp>
          <p:nvGrpSpPr>
            <p:cNvPr id="98" name="Grupo 97">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10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10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0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10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0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10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02" name="Conector recto 10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99" name="CuadroTexto 98">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100" name="CuadroTexto 9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133" name="Grupo 132"/>
          <p:cNvGrpSpPr/>
          <p:nvPr/>
        </p:nvGrpSpPr>
        <p:grpSpPr>
          <a:xfrm>
            <a:off x="8050005" y="2542049"/>
            <a:ext cx="1091224" cy="483822"/>
            <a:chOff x="4024000" y="2232263"/>
            <a:chExt cx="1965537" cy="798432"/>
          </a:xfrm>
        </p:grpSpPr>
        <p:grpSp>
          <p:nvGrpSpPr>
            <p:cNvPr id="134" name="Grupo 133"/>
            <p:cNvGrpSpPr/>
            <p:nvPr/>
          </p:nvGrpSpPr>
          <p:grpSpPr>
            <a:xfrm>
              <a:off x="4024000" y="2387263"/>
              <a:ext cx="1965537" cy="643432"/>
              <a:chOff x="6264494" y="2551919"/>
              <a:chExt cx="1965537" cy="643432"/>
            </a:xfrm>
          </p:grpSpPr>
          <p:grpSp>
            <p:nvGrpSpPr>
              <p:cNvPr id="136" name="Grupo 135"/>
              <p:cNvGrpSpPr/>
              <p:nvPr/>
            </p:nvGrpSpPr>
            <p:grpSpPr>
              <a:xfrm>
                <a:off x="6866291" y="2551919"/>
                <a:ext cx="1363740" cy="643432"/>
                <a:chOff x="6839711" y="2551919"/>
                <a:chExt cx="1363740" cy="643432"/>
              </a:xfrm>
            </p:grpSpPr>
            <p:sp>
              <p:nvSpPr>
                <p:cNvPr id="138" name="CuadroTexto 137">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39" name="Grupo 138"/>
                <p:cNvGrpSpPr/>
                <p:nvPr/>
              </p:nvGrpSpPr>
              <p:grpSpPr>
                <a:xfrm>
                  <a:off x="6839711" y="2551919"/>
                  <a:ext cx="778536" cy="486585"/>
                  <a:chOff x="6839711" y="2551919"/>
                  <a:chExt cx="778536" cy="486585"/>
                </a:xfrm>
              </p:grpSpPr>
              <p:grpSp>
                <p:nvGrpSpPr>
                  <p:cNvPr id="140"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142"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143"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41" name="CuadroTexto 140"/>
                  <p:cNvSpPr txBox="1"/>
                  <p:nvPr/>
                </p:nvSpPr>
                <p:spPr>
                  <a:xfrm>
                    <a:off x="6927148" y="2634140"/>
                    <a:ext cx="573295" cy="330142"/>
                  </a:xfrm>
                  <a:prstGeom prst="rect">
                    <a:avLst/>
                  </a:prstGeom>
                  <a:noFill/>
                </p:spPr>
                <p:txBody>
                  <a:bodyPr wrap="square" rtlCol="0">
                    <a:spAutoFit/>
                  </a:bodyPr>
                  <a:lstStyle/>
                  <a:p>
                    <a:r>
                      <a:rPr lang="es-CL" sz="700" b="1" dirty="0" smtClean="0"/>
                      <a:t>HQ</a:t>
                    </a:r>
                    <a:endParaRPr lang="en-US" sz="700" b="1" dirty="0"/>
                  </a:p>
                </p:txBody>
              </p:sp>
            </p:grpSp>
          </p:grpSp>
          <p:sp>
            <p:nvSpPr>
              <p:cNvPr id="137" name="CuadroTexto 136">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35" name="Conector recto 134">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144" name="Conector recto de flecha 143"/>
          <p:cNvCxnSpPr/>
          <p:nvPr/>
        </p:nvCxnSpPr>
        <p:spPr>
          <a:xfrm flipH="1">
            <a:off x="8098694" y="2972905"/>
            <a:ext cx="285416" cy="3013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45" name="Grupo 144">
            <a:extLst>
              <a:ext uri="{FF2B5EF4-FFF2-40B4-BE49-F238E27FC236}">
                <a16:creationId xmlns:a16="http://schemas.microsoft.com/office/drawing/2014/main" id="{BEE9744D-D72A-8070-05AD-2A7E9DB2FCAF}"/>
              </a:ext>
            </a:extLst>
          </p:cNvPr>
          <p:cNvGrpSpPr/>
          <p:nvPr/>
        </p:nvGrpSpPr>
        <p:grpSpPr>
          <a:xfrm rot="15778340">
            <a:off x="6763542" y="4640343"/>
            <a:ext cx="421574" cy="397460"/>
            <a:chOff x="5838276" y="2463149"/>
            <a:chExt cx="853606" cy="307777"/>
          </a:xfrm>
        </p:grpSpPr>
        <p:grpSp>
          <p:nvGrpSpPr>
            <p:cNvPr id="146"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48"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49"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47" name="CuadroTexto 146">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50" name="Grupo 149">
            <a:extLst>
              <a:ext uri="{FF2B5EF4-FFF2-40B4-BE49-F238E27FC236}">
                <a16:creationId xmlns:a16="http://schemas.microsoft.com/office/drawing/2014/main" id="{BEE9744D-D72A-8070-05AD-2A7E9DB2FCAF}"/>
              </a:ext>
            </a:extLst>
          </p:cNvPr>
          <p:cNvGrpSpPr/>
          <p:nvPr/>
        </p:nvGrpSpPr>
        <p:grpSpPr>
          <a:xfrm rot="13465495">
            <a:off x="8120910" y="5068593"/>
            <a:ext cx="421574" cy="397460"/>
            <a:chOff x="5838276" y="2463149"/>
            <a:chExt cx="853606" cy="307777"/>
          </a:xfrm>
        </p:grpSpPr>
        <p:grpSp>
          <p:nvGrpSpPr>
            <p:cNvPr id="151"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53"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54"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52" name="CuadroTexto 151">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spTree>
    <p:extLst>
      <p:ext uri="{BB962C8B-B14F-4D97-AF65-F5344CB8AC3E}">
        <p14:creationId xmlns:p14="http://schemas.microsoft.com/office/powerpoint/2010/main" val="3986170054"/>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29</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29</a:t>
              </a:fld>
              <a:endParaRPr lang="es-CL" altLang="es-CL" sz="1200" b="1">
                <a:solidFill>
                  <a:srgbClr val="FFFF00"/>
                </a:solidFill>
              </a:endParaRPr>
            </a:p>
          </p:txBody>
        </p:sp>
      </p:grpSp>
      <p:sp>
        <p:nvSpPr>
          <p:cNvPr id="115" name="Rectángulo 114"/>
          <p:cNvSpPr/>
          <p:nvPr/>
        </p:nvSpPr>
        <p:spPr>
          <a:xfrm>
            <a:off x="250354" y="977103"/>
            <a:ext cx="11678651" cy="4519186"/>
          </a:xfrm>
          <a:prstGeom prst="rect">
            <a:avLst/>
          </a:prstGeom>
          <a:ln w="6350">
            <a:solidFill>
              <a:schemeClr val="tx1"/>
            </a:solidFill>
          </a:ln>
        </p:spPr>
        <p:txBody>
          <a:bodyPr wrap="square">
            <a:spAutoFit/>
          </a:bodyPr>
          <a:lstStyle/>
          <a:p>
            <a:pPr lvl="0">
              <a:spcAft>
                <a:spcPts val="800"/>
              </a:spcAft>
              <a:defRPr/>
            </a:pPr>
            <a:r>
              <a:rPr lang="es-CL" b="1" u="sng" dirty="0">
                <a:solidFill>
                  <a:prstClr val="black"/>
                </a:solidFill>
                <a:latin typeface=" Arial"/>
                <a:ea typeface="Times New Roman" panose="02020603050405020304" pitchFamily="18" charset="0"/>
                <a:cs typeface="Times New Roman" panose="02020603050405020304" pitchFamily="18" charset="0"/>
              </a:rPr>
              <a:t>INSTRUCCIONES DE COORDINACIÓN</a:t>
            </a:r>
            <a:r>
              <a:rPr lang="es-CL" b="1" dirty="0">
                <a:solidFill>
                  <a:prstClr val="black"/>
                </a:solidFill>
                <a:latin typeface=" Arial"/>
                <a:ea typeface="Times New Roman" panose="02020603050405020304" pitchFamily="18" charset="0"/>
                <a:cs typeface="Times New Roman" panose="02020603050405020304" pitchFamily="18" charset="0"/>
              </a:rPr>
              <a:t>: </a:t>
            </a:r>
            <a:r>
              <a:rPr lang="es-CL" b="1" u="sng" dirty="0">
                <a:solidFill>
                  <a:prstClr val="black"/>
                </a:solidFill>
                <a:latin typeface=" Arial"/>
                <a:ea typeface="Times New Roman" panose="02020603050405020304" pitchFamily="18" charset="0"/>
                <a:cs typeface="Times New Roman" panose="02020603050405020304" pitchFamily="18" charset="0"/>
              </a:rPr>
              <a:t> </a:t>
            </a:r>
            <a:endParaRPr lang="en-US" dirty="0">
              <a:solidFill>
                <a:prstClr val="black"/>
              </a:solidFill>
              <a:latin typeface=" Arial"/>
              <a:ea typeface="Calibri" panose="020F0502020204030204" pitchFamily="34" charset="0"/>
              <a:cs typeface="Times New Roman" panose="02020603050405020304" pitchFamily="18" charset="0"/>
            </a:endParaRPr>
          </a:p>
          <a:p>
            <a:pPr lvl="0">
              <a:lnSpc>
                <a:spcPct val="150000"/>
              </a:lnSpc>
            </a:pPr>
            <a:r>
              <a:rPr lang="es-CL" dirty="0" smtClean="0">
                <a:latin typeface=" Arial"/>
              </a:rPr>
              <a:t>1</a:t>
            </a:r>
            <a:r>
              <a:rPr lang="es-CL" dirty="0" smtClean="0">
                <a:solidFill>
                  <a:prstClr val="black"/>
                </a:solidFill>
                <a:latin typeface=" Arial"/>
                <a:ea typeface="Times New Roman" panose="02020603050405020304" pitchFamily="18" charset="0"/>
                <a:cs typeface="Times New Roman" panose="02020603050405020304" pitchFamily="18" charset="0"/>
              </a:rPr>
              <a:t>. </a:t>
            </a:r>
            <a:r>
              <a:rPr lang="es-CL" dirty="0" err="1" smtClean="0">
                <a:solidFill>
                  <a:prstClr val="black"/>
                </a:solidFill>
                <a:latin typeface=" Arial"/>
                <a:ea typeface="Times New Roman" panose="02020603050405020304" pitchFamily="18" charset="0"/>
                <a:cs typeface="Times New Roman" panose="02020603050405020304" pitchFamily="18" charset="0"/>
              </a:rPr>
              <a:t>Dia</a:t>
            </a:r>
            <a:r>
              <a:rPr lang="es-CL" dirty="0" smtClean="0">
                <a:solidFill>
                  <a:prstClr val="black"/>
                </a:solidFill>
                <a:latin typeface=" Arial"/>
                <a:ea typeface="Times New Roman" panose="02020603050405020304" pitchFamily="18" charset="0"/>
                <a:cs typeface="Times New Roman" panose="02020603050405020304" pitchFamily="18" charset="0"/>
              </a:rPr>
              <a:t> D: ABR 13.</a:t>
            </a:r>
          </a:p>
          <a:p>
            <a:pPr lvl="0">
              <a:lnSpc>
                <a:spcPct val="150000"/>
              </a:lnSpc>
            </a:pPr>
            <a:r>
              <a:rPr lang="es-CL" dirty="0" smtClean="0">
                <a:solidFill>
                  <a:prstClr val="black"/>
                </a:solidFill>
                <a:latin typeface=" Arial"/>
                <a:ea typeface="Times New Roman" panose="02020603050405020304" pitchFamily="18" charset="0"/>
                <a:cs typeface="Times New Roman" panose="02020603050405020304" pitchFamily="18" charset="0"/>
              </a:rPr>
              <a:t>2. Hora H: 2100</a:t>
            </a:r>
            <a:r>
              <a:rPr lang="es-CL" dirty="0">
                <a:solidFill>
                  <a:prstClr val="black"/>
                </a:solidFill>
                <a:latin typeface=" Arial"/>
                <a:ea typeface="Times New Roman" panose="02020603050405020304" pitchFamily="18" charset="0"/>
                <a:cs typeface="Times New Roman" panose="02020603050405020304" pitchFamily="18" charset="0"/>
              </a:rPr>
              <a:t> </a:t>
            </a:r>
            <a:r>
              <a:rPr lang="es-CL" dirty="0" err="1" smtClean="0">
                <a:solidFill>
                  <a:prstClr val="black"/>
                </a:solidFill>
                <a:latin typeface=" Arial"/>
                <a:ea typeface="Times New Roman" panose="02020603050405020304" pitchFamily="18" charset="0"/>
                <a:cs typeface="Times New Roman" panose="02020603050405020304" pitchFamily="18" charset="0"/>
              </a:rPr>
              <a:t>hr</a:t>
            </a:r>
            <a:r>
              <a:rPr lang="es-CL" dirty="0" smtClean="0">
                <a:solidFill>
                  <a:prstClr val="black"/>
                </a:solidFill>
                <a:latin typeface=" Arial"/>
                <a:ea typeface="Times New Roman" panose="02020603050405020304" pitchFamily="18" charset="0"/>
                <a:cs typeface="Times New Roman" panose="02020603050405020304" pitchFamily="18" charset="0"/>
              </a:rPr>
              <a:t>.</a:t>
            </a:r>
          </a:p>
          <a:p>
            <a:pPr marL="177800" lvl="0" indent="-177800">
              <a:lnSpc>
                <a:spcPct val="150000"/>
              </a:lnSpc>
            </a:pPr>
            <a:r>
              <a:rPr lang="es-CL" dirty="0" smtClean="0">
                <a:solidFill>
                  <a:prstClr val="black"/>
                </a:solidFill>
                <a:latin typeface=" Arial"/>
                <a:ea typeface="Times New Roman" panose="02020603050405020304" pitchFamily="18" charset="0"/>
                <a:cs typeface="Times New Roman" panose="02020603050405020304" pitchFamily="18" charset="0"/>
              </a:rPr>
              <a:t>3. Enviar </a:t>
            </a:r>
            <a:r>
              <a:rPr lang="es-CL" dirty="0">
                <a:solidFill>
                  <a:prstClr val="black"/>
                </a:solidFill>
                <a:latin typeface=" Arial"/>
                <a:ea typeface="Times New Roman" panose="02020603050405020304" pitchFamily="18" charset="0"/>
                <a:cs typeface="Times New Roman" panose="02020603050405020304" pitchFamily="18" charset="0"/>
              </a:rPr>
              <a:t>esquema de maniobra y medidas de coordinación al </a:t>
            </a:r>
            <a:r>
              <a:rPr lang="es-CL" dirty="0" smtClean="0">
                <a:solidFill>
                  <a:prstClr val="black"/>
                </a:solidFill>
                <a:latin typeface=" Arial"/>
                <a:ea typeface="Times New Roman" panose="02020603050405020304" pitchFamily="18" charset="0"/>
                <a:cs typeface="Times New Roman" panose="02020603050405020304" pitchFamily="18" charset="0"/>
              </a:rPr>
              <a:t>PCP </a:t>
            </a:r>
            <a:r>
              <a:rPr lang="es-CL" dirty="0">
                <a:solidFill>
                  <a:prstClr val="black"/>
                </a:solidFill>
                <a:latin typeface=" Arial"/>
                <a:ea typeface="Times New Roman" panose="02020603050405020304" pitchFamily="18" charset="0"/>
                <a:cs typeface="Times New Roman" panose="02020603050405020304" pitchFamily="18" charset="0"/>
              </a:rPr>
              <a:t>NLT </a:t>
            </a:r>
            <a:r>
              <a:rPr lang="es-CL" dirty="0" smtClean="0">
                <a:solidFill>
                  <a:prstClr val="black"/>
                </a:solidFill>
                <a:latin typeface=" Arial"/>
                <a:ea typeface="Times New Roman" panose="02020603050405020304" pitchFamily="18" charset="0"/>
                <a:cs typeface="Times New Roman" panose="02020603050405020304" pitchFamily="18" charset="0"/>
              </a:rPr>
              <a:t>ABR 131700.</a:t>
            </a:r>
            <a:endParaRPr lang="en-US" dirty="0">
              <a:solidFill>
                <a:prstClr val="black"/>
              </a:solidFill>
              <a:latin typeface=" Arial"/>
              <a:ea typeface="Times New Roman" panose="02020603050405020304" pitchFamily="18" charset="0"/>
              <a:cs typeface="Times New Roman" panose="02020603050405020304" pitchFamily="18" charset="0"/>
            </a:endParaRPr>
          </a:p>
          <a:p>
            <a:pPr marL="177800" lvl="0" indent="-177800">
              <a:lnSpc>
                <a:spcPct val="150000"/>
              </a:lnSpc>
            </a:pPr>
            <a:r>
              <a:rPr lang="es-CL" dirty="0" smtClean="0">
                <a:solidFill>
                  <a:prstClr val="black"/>
                </a:solidFill>
                <a:latin typeface=" Arial"/>
                <a:ea typeface="Times New Roman" panose="02020603050405020304" pitchFamily="18" charset="0"/>
                <a:cs typeface="Times New Roman" panose="02020603050405020304" pitchFamily="18" charset="0"/>
              </a:rPr>
              <a:t>4. Al </a:t>
            </a:r>
            <a:r>
              <a:rPr lang="es-CL" dirty="0">
                <a:solidFill>
                  <a:prstClr val="black"/>
                </a:solidFill>
                <a:latin typeface=" Arial"/>
                <a:ea typeface="Times New Roman" panose="02020603050405020304" pitchFamily="18" charset="0"/>
                <a:cs typeface="Times New Roman" panose="02020603050405020304" pitchFamily="18" charset="0"/>
              </a:rPr>
              <a:t>término del ataque, informar munición consumida, heridos (9 line) y prisioneros de guerra</a:t>
            </a:r>
            <a:r>
              <a:rPr lang="es-CL" dirty="0" smtClean="0">
                <a:solidFill>
                  <a:prstClr val="black"/>
                </a:solidFill>
                <a:latin typeface=" Arial"/>
                <a:ea typeface="Times New Roman" panose="02020603050405020304" pitchFamily="18" charset="0"/>
                <a:cs typeface="Times New Roman" panose="02020603050405020304" pitchFamily="18" charset="0"/>
              </a:rPr>
              <a:t>.</a:t>
            </a:r>
          </a:p>
          <a:p>
            <a:pPr lvl="0">
              <a:lnSpc>
                <a:spcPct val="150000"/>
              </a:lnSpc>
            </a:pPr>
            <a:r>
              <a:rPr lang="es-CL" dirty="0">
                <a:solidFill>
                  <a:prstClr val="black"/>
                </a:solidFill>
                <a:latin typeface=" Arial"/>
                <a:ea typeface="Times New Roman" panose="02020603050405020304" pitchFamily="18" charset="0"/>
                <a:cs typeface="Times New Roman" panose="02020603050405020304" pitchFamily="18" charset="0"/>
              </a:rPr>
              <a:t>5</a:t>
            </a:r>
            <a:r>
              <a:rPr lang="es-CL" dirty="0" smtClean="0">
                <a:solidFill>
                  <a:prstClr val="black"/>
                </a:solidFill>
                <a:latin typeface=" Arial"/>
                <a:ea typeface="Times New Roman" panose="02020603050405020304" pitchFamily="18" charset="0"/>
                <a:cs typeface="Times New Roman" panose="02020603050405020304" pitchFamily="18" charset="0"/>
              </a:rPr>
              <a:t>. </a:t>
            </a:r>
            <a:r>
              <a:rPr lang="pt-BR" dirty="0" smtClean="0">
                <a:solidFill>
                  <a:prstClr val="black"/>
                </a:solidFill>
                <a:latin typeface=" Arial"/>
                <a:ea typeface="Times New Roman" panose="02020603050405020304" pitchFamily="18" charset="0"/>
                <a:cs typeface="Times New Roman" panose="02020603050405020304" pitchFamily="18" charset="0"/>
              </a:rPr>
              <a:t>ZONAS PROHIBIDAS:</a:t>
            </a:r>
            <a:r>
              <a:rPr lang="es-CL" dirty="0" smtClean="0">
                <a:solidFill>
                  <a:prstClr val="black"/>
                </a:solidFill>
                <a:latin typeface=" Arial"/>
                <a:ea typeface="Times New Roman" panose="02020603050405020304" pitchFamily="18" charset="0"/>
                <a:cs typeface="Times New Roman" panose="02020603050405020304" pitchFamily="18" charset="0"/>
              </a:rPr>
              <a:t>No </a:t>
            </a:r>
            <a:r>
              <a:rPr lang="es-CL" dirty="0">
                <a:solidFill>
                  <a:prstClr val="black"/>
                </a:solidFill>
                <a:latin typeface=" Arial"/>
                <a:ea typeface="Times New Roman" panose="02020603050405020304" pitchFamily="18" charset="0"/>
                <a:cs typeface="Times New Roman" panose="02020603050405020304" pitchFamily="18" charset="0"/>
              </a:rPr>
              <a:t>efectuar tiros en infraestructura </a:t>
            </a:r>
            <a:r>
              <a:rPr lang="es-CL" dirty="0" smtClean="0">
                <a:solidFill>
                  <a:prstClr val="black"/>
                </a:solidFill>
                <a:latin typeface=" Arial"/>
                <a:ea typeface="Times New Roman" panose="02020603050405020304" pitchFamily="18" charset="0"/>
                <a:cs typeface="Times New Roman" panose="02020603050405020304" pitchFamily="18" charset="0"/>
              </a:rPr>
              <a:t>crítica </a:t>
            </a:r>
            <a:r>
              <a:rPr lang="es-CL" dirty="0">
                <a:solidFill>
                  <a:prstClr val="black"/>
                </a:solidFill>
                <a:latin typeface=" Arial"/>
                <a:ea typeface="Times New Roman" panose="02020603050405020304" pitchFamily="18" charset="0"/>
                <a:cs typeface="Times New Roman" panose="02020603050405020304" pitchFamily="18" charset="0"/>
              </a:rPr>
              <a:t>de la península </a:t>
            </a:r>
            <a:r>
              <a:rPr lang="es-CL" dirty="0" smtClean="0">
                <a:solidFill>
                  <a:prstClr val="black"/>
                </a:solidFill>
                <a:latin typeface=" Arial"/>
                <a:ea typeface="Times New Roman" panose="02020603050405020304" pitchFamily="18" charset="0"/>
                <a:cs typeface="Times New Roman" panose="02020603050405020304" pitchFamily="18" charset="0"/>
              </a:rPr>
              <a:t>de tumbes y San Vicente.</a:t>
            </a:r>
            <a:endParaRPr lang="en-US" dirty="0" smtClean="0">
              <a:solidFill>
                <a:prstClr val="black"/>
              </a:solidFill>
              <a:latin typeface=" Arial"/>
              <a:ea typeface="Times New Roman" panose="02020603050405020304" pitchFamily="18" charset="0"/>
              <a:cs typeface="Times New Roman" panose="02020603050405020304" pitchFamily="18" charset="0"/>
            </a:endParaRPr>
          </a:p>
          <a:p>
            <a:pPr lvl="0">
              <a:lnSpc>
                <a:spcPct val="150000"/>
              </a:lnSpc>
              <a:spcAft>
                <a:spcPts val="800"/>
              </a:spcAft>
              <a:defRPr/>
            </a:pPr>
            <a:r>
              <a:rPr lang="es-CL" dirty="0">
                <a:solidFill>
                  <a:prstClr val="black"/>
                </a:solidFill>
                <a:latin typeface=" Arial"/>
                <a:ea typeface="Times New Roman" panose="02020603050405020304" pitchFamily="18" charset="0"/>
                <a:cs typeface="Times New Roman" panose="02020603050405020304" pitchFamily="18" charset="0"/>
              </a:rPr>
              <a:t>6</a:t>
            </a:r>
            <a:r>
              <a:rPr lang="es-CL" dirty="0" smtClean="0">
                <a:solidFill>
                  <a:prstClr val="black"/>
                </a:solidFill>
                <a:latin typeface=" Arial"/>
                <a:ea typeface="Times New Roman" panose="02020603050405020304" pitchFamily="18" charset="0"/>
                <a:cs typeface="Times New Roman" panose="02020603050405020304" pitchFamily="18" charset="0"/>
              </a:rPr>
              <a:t>. </a:t>
            </a:r>
            <a:r>
              <a:rPr lang="es-CL" dirty="0">
                <a:solidFill>
                  <a:prstClr val="black"/>
                </a:solidFill>
                <a:latin typeface=" Arial"/>
                <a:ea typeface="Times New Roman" panose="02020603050405020304" pitchFamily="18" charset="0"/>
                <a:cs typeface="Times New Roman" panose="02020603050405020304" pitchFamily="18" charset="0"/>
              </a:rPr>
              <a:t>CONSIDERACIONES </a:t>
            </a:r>
            <a:r>
              <a:rPr lang="es-CL" dirty="0" smtClean="0">
                <a:solidFill>
                  <a:prstClr val="black"/>
                </a:solidFill>
                <a:latin typeface=" Arial"/>
                <a:ea typeface="Times New Roman" panose="02020603050405020304" pitchFamily="18" charset="0"/>
                <a:cs typeface="Times New Roman" panose="02020603050405020304" pitchFamily="18" charset="0"/>
              </a:rPr>
              <a:t>CIVILES: Evitar daños a la población civil y a sus bienes. Población civil amiga.</a:t>
            </a:r>
            <a:endParaRPr lang="en-US" dirty="0">
              <a:solidFill>
                <a:prstClr val="black"/>
              </a:solidFill>
              <a:latin typeface=" Arial"/>
              <a:ea typeface="Times New Roman" panose="02020603050405020304" pitchFamily="18" charset="0"/>
              <a:cs typeface="Times New Roman" panose="02020603050405020304" pitchFamily="18" charset="0"/>
            </a:endParaRPr>
          </a:p>
          <a:p>
            <a:pPr lvl="0">
              <a:lnSpc>
                <a:spcPct val="150000"/>
              </a:lnSpc>
              <a:spcAft>
                <a:spcPts val="800"/>
              </a:spcAft>
              <a:defRPr/>
            </a:pPr>
            <a:r>
              <a:rPr lang="es-CL" dirty="0" smtClean="0">
                <a:solidFill>
                  <a:prstClr val="black"/>
                </a:solidFill>
                <a:latin typeface=" Arial"/>
                <a:ea typeface="Times New Roman" panose="02020603050405020304" pitchFamily="18" charset="0"/>
                <a:cs typeface="Times New Roman" panose="02020603050405020304" pitchFamily="18" charset="0"/>
              </a:rPr>
              <a:t>7. </a:t>
            </a:r>
            <a:r>
              <a:rPr lang="es-CL" dirty="0">
                <a:solidFill>
                  <a:prstClr val="black"/>
                </a:solidFill>
                <a:latin typeface=" Arial"/>
                <a:ea typeface="Times New Roman" panose="02020603050405020304" pitchFamily="18" charset="0"/>
                <a:cs typeface="Times New Roman" panose="02020603050405020304" pitchFamily="18" charset="0"/>
              </a:rPr>
              <a:t>CONSIDERACIONES CON PRISIONEROS DE GUERRA.</a:t>
            </a:r>
            <a:endParaRPr lang="en-US" dirty="0">
              <a:solidFill>
                <a:prstClr val="black"/>
              </a:solidFill>
              <a:latin typeface=" Arial"/>
              <a:ea typeface="Times New Roman" panose="02020603050405020304" pitchFamily="18" charset="0"/>
              <a:cs typeface="Times New Roman" panose="02020603050405020304" pitchFamily="18" charset="0"/>
            </a:endParaRPr>
          </a:p>
          <a:p>
            <a:pPr marL="530225" indent="-176213" algn="just" defTabSz="388938">
              <a:lnSpc>
                <a:spcPct val="150000"/>
              </a:lnSpc>
              <a:spcAft>
                <a:spcPts val="800"/>
              </a:spcAft>
              <a:defRPr/>
            </a:pPr>
            <a:r>
              <a:rPr lang="es-CL" dirty="0" smtClean="0">
                <a:solidFill>
                  <a:prstClr val="black"/>
                </a:solidFill>
                <a:latin typeface=" Arial"/>
                <a:ea typeface="Times New Roman" panose="02020603050405020304" pitchFamily="18" charset="0"/>
                <a:cs typeface="Times New Roman" panose="02020603050405020304" pitchFamily="18" charset="0"/>
              </a:rPr>
              <a:t>a. Cumplir </a:t>
            </a:r>
            <a:r>
              <a:rPr lang="es-CL" dirty="0">
                <a:solidFill>
                  <a:prstClr val="black"/>
                </a:solidFill>
                <a:latin typeface=" Arial"/>
                <a:ea typeface="Times New Roman" panose="02020603050405020304" pitchFamily="18" charset="0"/>
                <a:cs typeface="Times New Roman" panose="02020603050405020304" pitchFamily="18" charset="0"/>
              </a:rPr>
              <a:t>con procedimiento </a:t>
            </a:r>
            <a:r>
              <a:rPr lang="es-CL" dirty="0" smtClean="0">
                <a:solidFill>
                  <a:prstClr val="black"/>
                </a:solidFill>
                <a:latin typeface=" Arial"/>
                <a:ea typeface="Times New Roman" panose="02020603050405020304" pitchFamily="18" charset="0"/>
                <a:cs typeface="Times New Roman" panose="02020603050405020304" pitchFamily="18" charset="0"/>
              </a:rPr>
              <a:t>D.R.A.S.P.A. y completar </a:t>
            </a:r>
            <a:r>
              <a:rPr lang="es-CL" dirty="0">
                <a:solidFill>
                  <a:prstClr val="black"/>
                </a:solidFill>
                <a:latin typeface=" Arial"/>
                <a:ea typeface="Times New Roman" panose="02020603050405020304" pitchFamily="18" charset="0"/>
                <a:cs typeface="Times New Roman" panose="02020603050405020304" pitchFamily="18" charset="0"/>
              </a:rPr>
              <a:t>tarjeta de P.G. </a:t>
            </a:r>
          </a:p>
          <a:p>
            <a:pPr marL="354013" lvl="0" defTabSz="179388">
              <a:lnSpc>
                <a:spcPct val="150000"/>
              </a:lnSpc>
              <a:defRPr/>
            </a:pPr>
            <a:r>
              <a:rPr lang="es-CL" dirty="0" smtClean="0">
                <a:solidFill>
                  <a:prstClr val="black"/>
                </a:solidFill>
                <a:latin typeface=" Arial"/>
                <a:ea typeface="Times New Roman" panose="02020603050405020304" pitchFamily="18" charset="0"/>
                <a:cs typeface="Times New Roman" panose="02020603050405020304" pitchFamily="18" charset="0"/>
              </a:rPr>
              <a:t>b. Para </a:t>
            </a:r>
            <a:r>
              <a:rPr lang="es-CL" dirty="0">
                <a:solidFill>
                  <a:prstClr val="black"/>
                </a:solidFill>
                <a:latin typeface=" Arial"/>
                <a:ea typeface="Times New Roman" panose="02020603050405020304" pitchFamily="18" charset="0"/>
                <a:cs typeface="Times New Roman" panose="02020603050405020304" pitchFamily="18" charset="0"/>
              </a:rPr>
              <a:t>activar cadena de evacuación efectuar </a:t>
            </a:r>
            <a:r>
              <a:rPr lang="es-CL" dirty="0" smtClean="0">
                <a:solidFill>
                  <a:prstClr val="black"/>
                </a:solidFill>
                <a:latin typeface=" Arial"/>
                <a:ea typeface="Times New Roman" panose="02020603050405020304" pitchFamily="18" charset="0"/>
                <a:cs typeface="Times New Roman" panose="02020603050405020304" pitchFamily="18" charset="0"/>
              </a:rPr>
              <a:t>SOLEPRI </a:t>
            </a:r>
            <a:r>
              <a:rPr lang="es-CL" dirty="0">
                <a:solidFill>
                  <a:prstClr val="black"/>
                </a:solidFill>
                <a:latin typeface=" Arial"/>
                <a:ea typeface="Times New Roman" panose="02020603050405020304" pitchFamily="18" charset="0"/>
                <a:cs typeface="Times New Roman" panose="02020603050405020304" pitchFamily="18" charset="0"/>
              </a:rPr>
              <a:t>a </a:t>
            </a:r>
            <a:r>
              <a:rPr lang="es-CL" dirty="0" smtClean="0">
                <a:solidFill>
                  <a:prstClr val="black"/>
                </a:solidFill>
                <a:latin typeface=" Arial"/>
                <a:ea typeface="Times New Roman" panose="02020603050405020304" pitchFamily="18" charset="0"/>
                <a:cs typeface="Times New Roman" panose="02020603050405020304" pitchFamily="18" charset="0"/>
              </a:rPr>
              <a:t>JERARCA</a:t>
            </a:r>
            <a:r>
              <a:rPr lang="es-CL" dirty="0">
                <a:solidFill>
                  <a:prstClr val="black"/>
                </a:solidFill>
                <a:latin typeface=" Arial"/>
                <a:ea typeface="Times New Roman" panose="02020603050405020304" pitchFamily="18" charset="0"/>
                <a:cs typeface="Times New Roman" panose="02020603050405020304" pitchFamily="18" charset="0"/>
              </a:rPr>
              <a:t>.</a:t>
            </a:r>
            <a:endParaRPr lang="en-US" dirty="0">
              <a:solidFill>
                <a:prstClr val="black"/>
              </a:solidFill>
              <a:latin typeface=" 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0552462"/>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30</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30</a:t>
              </a:fld>
              <a:endParaRPr lang="es-CL" altLang="es-CL" sz="1200" b="1">
                <a:solidFill>
                  <a:srgbClr val="FFFF00"/>
                </a:solidFill>
              </a:endParaRPr>
            </a:p>
          </p:txBody>
        </p:sp>
      </p:grpSp>
      <p:sp>
        <p:nvSpPr>
          <p:cNvPr id="14" name="CuadroTexto 13">
            <a:extLst>
              <a:ext uri="{FF2B5EF4-FFF2-40B4-BE49-F238E27FC236}">
                <a16:creationId xmlns:a16="http://schemas.microsoft.com/office/drawing/2014/main" id="{55ED9795-68F3-B0FC-66BC-C8FA89485B59}"/>
              </a:ext>
            </a:extLst>
          </p:cNvPr>
          <p:cNvSpPr txBox="1"/>
          <p:nvPr/>
        </p:nvSpPr>
        <p:spPr>
          <a:xfrm>
            <a:off x="280071" y="1338680"/>
            <a:ext cx="11619217" cy="4616648"/>
          </a:xfrm>
          <a:prstGeom prst="rect">
            <a:avLst/>
          </a:prstGeom>
          <a:noFill/>
          <a:ln w="28575">
            <a:solidFill>
              <a:schemeClr val="tx1"/>
            </a:solidFill>
          </a:ln>
        </p:spPr>
        <p:txBody>
          <a:bodyPr wrap="square" rtlCol="0">
            <a:spAutoFit/>
          </a:bodyPr>
          <a:lstStyle/>
          <a:p>
            <a:pPr algn="just"/>
            <a:r>
              <a:rPr lang="es-CL" b="1" u="sng" dirty="0" smtClean="0">
                <a:latin typeface=" Arial"/>
                <a:ea typeface="Times New Roman" panose="02020603050405020304" pitchFamily="18" charset="0"/>
              </a:rPr>
              <a:t>CONCEPTO DE LOS FUEGOS</a:t>
            </a:r>
            <a:endParaRPr lang="es-CL" b="1" u="sng" dirty="0">
              <a:latin typeface=" Arial"/>
              <a:ea typeface="Times New Roman" panose="02020603050405020304" pitchFamily="18" charset="0"/>
            </a:endParaRPr>
          </a:p>
          <a:p>
            <a:pPr algn="just">
              <a:spcBef>
                <a:spcPts val="600"/>
              </a:spcBef>
            </a:pPr>
            <a:r>
              <a:rPr lang="es-CL" dirty="0">
                <a:latin typeface=" Arial"/>
                <a:ea typeface="Times New Roman" panose="02020603050405020304" pitchFamily="18" charset="0"/>
              </a:rPr>
              <a:t>Los fuegos de apoyo deben cumplir lo siguiente:</a:t>
            </a:r>
          </a:p>
          <a:p>
            <a:pPr marL="533400" indent="-354013" algn="just">
              <a:spcBef>
                <a:spcPts val="600"/>
              </a:spcBef>
              <a:buFont typeface="+mj-lt"/>
              <a:buAutoNum type="alphaLcParenR"/>
            </a:pPr>
            <a:r>
              <a:rPr lang="es-CL" dirty="0">
                <a:latin typeface=" Arial"/>
                <a:ea typeface="Times New Roman" panose="02020603050405020304" pitchFamily="18" charset="0"/>
              </a:rPr>
              <a:t>Evitar la acción indirecta de armas de apoyo enemigas.</a:t>
            </a:r>
          </a:p>
          <a:p>
            <a:pPr marL="533400" indent="-354013" algn="just">
              <a:spcBef>
                <a:spcPts val="600"/>
              </a:spcBef>
              <a:buFont typeface="+mj-lt"/>
              <a:buAutoNum type="alphaLcParenR"/>
            </a:pPr>
            <a:r>
              <a:rPr lang="es-CL" dirty="0">
                <a:latin typeface=" Arial"/>
                <a:ea typeface="Times New Roman" panose="02020603050405020304" pitchFamily="18" charset="0"/>
              </a:rPr>
              <a:t>Asegurar y apoyar mediante el empleo de fuegos indirectos el avance de unidades de maniobra.</a:t>
            </a:r>
          </a:p>
          <a:p>
            <a:pPr marL="533400" indent="-354013" algn="just">
              <a:spcBef>
                <a:spcPts val="600"/>
              </a:spcBef>
              <a:buFont typeface="+mj-lt"/>
              <a:buAutoNum type="alphaLcParenR"/>
            </a:pPr>
            <a:r>
              <a:rPr lang="es-CL" dirty="0">
                <a:latin typeface=" Arial"/>
                <a:ea typeface="Times New Roman" panose="02020603050405020304" pitchFamily="18" charset="0"/>
              </a:rPr>
              <a:t>Brindar protección de las fuerzas propias, priorizando batir los blancos de oportunidad y de profundidad.</a:t>
            </a:r>
          </a:p>
          <a:p>
            <a:pPr marL="533400" indent="-354013" algn="just">
              <a:spcBef>
                <a:spcPts val="600"/>
              </a:spcBef>
              <a:buFont typeface="+mj-lt"/>
              <a:buAutoNum type="alphaLcParenR"/>
            </a:pPr>
            <a:r>
              <a:rPr lang="es-CL" dirty="0" smtClean="0">
                <a:latin typeface=" Arial"/>
                <a:ea typeface="Times New Roman" panose="02020603050405020304" pitchFamily="18" charset="0"/>
              </a:rPr>
              <a:t>Retardar </a:t>
            </a:r>
            <a:r>
              <a:rPr lang="es-CL" dirty="0">
                <a:latin typeface=" Arial"/>
                <a:ea typeface="Times New Roman" panose="02020603050405020304" pitchFamily="18" charset="0"/>
              </a:rPr>
              <a:t>acciones de unidades de maniobra enemigas en el área general de Isla Dawson</a:t>
            </a:r>
            <a:r>
              <a:rPr lang="es-CL" dirty="0" smtClean="0">
                <a:latin typeface=" Arial"/>
                <a:ea typeface="Times New Roman" panose="02020603050405020304" pitchFamily="18" charset="0"/>
              </a:rPr>
              <a:t>.</a:t>
            </a:r>
          </a:p>
          <a:p>
            <a:pPr marL="179387" algn="just">
              <a:spcBef>
                <a:spcPts val="600"/>
              </a:spcBef>
            </a:pPr>
            <a:r>
              <a:rPr lang="es-CL" dirty="0" smtClean="0">
                <a:latin typeface=" Arial"/>
                <a:ea typeface="Times New Roman" panose="02020603050405020304" pitchFamily="18" charset="0"/>
              </a:rPr>
              <a:t>AGENCIAS PRODUCTORAS DE FUEGO:</a:t>
            </a:r>
          </a:p>
          <a:p>
            <a:pPr marL="522287" indent="-342900" algn="just">
              <a:spcBef>
                <a:spcPts val="600"/>
              </a:spcBef>
              <a:buFont typeface="+mj-lt"/>
              <a:buAutoNum type="alphaLcParenR"/>
            </a:pPr>
            <a:r>
              <a:rPr lang="es-CL" dirty="0" smtClean="0">
                <a:latin typeface=" Arial"/>
                <a:ea typeface="Times New Roman" panose="02020603050405020304" pitchFamily="18" charset="0"/>
              </a:rPr>
              <a:t>FA: M-81 MM. (TEJANO)</a:t>
            </a:r>
          </a:p>
          <a:p>
            <a:pPr marL="522287" indent="-342900" algn="just">
              <a:spcBef>
                <a:spcPts val="600"/>
              </a:spcBef>
              <a:buFont typeface="+mj-lt"/>
              <a:buAutoNum type="alphaLcParenR"/>
            </a:pPr>
            <a:r>
              <a:rPr lang="es-CL" dirty="0" smtClean="0">
                <a:latin typeface=" Arial"/>
                <a:ea typeface="Times New Roman" panose="02020603050405020304" pitchFamily="18" charset="0"/>
              </a:rPr>
              <a:t>CAS: HH-65. (COYOTE)</a:t>
            </a:r>
          </a:p>
          <a:p>
            <a:pPr marL="179387" algn="just">
              <a:spcBef>
                <a:spcPts val="600"/>
              </a:spcBef>
            </a:pPr>
            <a:r>
              <a:rPr lang="es-CL" dirty="0" smtClean="0">
                <a:latin typeface=" Arial"/>
                <a:ea typeface="Times New Roman" panose="02020603050405020304" pitchFamily="18" charset="0"/>
              </a:rPr>
              <a:t>AGENCIAS DE ADQUISICIÓN DE FUEGOS:</a:t>
            </a:r>
          </a:p>
          <a:p>
            <a:pPr marL="522287" indent="-342900" algn="just">
              <a:spcBef>
                <a:spcPts val="600"/>
              </a:spcBef>
              <a:buFont typeface="+mj-lt"/>
              <a:buAutoNum type="alphaLcParenR"/>
            </a:pPr>
            <a:r>
              <a:rPr lang="es-CL" dirty="0" smtClean="0">
                <a:latin typeface=" Arial"/>
                <a:ea typeface="Times New Roman" panose="02020603050405020304" pitchFamily="18" charset="0"/>
              </a:rPr>
              <a:t>O.A. M-81 MM. (LOKI)</a:t>
            </a:r>
          </a:p>
          <a:p>
            <a:pPr marL="522287" indent="-342900" algn="just">
              <a:spcBef>
                <a:spcPts val="600"/>
              </a:spcBef>
              <a:buFont typeface="+mj-lt"/>
              <a:buAutoNum type="alphaLcParenR"/>
            </a:pPr>
            <a:r>
              <a:rPr lang="es-CL" dirty="0" smtClean="0">
                <a:latin typeface=" Arial"/>
                <a:ea typeface="Times New Roman" panose="02020603050405020304" pitchFamily="18" charset="0"/>
              </a:rPr>
              <a:t>RECON 021. (CHACAL)</a:t>
            </a:r>
          </a:p>
          <a:p>
            <a:pPr marL="522287" indent="-342900" algn="just">
              <a:spcBef>
                <a:spcPts val="600"/>
              </a:spcBef>
              <a:buFont typeface="+mj-lt"/>
              <a:buAutoNum type="alphaLcParenR"/>
            </a:pPr>
            <a:r>
              <a:rPr lang="es-CL" dirty="0" smtClean="0">
                <a:latin typeface=" Arial"/>
                <a:ea typeface="Times New Roman" panose="02020603050405020304" pitchFamily="18" charset="0"/>
              </a:rPr>
              <a:t>FTE. (RAPAZ)</a:t>
            </a:r>
            <a:endParaRPr lang="es-ES" dirty="0">
              <a:latin typeface=" Arial"/>
              <a:ea typeface="Times New Roman" panose="02020603050405020304" pitchFamily="18" charset="0"/>
            </a:endParaRPr>
          </a:p>
        </p:txBody>
      </p:sp>
    </p:spTree>
    <p:extLst>
      <p:ext uri="{BB962C8B-B14F-4D97-AF65-F5344CB8AC3E}">
        <p14:creationId xmlns:p14="http://schemas.microsoft.com/office/powerpoint/2010/main" val="3768479578"/>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31</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31</a:t>
              </a:fld>
              <a:endParaRPr lang="es-CL" altLang="es-CL" sz="1200" b="1">
                <a:solidFill>
                  <a:srgbClr val="FFFF00"/>
                </a:solidFill>
              </a:endParaRPr>
            </a:p>
          </p:txBody>
        </p:sp>
      </p:grpSp>
      <p:sp>
        <p:nvSpPr>
          <p:cNvPr id="15" name="CuadroTexto 14">
            <a:extLst>
              <a:ext uri="{FF2B5EF4-FFF2-40B4-BE49-F238E27FC236}">
                <a16:creationId xmlns:a16="http://schemas.microsoft.com/office/drawing/2014/main" id="{55ED9795-68F3-B0FC-66BC-C8FA89485B59}"/>
              </a:ext>
            </a:extLst>
          </p:cNvPr>
          <p:cNvSpPr txBox="1"/>
          <p:nvPr/>
        </p:nvSpPr>
        <p:spPr>
          <a:xfrm>
            <a:off x="348760" y="1058981"/>
            <a:ext cx="11619217" cy="5109091"/>
          </a:xfrm>
          <a:prstGeom prst="rect">
            <a:avLst/>
          </a:prstGeom>
          <a:noFill/>
          <a:ln w="28575">
            <a:solidFill>
              <a:schemeClr val="tx1"/>
            </a:solidFill>
          </a:ln>
        </p:spPr>
        <p:txBody>
          <a:bodyPr wrap="square" rtlCol="0">
            <a:spAutoFit/>
          </a:bodyPr>
          <a:lstStyle/>
          <a:p>
            <a:pPr marL="177800" indent="-177800" algn="just"/>
            <a:r>
              <a:rPr lang="es-CL" sz="1600" b="1" dirty="0" smtClean="0">
                <a:latin typeface=" Arial"/>
                <a:ea typeface="Times New Roman" panose="02020603050405020304" pitchFamily="18" charset="0"/>
              </a:rPr>
              <a:t>- </a:t>
            </a:r>
            <a:r>
              <a:rPr lang="es-CL" sz="1600" b="1" dirty="0" err="1" smtClean="0">
                <a:latin typeface=" Arial"/>
                <a:ea typeface="Times New Roman" panose="02020603050405020304" pitchFamily="18" charset="0"/>
              </a:rPr>
              <a:t>HPTs</a:t>
            </a:r>
            <a:r>
              <a:rPr lang="es-CL" sz="1600" b="1" dirty="0" smtClean="0">
                <a:latin typeface=" Arial"/>
                <a:ea typeface="Times New Roman" panose="02020603050405020304" pitchFamily="18" charset="0"/>
              </a:rPr>
              <a:t>:</a:t>
            </a:r>
            <a:endParaRPr lang="es-CL" sz="1200" dirty="0">
              <a:latin typeface=" Arial"/>
              <a:ea typeface="Times New Roman" panose="02020603050405020304" pitchFamily="18" charset="0"/>
            </a:endParaRPr>
          </a:p>
          <a:p>
            <a:pPr marL="266700" indent="-266700" algn="just">
              <a:buFont typeface="+mj-lt"/>
              <a:buAutoNum type="arabicPeriod"/>
            </a:pPr>
            <a:r>
              <a:rPr lang="es-CL" sz="1200" dirty="0">
                <a:latin typeface=" Arial"/>
                <a:ea typeface="Times New Roman" panose="02020603050405020304" pitchFamily="18" charset="0"/>
              </a:rPr>
              <a:t>Unidades de apoyo de fuego.</a:t>
            </a:r>
          </a:p>
          <a:p>
            <a:pPr marL="266700" indent="-266700" algn="just">
              <a:buFont typeface="+mj-lt"/>
              <a:buAutoNum type="arabicPeriod"/>
            </a:pPr>
            <a:r>
              <a:rPr lang="es-CL" sz="1200" dirty="0">
                <a:latin typeface=" Arial"/>
                <a:ea typeface="Times New Roman" panose="02020603050405020304" pitchFamily="18" charset="0"/>
              </a:rPr>
              <a:t>Unidades de maniobra.</a:t>
            </a:r>
          </a:p>
          <a:p>
            <a:pPr marL="266700" indent="-266700" algn="just">
              <a:buFont typeface="+mj-lt"/>
              <a:buAutoNum type="arabicPeriod"/>
            </a:pPr>
            <a:r>
              <a:rPr lang="es-CL" sz="1200" dirty="0">
                <a:latin typeface=" Arial"/>
                <a:ea typeface="Times New Roman" panose="02020603050405020304" pitchFamily="18" charset="0"/>
              </a:rPr>
              <a:t>Alturas.</a:t>
            </a:r>
          </a:p>
          <a:p>
            <a:pPr marL="266700" indent="-266700" algn="just">
              <a:buFont typeface="+mj-lt"/>
              <a:buAutoNum type="arabicPeriod"/>
            </a:pPr>
            <a:r>
              <a:rPr lang="es-CL" sz="1200" dirty="0">
                <a:latin typeface=" Arial"/>
                <a:ea typeface="Times New Roman" panose="02020603050405020304" pitchFamily="18" charset="0"/>
              </a:rPr>
              <a:t>Áreas de desembarco.</a:t>
            </a:r>
          </a:p>
          <a:p>
            <a:pPr marL="266700" indent="-266700" algn="just">
              <a:buFont typeface="+mj-lt"/>
              <a:buAutoNum type="arabicPeriod"/>
            </a:pPr>
            <a:r>
              <a:rPr lang="es-CL" sz="1200" dirty="0">
                <a:latin typeface=" Arial"/>
                <a:ea typeface="Times New Roman" panose="02020603050405020304" pitchFamily="18" charset="0"/>
              </a:rPr>
              <a:t>Rutas</a:t>
            </a:r>
            <a:r>
              <a:rPr lang="es-CL" sz="1200" dirty="0" smtClean="0">
                <a:latin typeface=" Arial"/>
                <a:ea typeface="Times New Roman" panose="02020603050405020304" pitchFamily="18" charset="0"/>
              </a:rPr>
              <a:t>.</a:t>
            </a:r>
            <a:endParaRPr lang="es-CL" sz="1200" dirty="0">
              <a:latin typeface=" Arial"/>
              <a:ea typeface="Times New Roman" panose="02020603050405020304" pitchFamily="18" charset="0"/>
            </a:endParaRPr>
          </a:p>
          <a:p>
            <a:pPr algn="just"/>
            <a:r>
              <a:rPr lang="es-CL" sz="1200" dirty="0" smtClean="0">
                <a:latin typeface=" Arial"/>
                <a:ea typeface="Times New Roman" panose="02020603050405020304" pitchFamily="18" charset="0"/>
              </a:rPr>
              <a:t>Durante toda la operación, la prioridad de los fuego y protección de la fuerza será el ME.</a:t>
            </a:r>
          </a:p>
          <a:p>
            <a:pPr marL="179387" algn="just">
              <a:spcBef>
                <a:spcPts val="600"/>
              </a:spcBef>
              <a:tabLst>
                <a:tab pos="774700" algn="l"/>
              </a:tabLst>
            </a:pPr>
            <a:r>
              <a:rPr lang="es-CL" sz="1200" b="1" u="sng" dirty="0">
                <a:latin typeface=" Arial"/>
                <a:ea typeface="Times New Roman" panose="02020603050405020304" pitchFamily="18" charset="0"/>
              </a:rPr>
              <a:t>EFST</a:t>
            </a:r>
            <a:r>
              <a:rPr lang="es-CL" sz="1200" dirty="0">
                <a:latin typeface=" Arial"/>
                <a:ea typeface="Times New Roman" panose="02020603050405020304" pitchFamily="18" charset="0"/>
              </a:rPr>
              <a:t> </a:t>
            </a:r>
          </a:p>
          <a:p>
            <a:pPr marL="179387" algn="just">
              <a:spcBef>
                <a:spcPts val="600"/>
              </a:spcBef>
            </a:pPr>
            <a:r>
              <a:rPr lang="es-CL" sz="1200" b="1" dirty="0" smtClean="0">
                <a:latin typeface=" Arial"/>
                <a:ea typeface="Times New Roman" panose="02020603050405020304" pitchFamily="18" charset="0"/>
              </a:rPr>
              <a:t>TASK: </a:t>
            </a:r>
            <a:endParaRPr lang="es-CL" sz="1200" b="1" dirty="0">
              <a:latin typeface=" Arial"/>
              <a:ea typeface="Times New Roman" panose="02020603050405020304" pitchFamily="18" charset="0"/>
            </a:endParaRPr>
          </a:p>
          <a:p>
            <a:pPr marL="179387" algn="just">
              <a:spcBef>
                <a:spcPts val="600"/>
              </a:spcBef>
            </a:pPr>
            <a:r>
              <a:rPr lang="es-CL" sz="1200" dirty="0">
                <a:latin typeface=" Arial"/>
                <a:ea typeface="Times New Roman" panose="02020603050405020304" pitchFamily="18" charset="0"/>
              </a:rPr>
              <a:t>Neutralizar capacidad de fuego indirecto de fuerzas </a:t>
            </a:r>
            <a:r>
              <a:rPr lang="es-CL" sz="1200" dirty="0" smtClean="0">
                <a:latin typeface=" Arial"/>
                <a:ea typeface="Times New Roman" panose="02020603050405020304" pitchFamily="18" charset="0"/>
              </a:rPr>
              <a:t>enemigas.</a:t>
            </a:r>
            <a:endParaRPr lang="es-CL" sz="1200" dirty="0">
              <a:latin typeface=" Arial"/>
              <a:ea typeface="Times New Roman" panose="02020603050405020304" pitchFamily="18" charset="0"/>
            </a:endParaRPr>
          </a:p>
          <a:p>
            <a:pPr marL="179387" algn="just">
              <a:spcBef>
                <a:spcPts val="600"/>
              </a:spcBef>
            </a:pPr>
            <a:r>
              <a:rPr lang="es-CL" sz="1200" b="1" dirty="0" smtClean="0">
                <a:latin typeface=" Arial"/>
                <a:ea typeface="Times New Roman" panose="02020603050405020304" pitchFamily="18" charset="0"/>
              </a:rPr>
              <a:t>PURPOSE: </a:t>
            </a:r>
            <a:endParaRPr lang="es-CL" sz="1200" b="1" dirty="0">
              <a:latin typeface=" Arial"/>
              <a:ea typeface="Times New Roman" panose="02020603050405020304" pitchFamily="18" charset="0"/>
            </a:endParaRPr>
          </a:p>
          <a:p>
            <a:pPr marL="179387" algn="just">
              <a:spcBef>
                <a:spcPts val="600"/>
              </a:spcBef>
            </a:pPr>
            <a:r>
              <a:rPr lang="es-CL" sz="1200" dirty="0">
                <a:latin typeface=" Arial"/>
                <a:ea typeface="Times New Roman" panose="02020603050405020304" pitchFamily="18" charset="0"/>
              </a:rPr>
              <a:t>Permitir la libertad de acción de la maniobra de </a:t>
            </a:r>
            <a:r>
              <a:rPr lang="es-CL" sz="1200" dirty="0" smtClean="0">
                <a:latin typeface=" Arial"/>
                <a:ea typeface="Times New Roman" panose="02020603050405020304" pitchFamily="18" charset="0"/>
              </a:rPr>
              <a:t>ME.</a:t>
            </a:r>
            <a:endParaRPr lang="es-CL" sz="1200" dirty="0">
              <a:latin typeface=" Arial"/>
              <a:ea typeface="Times New Roman" panose="02020603050405020304" pitchFamily="18" charset="0"/>
            </a:endParaRPr>
          </a:p>
          <a:p>
            <a:pPr marL="179387" algn="just">
              <a:spcBef>
                <a:spcPts val="600"/>
              </a:spcBef>
            </a:pPr>
            <a:r>
              <a:rPr lang="es-CL" sz="1200" b="1" dirty="0" smtClean="0">
                <a:latin typeface=" Arial"/>
                <a:ea typeface="Times New Roman" panose="02020603050405020304" pitchFamily="18" charset="0"/>
              </a:rPr>
              <a:t>EFFECT:   </a:t>
            </a:r>
            <a:endParaRPr lang="es-CL" sz="1200" b="1" dirty="0">
              <a:latin typeface=" Arial"/>
              <a:ea typeface="Times New Roman" panose="02020603050405020304" pitchFamily="18" charset="0"/>
            </a:endParaRPr>
          </a:p>
          <a:p>
            <a:pPr marL="179387" algn="just">
              <a:spcBef>
                <a:spcPts val="600"/>
              </a:spcBef>
            </a:pPr>
            <a:r>
              <a:rPr lang="es-CL" sz="1200" dirty="0">
                <a:latin typeface=" Arial"/>
                <a:ea typeface="Times New Roman" panose="02020603050405020304" pitchFamily="18" charset="0"/>
              </a:rPr>
              <a:t>Neutralizar el 80% de unidades de fuego de apoyo enemigas por al menos 24 </a:t>
            </a:r>
            <a:r>
              <a:rPr lang="es-CL" sz="1200" dirty="0" err="1">
                <a:latin typeface=" Arial"/>
                <a:ea typeface="Times New Roman" panose="02020603050405020304" pitchFamily="18" charset="0"/>
              </a:rPr>
              <a:t>hrs</a:t>
            </a:r>
            <a:r>
              <a:rPr lang="es-CL" sz="1200" dirty="0">
                <a:latin typeface=" Arial"/>
                <a:ea typeface="Times New Roman" panose="02020603050405020304" pitchFamily="18" charset="0"/>
              </a:rPr>
              <a:t>. </a:t>
            </a:r>
          </a:p>
          <a:p>
            <a:pPr marL="179387" algn="just">
              <a:spcBef>
                <a:spcPts val="600"/>
              </a:spcBef>
            </a:pPr>
            <a:r>
              <a:rPr lang="es-CL" sz="1200" b="1" dirty="0" smtClean="0">
                <a:latin typeface=" Arial"/>
                <a:ea typeface="Times New Roman" panose="02020603050405020304" pitchFamily="18" charset="0"/>
              </a:rPr>
              <a:t>CONTROL TYPE: </a:t>
            </a:r>
            <a:endParaRPr lang="es-CL" sz="1200" b="1" dirty="0">
              <a:latin typeface=" Arial"/>
              <a:ea typeface="Times New Roman" panose="02020603050405020304" pitchFamily="18" charset="0"/>
            </a:endParaRPr>
          </a:p>
          <a:p>
            <a:pPr marL="179387" algn="just">
              <a:spcBef>
                <a:spcPts val="600"/>
              </a:spcBef>
            </a:pPr>
            <a:r>
              <a:rPr lang="es-CL" sz="1200" dirty="0">
                <a:latin typeface=" Arial"/>
                <a:ea typeface="Times New Roman" panose="02020603050405020304" pitchFamily="18" charset="0"/>
              </a:rPr>
              <a:t>Positivo.</a:t>
            </a:r>
          </a:p>
          <a:p>
            <a:pPr marL="179387" algn="just">
              <a:spcBef>
                <a:spcPts val="600"/>
              </a:spcBef>
            </a:pPr>
            <a:r>
              <a:rPr lang="es-CL" sz="1200" b="1" dirty="0" smtClean="0">
                <a:latin typeface=" Arial"/>
                <a:ea typeface="Times New Roman" panose="02020603050405020304" pitchFamily="18" charset="0"/>
              </a:rPr>
              <a:t>RUTING: </a:t>
            </a:r>
            <a:endParaRPr lang="es-CL" sz="1200" b="1" dirty="0">
              <a:latin typeface=" Arial"/>
              <a:ea typeface="Times New Roman" panose="02020603050405020304" pitchFamily="18" charset="0"/>
            </a:endParaRPr>
          </a:p>
          <a:p>
            <a:pPr marL="179387" algn="just">
              <a:spcBef>
                <a:spcPts val="600"/>
              </a:spcBef>
            </a:pPr>
            <a:r>
              <a:rPr lang="es-CL" sz="1200" dirty="0">
                <a:latin typeface=" Arial"/>
                <a:ea typeface="Times New Roman" panose="02020603050405020304" pitchFamily="18" charset="0"/>
              </a:rPr>
              <a:t>Descentralizado.</a:t>
            </a:r>
          </a:p>
          <a:p>
            <a:pPr marL="179387" algn="just">
              <a:spcBef>
                <a:spcPts val="600"/>
              </a:spcBef>
            </a:pPr>
            <a:r>
              <a:rPr lang="es-CL" sz="1200" b="1" dirty="0" smtClean="0">
                <a:latin typeface=" Arial"/>
                <a:ea typeface="Times New Roman" panose="02020603050405020304" pitchFamily="18" charset="0"/>
              </a:rPr>
              <a:t>NO FIRE AREA: </a:t>
            </a:r>
            <a:endParaRPr lang="es-CL" sz="1200" b="1" dirty="0">
              <a:latin typeface=" Arial"/>
              <a:ea typeface="Times New Roman" panose="02020603050405020304" pitchFamily="18" charset="0"/>
            </a:endParaRPr>
          </a:p>
          <a:p>
            <a:pPr marL="533400" indent="-354013" algn="just">
              <a:spcBef>
                <a:spcPts val="600"/>
              </a:spcBef>
              <a:buFont typeface="+mj-lt"/>
              <a:buAutoNum type="alphaLcParenR"/>
            </a:pPr>
            <a:r>
              <a:rPr lang="es-CL" sz="1200" dirty="0">
                <a:latin typeface=" Arial"/>
                <a:ea typeface="Times New Roman" panose="02020603050405020304" pitchFamily="18" charset="0"/>
              </a:rPr>
              <a:t>NFA 1: </a:t>
            </a:r>
            <a:r>
              <a:rPr lang="es-CL" sz="1200" dirty="0" smtClean="0">
                <a:latin typeface=" Arial"/>
                <a:ea typeface="Times New Roman" panose="02020603050405020304" pitchFamily="18" charset="0"/>
              </a:rPr>
              <a:t>Puerto de Talcahuano.</a:t>
            </a:r>
            <a:endParaRPr lang="es-CL" sz="1200" dirty="0">
              <a:latin typeface=" Arial"/>
              <a:ea typeface="Times New Roman" panose="02020603050405020304" pitchFamily="18" charset="0"/>
            </a:endParaRPr>
          </a:p>
          <a:p>
            <a:pPr marL="533400" indent="-354013" algn="just">
              <a:spcBef>
                <a:spcPts val="600"/>
              </a:spcBef>
              <a:buFont typeface="+mj-lt"/>
              <a:buAutoNum type="alphaLcParenR"/>
            </a:pPr>
            <a:r>
              <a:rPr lang="es-CL" sz="1200" dirty="0">
                <a:latin typeface=" Arial"/>
                <a:ea typeface="Times New Roman" panose="02020603050405020304" pitchFamily="18" charset="0"/>
              </a:rPr>
              <a:t>RFA 1: </a:t>
            </a:r>
            <a:r>
              <a:rPr lang="es-CL" sz="1200" dirty="0" smtClean="0">
                <a:latin typeface=" Arial"/>
                <a:ea typeface="Times New Roman" panose="02020603050405020304" pitchFamily="18" charset="0"/>
              </a:rPr>
              <a:t>Puerto de San </a:t>
            </a:r>
            <a:r>
              <a:rPr lang="es-CL" sz="1200" dirty="0" err="1" smtClean="0">
                <a:latin typeface=" Arial"/>
                <a:ea typeface="Times New Roman" panose="02020603050405020304" pitchFamily="18" charset="0"/>
              </a:rPr>
              <a:t>vicente</a:t>
            </a:r>
            <a:r>
              <a:rPr lang="es-CL" sz="1200" dirty="0">
                <a:latin typeface=" Arial"/>
                <a:ea typeface="Times New Roman" panose="02020603050405020304" pitchFamily="18" charset="0"/>
              </a:rPr>
              <a:t>.</a:t>
            </a:r>
          </a:p>
        </p:txBody>
      </p:sp>
    </p:spTree>
    <p:extLst>
      <p:ext uri="{BB962C8B-B14F-4D97-AF65-F5344CB8AC3E}">
        <p14:creationId xmlns:p14="http://schemas.microsoft.com/office/powerpoint/2010/main" val="2733326377"/>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32</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32</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a:t>
            </a:r>
            <a:r>
              <a:rPr lang="es-ES" sz="2800" b="1" spc="-1" dirty="0" err="1">
                <a:solidFill>
                  <a:srgbClr val="002060"/>
                </a:solidFill>
                <a:uFill>
                  <a:solidFill>
                    <a:srgbClr val="FFFFFF"/>
                  </a:solidFill>
                </a:uFill>
                <a:latin typeface="Book Antiqua" panose="02040602050305030304" pitchFamily="18" charset="0"/>
                <a:cs typeface="Courier New" panose="02070309020205020404" pitchFamily="49" charset="0"/>
              </a:rPr>
              <a:t>Nº</a:t>
            </a: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 31 “ALDEA”</a:t>
            </a:r>
          </a:p>
        </p:txBody>
      </p:sp>
      <p:pic>
        <p:nvPicPr>
          <p:cNvPr id="19" name="Imagen 18"/>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50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sp>
        <p:nvSpPr>
          <p:cNvPr id="13" name="Rectangle 6"/>
          <p:cNvSpPr/>
          <p:nvPr/>
        </p:nvSpPr>
        <p:spPr>
          <a:xfrm>
            <a:off x="57150" y="982345"/>
            <a:ext cx="12039600" cy="1706880"/>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r>
              <a:rPr lang="es-ES" sz="2000" b="1" u="sng"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CONOPS:</a:t>
            </a:r>
            <a:r>
              <a:rPr lang="es-ES" sz="2000" b="1"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sz="17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EL </a:t>
            </a:r>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apoyos </a:t>
            </a:r>
            <a:r>
              <a:rPr lang="es-CL" sz="17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logístico </a:t>
            </a:r>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durante la operación serán ejecutados por BATOLAVE, posterior a descarga general de unidades en puntos desembarco, sin embargo, JERARCA mantendrá una autonomía de 48 </a:t>
            </a:r>
            <a:r>
              <a:rPr lang="es-CL" sz="1700" dirty="0" err="1">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hrs</a:t>
            </a:r>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y un despliegue logístico continúo apoyando a las SS.UU.</a:t>
            </a:r>
          </a:p>
          <a:p>
            <a:endPar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algn="just"/>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Las necesidades logísticas de las SS.UU. a contar NOV. 24 y hasta el término de la operación deberán ser solicitadas en forma independiente al PM del Batallón.</a:t>
            </a:r>
            <a:endParaRPr lang="en-US"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p:txBody>
      </p:sp>
      <p:sp>
        <p:nvSpPr>
          <p:cNvPr id="14" name="Rectangle 6"/>
          <p:cNvSpPr/>
          <p:nvPr/>
        </p:nvSpPr>
        <p:spPr>
          <a:xfrm>
            <a:off x="1973427" y="2849488"/>
            <a:ext cx="7022091" cy="3830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 sz="2400" b="1"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TAREAS CLAVE DURANTE LAS OPS</a:t>
            </a:r>
            <a:r>
              <a:rPr lang="es-ES" sz="1600" b="1" dirty="0">
                <a:solidFill>
                  <a:schemeClr val="tx1"/>
                </a:solidFill>
                <a:latin typeface="Arial" panose="020B0604020202020204"/>
              </a:rPr>
              <a:t>.</a:t>
            </a:r>
          </a:p>
        </p:txBody>
      </p:sp>
      <p:sp>
        <p:nvSpPr>
          <p:cNvPr id="18" name="Rectangle 5"/>
          <p:cNvSpPr/>
          <p:nvPr/>
        </p:nvSpPr>
        <p:spPr>
          <a:xfrm>
            <a:off x="49530" y="3370580"/>
            <a:ext cx="12033885" cy="102171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95250" algn="just" fontAlgn="auto">
              <a:spcBef>
                <a:spcPts val="0"/>
              </a:spcBef>
              <a:spcAft>
                <a:spcPts val="0"/>
              </a:spcAft>
              <a:defRPr/>
            </a:pP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1. B</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rindar Apoyo </a:t>
            </a: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logístico ante</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Requerimiento</a:t>
            </a: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s</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de SS.UU.</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t>
            </a:r>
          </a:p>
          <a:p>
            <a:pPr marL="95250" algn="just" fontAlgn="auto">
              <a:spcBef>
                <a:spcPts val="0"/>
              </a:spcBef>
              <a:spcAft>
                <a:spcPts val="0"/>
              </a:spcAft>
              <a:defRPr/>
            </a:pP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2. Efectuar </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Coordinaciones con unidades adyacentes ante cualquier </a:t>
            </a:r>
            <a:r>
              <a:rPr lang="es-ES"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requerimiento</a:t>
            </a:r>
            <a:r>
              <a:rPr lang="es-ES" sz="2400" dirty="0">
                <a:solidFill>
                  <a:srgbClr val="000000"/>
                </a:solidFill>
                <a:latin typeface="Calibri" panose="020F0502020204030204"/>
              </a:rPr>
              <a:t>.</a:t>
            </a:r>
            <a:endParaRPr lang="es-ES" sz="2400" dirty="0" smtClean="0">
              <a:solidFill>
                <a:srgbClr val="000000"/>
              </a:solidFill>
              <a:latin typeface="Calibri" panose="020F0502020204030204"/>
            </a:endParaRPr>
          </a:p>
        </p:txBody>
      </p:sp>
      <p:sp>
        <p:nvSpPr>
          <p:cNvPr id="20" name="Rectangle 6"/>
          <p:cNvSpPr/>
          <p:nvPr/>
        </p:nvSpPr>
        <p:spPr>
          <a:xfrm>
            <a:off x="1989703" y="4475874"/>
            <a:ext cx="7005815" cy="3830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sz="2400" b="1"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E.F.L ABASTECIMIENTO</a:t>
            </a:r>
            <a:r>
              <a:rPr lang="es-ES" sz="1600" b="1" dirty="0">
                <a:solidFill>
                  <a:schemeClr val="tx1"/>
                </a:solidFill>
                <a:latin typeface="Arial" panose="020B0604020202020204"/>
              </a:rPr>
              <a:t>.</a:t>
            </a:r>
          </a:p>
        </p:txBody>
      </p:sp>
      <p:sp>
        <p:nvSpPr>
          <p:cNvPr id="21" name="6 CuadroTexto"/>
          <p:cNvSpPr txBox="1">
            <a:spLocks noChangeArrowheads="1"/>
          </p:cNvSpPr>
          <p:nvPr/>
        </p:nvSpPr>
        <p:spPr bwMode="auto">
          <a:xfrm>
            <a:off x="66771" y="4976664"/>
            <a:ext cx="11999862" cy="1476375"/>
          </a:xfrm>
          <a:prstGeom prst="rect">
            <a:avLst/>
          </a:prstGeom>
          <a:noFill/>
          <a:ln w="1905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tabLst>
                <a:tab pos="2778125" algn="l"/>
                <a:tab pos="2871470" algn="l"/>
              </a:tabLst>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CLASE: I</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Ración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de combate/sin reaprovisionamiento agua.</a:t>
            </a:r>
          </a:p>
          <a:p>
            <a:pPr>
              <a:spcBef>
                <a:spcPct val="0"/>
              </a:spcBef>
              <a:buFontTx/>
              <a:buNone/>
              <a:tabLst>
                <a:tab pos="2778125" algn="l"/>
                <a:tab pos="2871470" algn="l"/>
              </a:tabLst>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II.  Armamento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orgánico y rollo de terreno</a:t>
            </a:r>
          </a:p>
          <a:p>
            <a:pPr>
              <a:spcBef>
                <a:spcPct val="0"/>
              </a:spcBef>
              <a:buFontTx/>
              <a:buNone/>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III.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Combustible y lubricantes: Niveles llenos.</a:t>
            </a:r>
          </a:p>
          <a:p>
            <a:pPr>
              <a:spcBef>
                <a:spcPct val="0"/>
              </a:spcBef>
              <a:buFontTx/>
              <a:buNone/>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IV.  Equipo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Especial, repuestos y consumo, a requerimiento.</a:t>
            </a:r>
          </a:p>
          <a:p>
            <a:pPr>
              <a:spcBef>
                <a:spcPct val="0"/>
              </a:spcBef>
              <a:buFontTx/>
              <a:buNone/>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V.   Munición</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02 Dotaciones básicas</a:t>
            </a:r>
            <a:r>
              <a:rPr lang="es-CL" altLang="es-CL" sz="1800" dirty="0">
                <a:latin typeface="+mn-lt"/>
              </a:rPr>
              <a:t>.</a:t>
            </a:r>
            <a:r>
              <a:rPr lang="es-CL" altLang="es-CL" sz="1100" dirty="0">
                <a:latin typeface="Arial" panose="020B0604020202020204" pitchFamily="34" charset="0"/>
              </a:rPr>
              <a:t>	</a:t>
            </a:r>
            <a:r>
              <a:rPr lang="es-CL" altLang="es-CL" sz="1600" dirty="0">
                <a:latin typeface="Arial" panose="020B0604020202020204" pitchFamily="34" charset="0"/>
              </a:rPr>
              <a:t>	           </a:t>
            </a:r>
          </a:p>
        </p:txBody>
      </p:sp>
      <p:sp>
        <p:nvSpPr>
          <p:cNvPr id="22" name="CuadroTexto 21"/>
          <p:cNvSpPr txBox="1"/>
          <p:nvPr/>
        </p:nvSpPr>
        <p:spPr>
          <a:xfrm rot="20075852">
            <a:off x="3181350" y="3216049"/>
            <a:ext cx="5257800" cy="1200329"/>
          </a:xfrm>
          <a:prstGeom prst="rect">
            <a:avLst/>
          </a:prstGeom>
          <a:noFill/>
        </p:spPr>
        <p:txBody>
          <a:bodyPr wrap="square" rtlCol="0">
            <a:spAutoFit/>
          </a:bodyPr>
          <a:lstStyle/>
          <a:p>
            <a:r>
              <a:rPr lang="es-ES" sz="7200" b="1" dirty="0" smtClean="0">
                <a:solidFill>
                  <a:srgbClr val="FF0000"/>
                </a:solidFill>
              </a:rPr>
              <a:t>ACTUALIZAR</a:t>
            </a:r>
            <a:endParaRPr lang="es-CL" sz="7200" b="1" dirty="0">
              <a:solidFill>
                <a:srgbClr val="FF0000"/>
              </a:solidFill>
            </a:endParaRPr>
          </a:p>
        </p:txBody>
      </p:sp>
    </p:spTree>
    <p:extLst>
      <p:ext uri="{BB962C8B-B14F-4D97-AF65-F5344CB8AC3E}">
        <p14:creationId xmlns:p14="http://schemas.microsoft.com/office/powerpoint/2010/main" val="20257150"/>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33</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33</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50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graphicFrame>
        <p:nvGraphicFramePr>
          <p:cNvPr id="13" name="Table 60"/>
          <p:cNvGraphicFramePr>
            <a:graphicFrameLocks noGrp="1"/>
          </p:cNvGraphicFramePr>
          <p:nvPr>
            <p:extLst/>
          </p:nvPr>
        </p:nvGraphicFramePr>
        <p:xfrm>
          <a:off x="68846" y="1009086"/>
          <a:ext cx="2389627" cy="2353581"/>
        </p:xfrm>
        <a:graphic>
          <a:graphicData uri="http://schemas.openxmlformats.org/drawingml/2006/table">
            <a:tbl>
              <a:tblPr firstRow="1" bandRow="1">
                <a:tableStyleId>{073A0DAA-6AF3-43AB-8588-CEC1D06C72B9}</a:tableStyleId>
              </a:tblPr>
              <a:tblGrid>
                <a:gridCol w="892392">
                  <a:extLst>
                    <a:ext uri="{9D8B030D-6E8A-4147-A177-3AD203B41FA5}">
                      <a16:colId xmlns:a16="http://schemas.microsoft.com/office/drawing/2014/main" val="20000"/>
                    </a:ext>
                  </a:extLst>
                </a:gridCol>
                <a:gridCol w="1497235">
                  <a:extLst>
                    <a:ext uri="{9D8B030D-6E8A-4147-A177-3AD203B41FA5}">
                      <a16:colId xmlns:a16="http://schemas.microsoft.com/office/drawing/2014/main" val="20001"/>
                    </a:ext>
                  </a:extLst>
                </a:gridCol>
              </a:tblGrid>
              <a:tr h="212471">
                <a:tc gridSpan="2">
                  <a:txBody>
                    <a:bodyPr/>
                    <a:lstStyle/>
                    <a:p>
                      <a:pPr algn="ctr"/>
                      <a:r>
                        <a:rPr lang="en-US" sz="1000" b="1" dirty="0">
                          <a:latin typeface="Arial" panose="020B0604020202020204"/>
                        </a:rPr>
                        <a:t>Call</a:t>
                      </a:r>
                      <a:r>
                        <a:rPr lang="en-US" sz="1000" b="1" baseline="0" dirty="0">
                          <a:latin typeface="Arial" panose="020B0604020202020204"/>
                        </a:rPr>
                        <a:t> Signs</a:t>
                      </a:r>
                      <a:endParaRPr lang="en-US" sz="1000" b="1" dirty="0">
                        <a:latin typeface="Arial" panose="020B0604020202020204"/>
                      </a:endParaRP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12471">
                <a:tc>
                  <a:txBody>
                    <a:bodyPr/>
                    <a:lstStyle/>
                    <a:p>
                      <a:pPr algn="ctr"/>
                      <a:r>
                        <a:rPr lang="en-US" sz="1000" b="1" dirty="0">
                          <a:latin typeface="Arial" panose="020B0604020202020204"/>
                        </a:rPr>
                        <a:t>PCP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JERARCA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2471">
                <a:tc>
                  <a:txBody>
                    <a:bodyPr/>
                    <a:lstStyle/>
                    <a:p>
                      <a:pPr algn="ctr"/>
                      <a:r>
                        <a:rPr lang="en-US" sz="1000" b="1" dirty="0">
                          <a:latin typeface="Arial" panose="020B0604020202020204"/>
                        </a:rPr>
                        <a:t>TCP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JERARCA M</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2471">
                <a:tc>
                  <a:txBody>
                    <a:bodyPr/>
                    <a:lstStyle/>
                    <a:p>
                      <a:pPr algn="ctr"/>
                      <a:r>
                        <a:rPr lang="en-US" sz="1000" b="1" dirty="0">
                          <a:latin typeface="Arial" panose="020B0604020202020204"/>
                        </a:rPr>
                        <a:t>COY 313</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FORAJIDO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2430">
                <a:tc>
                  <a:txBody>
                    <a:bodyPr/>
                    <a:lstStyle/>
                    <a:p>
                      <a:pPr algn="ctr"/>
                      <a:r>
                        <a:rPr lang="en-US" sz="1000" b="1" dirty="0">
                          <a:latin typeface="Arial" panose="020B0604020202020204"/>
                        </a:rPr>
                        <a:t>PLT M-81</a:t>
                      </a:r>
                    </a:p>
                    <a:p>
                      <a:pPr algn="ctr"/>
                      <a:r>
                        <a:rPr lang="en-US" sz="1000" b="1" dirty="0">
                          <a:latin typeface="Arial" panose="020B0604020202020204"/>
                        </a:rPr>
                        <a:t>O.A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TEJANO</a:t>
                      </a:r>
                    </a:p>
                    <a:p>
                      <a:pPr algn="ctr"/>
                      <a:r>
                        <a:rPr lang="es-CL" altLang="en-US" sz="1000" b="1" dirty="0">
                          <a:latin typeface="Arial" panose="020B0604020202020204"/>
                        </a:rPr>
                        <a:t>LOKY</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243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COY 312</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BARRABAS</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50221">
                <a:tc>
                  <a:txBody>
                    <a:bodyPr/>
                    <a:lstStyle/>
                    <a:p>
                      <a:pPr algn="ctr"/>
                      <a:r>
                        <a:rPr lang="en-US" sz="1000" b="1" dirty="0">
                          <a:latin typeface="Arial" panose="020B0604020202020204"/>
                        </a:rPr>
                        <a:t>RECON</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CHACAL</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COY 311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NAVAJO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F.T.E.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RAPAZ</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14" name="Table 61"/>
          <p:cNvGraphicFramePr>
            <a:graphicFrameLocks noGrp="1"/>
          </p:cNvGraphicFramePr>
          <p:nvPr>
            <p:extLst/>
          </p:nvPr>
        </p:nvGraphicFramePr>
        <p:xfrm>
          <a:off x="2489658" y="1021633"/>
          <a:ext cx="2518886" cy="975360"/>
        </p:xfrm>
        <a:graphic>
          <a:graphicData uri="http://schemas.openxmlformats.org/drawingml/2006/table">
            <a:tbl>
              <a:tblPr firstRow="1" bandRow="1">
                <a:tableStyleId>{073A0DAA-6AF3-43AB-8588-CEC1D06C72B9}</a:tableStyleId>
              </a:tblPr>
              <a:tblGrid>
                <a:gridCol w="1357644">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3360">
                <a:tc gridSpan="2">
                  <a:txBody>
                    <a:bodyPr/>
                    <a:lstStyle/>
                    <a:p>
                      <a:pPr algn="ctr"/>
                      <a:r>
                        <a:rPr lang="en-US" sz="1000" b="1" dirty="0">
                          <a:latin typeface="Arial" panose="020B0604020202020204"/>
                        </a:rPr>
                        <a:t>Command</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13360">
                <a:tc>
                  <a:txBody>
                    <a:bodyPr/>
                    <a:lstStyle/>
                    <a:p>
                      <a:pPr algn="ctr"/>
                      <a:r>
                        <a:rPr lang="en-US" sz="1000" b="1" dirty="0">
                          <a:latin typeface="Arial" panose="020B0604020202020204"/>
                        </a:rPr>
                        <a:t>OPCOM</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a:latin typeface="Arial" panose="020B0604020202020204"/>
                        </a:rPr>
                        <a:t>BRIGADA</a:t>
                      </a:r>
                      <a:endParaRPr lang="en-US" sz="1000" b="1" dirty="0">
                        <a:latin typeface="Arial" panose="020B0604020202020204"/>
                      </a:endParaRP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3360">
                <a:tc>
                  <a:txBody>
                    <a:bodyPr/>
                    <a:lstStyle/>
                    <a:p>
                      <a:pPr algn="ctr"/>
                      <a:r>
                        <a:rPr lang="en-US" sz="1000" b="1" dirty="0">
                          <a:latin typeface="Arial" panose="020B0604020202020204"/>
                        </a:rPr>
                        <a:t>OPCON / TACOM</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BATALDEA</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3360">
                <a:tc>
                  <a:txBody>
                    <a:bodyPr/>
                    <a:lstStyle/>
                    <a:p>
                      <a:pPr algn="ctr"/>
                      <a:r>
                        <a:rPr lang="en-US" sz="1000" b="1" dirty="0">
                          <a:latin typeface="Arial" panose="020B0604020202020204"/>
                        </a:rPr>
                        <a:t>TACON</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CO COY</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8" name="19 CuadroTexto"/>
          <p:cNvSpPr txBox="1"/>
          <p:nvPr/>
        </p:nvSpPr>
        <p:spPr>
          <a:xfrm>
            <a:off x="5447830" y="1211204"/>
            <a:ext cx="893762" cy="42068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gn="ctr" defTabSz="457200">
              <a:defRPr/>
            </a:pPr>
            <a:r>
              <a:rPr lang="es-ES" sz="2135" dirty="0">
                <a:solidFill>
                  <a:prstClr val="black"/>
                </a:solidFill>
              </a:rPr>
              <a:t>PCP</a:t>
            </a:r>
            <a:endParaRPr lang="es-CL" sz="2135" dirty="0">
              <a:solidFill>
                <a:prstClr val="black"/>
              </a:solidFill>
            </a:endParaRPr>
          </a:p>
        </p:txBody>
      </p:sp>
      <p:cxnSp>
        <p:nvCxnSpPr>
          <p:cNvPr id="20" name="Straight Arrow Connector 49"/>
          <p:cNvCxnSpPr/>
          <p:nvPr/>
        </p:nvCxnSpPr>
        <p:spPr>
          <a:xfrm flipV="1">
            <a:off x="6449854" y="1376283"/>
            <a:ext cx="2411044" cy="9294"/>
          </a:xfrm>
          <a:prstGeom prst="straightConnector1">
            <a:avLst/>
          </a:prstGeom>
          <a:ln w="127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1" name="23 CuadroTexto"/>
          <p:cNvSpPr txBox="1"/>
          <p:nvPr/>
        </p:nvSpPr>
        <p:spPr>
          <a:xfrm>
            <a:off x="8909438" y="1172469"/>
            <a:ext cx="1385887" cy="584775"/>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ES" sz="1600" dirty="0">
                <a:solidFill>
                  <a:prstClr val="black"/>
                </a:solidFill>
              </a:rPr>
              <a:t>MANDO SUPERIOR</a:t>
            </a:r>
            <a:endParaRPr lang="es-CL" sz="1600" dirty="0">
              <a:solidFill>
                <a:prstClr val="black"/>
              </a:solidFill>
            </a:endParaRPr>
          </a:p>
        </p:txBody>
      </p:sp>
      <p:sp>
        <p:nvSpPr>
          <p:cNvPr id="24" name="20 CuadroTexto"/>
          <p:cNvSpPr txBox="1"/>
          <p:nvPr/>
        </p:nvSpPr>
        <p:spPr>
          <a:xfrm>
            <a:off x="4008712" y="2341545"/>
            <a:ext cx="1166812" cy="42068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sz="24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ES" sz="2135" dirty="0">
                <a:solidFill>
                  <a:prstClr val="black"/>
                </a:solidFill>
              </a:rPr>
              <a:t>TCP</a:t>
            </a:r>
            <a:endParaRPr lang="es-CL" sz="2135" dirty="0">
              <a:solidFill>
                <a:prstClr val="black"/>
              </a:solidFill>
            </a:endParaRPr>
          </a:p>
        </p:txBody>
      </p:sp>
      <p:cxnSp>
        <p:nvCxnSpPr>
          <p:cNvPr id="25" name="Conector recto 24"/>
          <p:cNvCxnSpPr>
            <a:cxnSpLocks/>
          </p:cNvCxnSpPr>
          <p:nvPr/>
        </p:nvCxnSpPr>
        <p:spPr>
          <a:xfrm>
            <a:off x="6068603" y="1824568"/>
            <a:ext cx="0" cy="176145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5426387" y="2570125"/>
            <a:ext cx="6422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a:cxnSpLocks/>
          </p:cNvCxnSpPr>
          <p:nvPr/>
        </p:nvCxnSpPr>
        <p:spPr>
          <a:xfrm flipV="1">
            <a:off x="935008" y="3586020"/>
            <a:ext cx="10264564" cy="556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935008" y="3647780"/>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23 CuadroTexto"/>
          <p:cNvSpPr txBox="1"/>
          <p:nvPr/>
        </p:nvSpPr>
        <p:spPr>
          <a:xfrm>
            <a:off x="300336" y="4283825"/>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M-81</a:t>
            </a:r>
            <a:endParaRPr lang="es-CL" sz="1600" dirty="0">
              <a:solidFill>
                <a:prstClr val="black"/>
              </a:solidFill>
            </a:endParaRPr>
          </a:p>
        </p:txBody>
      </p:sp>
      <p:sp>
        <p:nvSpPr>
          <p:cNvPr id="32" name="23 CuadroTexto"/>
          <p:cNvSpPr txBox="1"/>
          <p:nvPr/>
        </p:nvSpPr>
        <p:spPr>
          <a:xfrm>
            <a:off x="2451404" y="4252099"/>
            <a:ext cx="1145361" cy="338138"/>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313</a:t>
            </a:r>
            <a:endParaRPr lang="es-CL" sz="1600" dirty="0">
              <a:solidFill>
                <a:prstClr val="black"/>
              </a:solidFill>
            </a:endParaRPr>
          </a:p>
        </p:txBody>
      </p:sp>
      <p:pic>
        <p:nvPicPr>
          <p:cNvPr id="33"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465625" y="4674493"/>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 name="Conector recto de flecha 33"/>
          <p:cNvCxnSpPr/>
          <p:nvPr/>
        </p:nvCxnSpPr>
        <p:spPr>
          <a:xfrm>
            <a:off x="1208880" y="474496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35"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2604568" y="4674493"/>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 name="Conector recto de flecha 35"/>
          <p:cNvCxnSpPr/>
          <p:nvPr/>
        </p:nvCxnSpPr>
        <p:spPr>
          <a:xfrm>
            <a:off x="3260041" y="4678034"/>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37" name="Table 68"/>
          <p:cNvGraphicFramePr>
            <a:graphicFrameLocks noGrp="1"/>
          </p:cNvGraphicFramePr>
          <p:nvPr>
            <p:extLst/>
          </p:nvPr>
        </p:nvGraphicFramePr>
        <p:xfrm>
          <a:off x="285249" y="5159121"/>
          <a:ext cx="1299519" cy="975814"/>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B-15 / C-3</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38" name="Table 68"/>
          <p:cNvGraphicFramePr>
            <a:graphicFrameLocks noGrp="1"/>
          </p:cNvGraphicFramePr>
          <p:nvPr>
            <p:extLst/>
          </p:nvPr>
        </p:nvGraphicFramePr>
        <p:xfrm>
          <a:off x="2409861" y="5137563"/>
          <a:ext cx="1304282" cy="640466"/>
        </p:xfrm>
        <a:graphic>
          <a:graphicData uri="http://schemas.openxmlformats.org/drawingml/2006/table">
            <a:tbl>
              <a:tblPr firstRow="1" bandRow="1">
                <a:tableStyleId>{073A0DAA-6AF3-43AB-8588-CEC1D06C72B9}</a:tableStyleId>
              </a:tblPr>
              <a:tblGrid>
                <a:gridCol w="419464">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B-13</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0" name="23 CuadroTexto"/>
          <p:cNvSpPr txBox="1"/>
          <p:nvPr/>
        </p:nvSpPr>
        <p:spPr>
          <a:xfrm>
            <a:off x="4319039" y="4237754"/>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312</a:t>
            </a:r>
            <a:endParaRPr lang="es-CL" sz="1600" dirty="0">
              <a:solidFill>
                <a:prstClr val="black"/>
              </a:solidFill>
            </a:endParaRPr>
          </a:p>
        </p:txBody>
      </p:sp>
      <p:sp>
        <p:nvSpPr>
          <p:cNvPr id="41" name="23 CuadroTexto"/>
          <p:cNvSpPr txBox="1"/>
          <p:nvPr/>
        </p:nvSpPr>
        <p:spPr>
          <a:xfrm>
            <a:off x="6460690" y="4237754"/>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CHACAL</a:t>
            </a:r>
            <a:endParaRPr lang="es-CL" sz="1600" dirty="0">
              <a:solidFill>
                <a:prstClr val="black"/>
              </a:solidFill>
            </a:endParaRPr>
          </a:p>
        </p:txBody>
      </p:sp>
      <p:pic>
        <p:nvPicPr>
          <p:cNvPr id="42"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4709805" y="4631512"/>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3" name="Conector recto de flecha 42"/>
          <p:cNvCxnSpPr/>
          <p:nvPr/>
        </p:nvCxnSpPr>
        <p:spPr>
          <a:xfrm>
            <a:off x="5445455" y="467074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44"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6528020" y="4665811"/>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5" name="Conector recto de flecha 44"/>
          <p:cNvCxnSpPr/>
          <p:nvPr/>
        </p:nvCxnSpPr>
        <p:spPr>
          <a:xfrm>
            <a:off x="7298835" y="4678034"/>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6" name="Table 68"/>
          <p:cNvGraphicFramePr>
            <a:graphicFrameLocks noGrp="1"/>
          </p:cNvGraphicFramePr>
          <p:nvPr>
            <p:extLst/>
          </p:nvPr>
        </p:nvGraphicFramePr>
        <p:xfrm>
          <a:off x="4268926" y="5137563"/>
          <a:ext cx="1337619" cy="640466"/>
        </p:xfrm>
        <a:graphic>
          <a:graphicData uri="http://schemas.openxmlformats.org/drawingml/2006/table">
            <a:tbl>
              <a:tblPr firstRow="1" bandRow="1">
                <a:tableStyleId>{073A0DAA-6AF3-43AB-8588-CEC1D06C72B9}</a:tableStyleId>
              </a:tblPr>
              <a:tblGrid>
                <a:gridCol w="4528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47" name="Table 68"/>
          <p:cNvGraphicFramePr>
            <a:graphicFrameLocks noGrp="1"/>
          </p:cNvGraphicFramePr>
          <p:nvPr>
            <p:extLst/>
          </p:nvPr>
        </p:nvGraphicFramePr>
        <p:xfrm>
          <a:off x="6377425" y="5111237"/>
          <a:ext cx="1299519" cy="1189242"/>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SAT</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INMARSAT / 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B-16</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9" name="23 CuadroTexto"/>
          <p:cNvSpPr txBox="1"/>
          <p:nvPr/>
        </p:nvSpPr>
        <p:spPr>
          <a:xfrm>
            <a:off x="8453003" y="4208604"/>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311</a:t>
            </a:r>
            <a:endParaRPr lang="es-CL" sz="1600" dirty="0">
              <a:solidFill>
                <a:prstClr val="black"/>
              </a:solidFill>
            </a:endParaRPr>
          </a:p>
        </p:txBody>
      </p:sp>
      <p:sp>
        <p:nvSpPr>
          <p:cNvPr id="50" name="23 CuadroTexto"/>
          <p:cNvSpPr txBox="1"/>
          <p:nvPr/>
        </p:nvSpPr>
        <p:spPr>
          <a:xfrm>
            <a:off x="10543383" y="4219805"/>
            <a:ext cx="1284432" cy="338137"/>
          </a:xfrm>
          <a:prstGeom prst="rect">
            <a:avLst/>
          </a:prstGeom>
          <a:solidFill>
            <a:srgbClr val="FFFF00"/>
          </a:solidFill>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RAPAZ</a:t>
            </a:r>
            <a:endParaRPr lang="es-CL" sz="1600" dirty="0">
              <a:solidFill>
                <a:prstClr val="black"/>
              </a:solidFill>
            </a:endParaRPr>
          </a:p>
        </p:txBody>
      </p:sp>
      <p:pic>
        <p:nvPicPr>
          <p:cNvPr id="51"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8596613" y="4639979"/>
            <a:ext cx="714400" cy="40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10799927" y="4655047"/>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3" name="Conector recto de flecha 52"/>
          <p:cNvCxnSpPr/>
          <p:nvPr/>
        </p:nvCxnSpPr>
        <p:spPr>
          <a:xfrm>
            <a:off x="9375436" y="467996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53"/>
          <p:cNvCxnSpPr/>
          <p:nvPr/>
        </p:nvCxnSpPr>
        <p:spPr>
          <a:xfrm>
            <a:off x="11434613" y="4681148"/>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55" name="Table 68"/>
          <p:cNvGraphicFramePr>
            <a:graphicFrameLocks noGrp="1"/>
          </p:cNvGraphicFramePr>
          <p:nvPr>
            <p:extLst/>
          </p:nvPr>
        </p:nvGraphicFramePr>
        <p:xfrm>
          <a:off x="8475260" y="5130971"/>
          <a:ext cx="1299519" cy="640466"/>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B-14</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56" name="Table 68"/>
          <p:cNvGraphicFramePr>
            <a:graphicFrameLocks noGrp="1"/>
          </p:cNvGraphicFramePr>
          <p:nvPr>
            <p:extLst/>
          </p:nvPr>
        </p:nvGraphicFramePr>
        <p:xfrm>
          <a:off x="10549813" y="5139502"/>
          <a:ext cx="1299519" cy="1189242"/>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SAT</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INMARSAT / 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B-16</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MB / 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3" name="Table 68"/>
          <p:cNvGraphicFramePr>
            <a:graphicFrameLocks noGrp="1"/>
          </p:cNvGraphicFramePr>
          <p:nvPr>
            <p:custDataLst>
              <p:tags r:id="rId1"/>
            </p:custDataLst>
            <p:extLst/>
          </p:nvPr>
        </p:nvGraphicFramePr>
        <p:xfrm>
          <a:off x="2489835" y="2850515"/>
          <a:ext cx="2471420" cy="487816"/>
        </p:xfrm>
        <a:graphic>
          <a:graphicData uri="http://schemas.openxmlformats.org/drawingml/2006/table">
            <a:tbl>
              <a:tblPr firstRow="1" bandRow="1">
                <a:tableStyleId>{073A0DAA-6AF3-43AB-8588-CEC1D06C72B9}</a:tableStyleId>
              </a:tblPr>
              <a:tblGrid>
                <a:gridCol w="1381760">
                  <a:extLst>
                    <a:ext uri="{9D8B030D-6E8A-4147-A177-3AD203B41FA5}">
                      <a16:colId xmlns:a16="http://schemas.microsoft.com/office/drawing/2014/main" val="20000"/>
                    </a:ext>
                  </a:extLst>
                </a:gridCol>
                <a:gridCol w="1089660">
                  <a:extLst>
                    <a:ext uri="{9D8B030D-6E8A-4147-A177-3AD203B41FA5}">
                      <a16:colId xmlns:a16="http://schemas.microsoft.com/office/drawing/2014/main" val="20001"/>
                    </a:ext>
                  </a:extLst>
                </a:gridCol>
              </a:tblGrid>
              <a:tr h="0">
                <a:tc>
                  <a:txBody>
                    <a:bodyPr/>
                    <a:lstStyle/>
                    <a:p>
                      <a:pPr algn="ctr"/>
                      <a:r>
                        <a:rPr lang="es-CL" altLang="en-US" sz="1000" b="1" baseline="0" dirty="0">
                          <a:solidFill>
                            <a:schemeClr val="tx1"/>
                          </a:solidFill>
                          <a:latin typeface="Arial" panose="020B0604020202020204"/>
                        </a:rPr>
                        <a:t>CAMBIO CH</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algn="l"/>
                      <a:r>
                        <a:rPr lang="es-CL" sz="1000" b="1" baseline="0" dirty="0">
                          <a:solidFill>
                            <a:schemeClr val="tx1"/>
                          </a:solidFill>
                          <a:latin typeface="Arial" panose="020B0604020202020204"/>
                        </a:rPr>
                        <a:t>URANIO</a:t>
                      </a:r>
                      <a:r>
                        <a:rPr lang="en-US" sz="1000" b="1" baseline="0" dirty="0">
                          <a:noFill/>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519">
                <a:tc>
                  <a:txBody>
                    <a:bodyPr/>
                    <a:lstStyle/>
                    <a:p>
                      <a:pPr algn="ctr"/>
                      <a:r>
                        <a:rPr lang="es-CL" altLang="en-US" sz="1000" b="1" baseline="0" dirty="0">
                          <a:solidFill>
                            <a:schemeClr val="tx1"/>
                          </a:solidFill>
                          <a:latin typeface="Arial" panose="020B0604020202020204"/>
                        </a:rPr>
                        <a:t>LL. COLECTIVA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algn="l"/>
                      <a:r>
                        <a:rPr lang="es-CL" altLang="en-US" sz="1000" b="1" baseline="0" dirty="0">
                          <a:solidFill>
                            <a:schemeClr val="tx1"/>
                          </a:solidFill>
                          <a:latin typeface="Arial" panose="020B0604020202020204"/>
                        </a:rPr>
                        <a:t>SIBERIA</a:t>
                      </a:r>
                      <a:r>
                        <a:rPr lang="en-US" sz="1000" b="1" baseline="0" dirty="0">
                          <a:noFill/>
                          <a:latin typeface="Arial" panose="020B0604020202020204"/>
                        </a:rPr>
                        <a:t>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bl>
          </a:graphicData>
        </a:graphic>
      </p:graphicFrame>
      <p:cxnSp>
        <p:nvCxnSpPr>
          <p:cNvPr id="57" name="Conector recto 56">
            <a:extLst>
              <a:ext uri="{FF2B5EF4-FFF2-40B4-BE49-F238E27FC236}">
                <a16:creationId xmlns:a16="http://schemas.microsoft.com/office/drawing/2014/main" id="{BFA73713-FAC6-4F2F-9F4B-2739E830D145}"/>
              </a:ext>
            </a:extLst>
          </p:cNvPr>
          <p:cNvCxnSpPr/>
          <p:nvPr/>
        </p:nvCxnSpPr>
        <p:spPr>
          <a:xfrm>
            <a:off x="2999601" y="3613830"/>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Conector recto 57">
            <a:extLst>
              <a:ext uri="{FF2B5EF4-FFF2-40B4-BE49-F238E27FC236}">
                <a16:creationId xmlns:a16="http://schemas.microsoft.com/office/drawing/2014/main" id="{2C42685A-581A-4DAF-B611-00C6D44FCEF5}"/>
              </a:ext>
            </a:extLst>
          </p:cNvPr>
          <p:cNvCxnSpPr/>
          <p:nvPr/>
        </p:nvCxnSpPr>
        <p:spPr>
          <a:xfrm>
            <a:off x="4829414"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Conector recto 58">
            <a:extLst>
              <a:ext uri="{FF2B5EF4-FFF2-40B4-BE49-F238E27FC236}">
                <a16:creationId xmlns:a16="http://schemas.microsoft.com/office/drawing/2014/main" id="{6F84C152-6EC6-4E4A-9542-5936D3D10358}"/>
              </a:ext>
            </a:extLst>
          </p:cNvPr>
          <p:cNvCxnSpPr/>
          <p:nvPr/>
        </p:nvCxnSpPr>
        <p:spPr>
          <a:xfrm>
            <a:off x="7082057"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Conector recto 59">
            <a:extLst>
              <a:ext uri="{FF2B5EF4-FFF2-40B4-BE49-F238E27FC236}">
                <a16:creationId xmlns:a16="http://schemas.microsoft.com/office/drawing/2014/main" id="{33D19C2B-E2CE-4095-B7CF-9287FF91AF3C}"/>
              </a:ext>
            </a:extLst>
          </p:cNvPr>
          <p:cNvCxnSpPr/>
          <p:nvPr/>
        </p:nvCxnSpPr>
        <p:spPr>
          <a:xfrm>
            <a:off x="9125019"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recto 60">
            <a:extLst>
              <a:ext uri="{FF2B5EF4-FFF2-40B4-BE49-F238E27FC236}">
                <a16:creationId xmlns:a16="http://schemas.microsoft.com/office/drawing/2014/main" id="{C3863EC3-5FEC-4A9B-A7CB-E150EB609C8C}"/>
              </a:ext>
            </a:extLst>
          </p:cNvPr>
          <p:cNvCxnSpPr/>
          <p:nvPr/>
        </p:nvCxnSpPr>
        <p:spPr>
          <a:xfrm>
            <a:off x="11199572" y="3579158"/>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2" name="Table 61">
            <a:extLst>
              <a:ext uri="{FF2B5EF4-FFF2-40B4-BE49-F238E27FC236}">
                <a16:creationId xmlns:a16="http://schemas.microsoft.com/office/drawing/2014/main" id="{F9FD958F-1D21-44E4-B937-2E7A8B4D41EF}"/>
              </a:ext>
            </a:extLst>
          </p:cNvPr>
          <p:cNvGraphicFramePr>
            <a:graphicFrameLocks noGrp="1"/>
          </p:cNvGraphicFramePr>
          <p:nvPr>
            <p:extLst/>
          </p:nvPr>
        </p:nvGraphicFramePr>
        <p:xfrm>
          <a:off x="6158369" y="2075122"/>
          <a:ext cx="2043232" cy="1046163"/>
        </p:xfrm>
        <a:graphic>
          <a:graphicData uri="http://schemas.openxmlformats.org/drawingml/2006/table">
            <a:tbl>
              <a:tblPr firstRow="1" bandRow="1">
                <a:tableStyleId>{073A0DAA-6AF3-43AB-8588-CEC1D06C72B9}</a:tableStyleId>
              </a:tblPr>
              <a:tblGrid>
                <a:gridCol w="636326">
                  <a:extLst>
                    <a:ext uri="{9D8B030D-6E8A-4147-A177-3AD203B41FA5}">
                      <a16:colId xmlns:a16="http://schemas.microsoft.com/office/drawing/2014/main" val="20000"/>
                    </a:ext>
                  </a:extLst>
                </a:gridCol>
                <a:gridCol w="1406906">
                  <a:extLst>
                    <a:ext uri="{9D8B030D-6E8A-4147-A177-3AD203B41FA5}">
                      <a16:colId xmlns:a16="http://schemas.microsoft.com/office/drawing/2014/main" val="20001"/>
                    </a:ext>
                  </a:extLst>
                </a:gridCol>
              </a:tblGrid>
              <a:tr h="180831">
                <a:tc gridSpan="2">
                  <a:txBody>
                    <a:bodyPr/>
                    <a:lstStyle/>
                    <a:p>
                      <a:pPr algn="ctr"/>
                      <a:r>
                        <a:rPr lang="en-US" sz="800" b="1" dirty="0">
                          <a:latin typeface="Arial" panose="020B0604020202020204"/>
                        </a:rPr>
                        <a:t>CANALES</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180831">
                <a:tc>
                  <a:txBody>
                    <a:bodyPr/>
                    <a:lstStyle/>
                    <a:p>
                      <a:pPr algn="ctr"/>
                      <a:r>
                        <a:rPr lang="en-US" sz="800" b="1" dirty="0">
                          <a:latin typeface="Arial" panose="020B0604020202020204"/>
                        </a:rPr>
                        <a:t>VHF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B-31 / B-11 </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4163">
                <a:tc>
                  <a:txBody>
                    <a:bodyPr/>
                    <a:lstStyle/>
                    <a:p>
                      <a:pPr algn="ctr"/>
                      <a:r>
                        <a:rPr lang="en-US" sz="800" b="1" dirty="0">
                          <a:latin typeface="Arial" panose="020B0604020202020204"/>
                        </a:rPr>
                        <a:t>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BAE THNO DIA-NOCHE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4163">
                <a:tc>
                  <a:txBody>
                    <a:bodyPr/>
                    <a:lstStyle/>
                    <a:p>
                      <a:pPr algn="ctr"/>
                      <a:r>
                        <a:rPr lang="en-US" sz="800" b="1" dirty="0">
                          <a:latin typeface="Arial" panose="020B0604020202020204"/>
                        </a:rPr>
                        <a:t>UHF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TRABAJO CON AERONAVE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62620521"/>
      </p:ext>
    </p:extLst>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 name="Picture 8" descr="Resultado de imagen para ambulancia militar"/>
          <p:cNvPicPr>
            <a:picLocks noChangeAspect="1" noChangeArrowheads="1"/>
          </p:cNvPicPr>
          <p:nvPr/>
        </p:nvPicPr>
        <p:blipFill>
          <a:blip r:embed="rId2">
            <a:extLst>
              <a:ext uri="{28A0092B-C50C-407E-A947-70E740481C1C}">
                <a14:useLocalDpi xmlns:a14="http://schemas.microsoft.com/office/drawing/2010/main" val="0"/>
              </a:ext>
            </a:extLst>
          </a:blip>
          <a:srcRect l="-311" t="10567" r="311" b="24596"/>
          <a:stretch>
            <a:fillRect/>
          </a:stretch>
        </p:blipFill>
        <p:spPr bwMode="auto">
          <a:xfrm>
            <a:off x="5083377" y="847166"/>
            <a:ext cx="1592094" cy="91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mbo 3"/>
          <p:cNvSpPr/>
          <p:nvPr/>
        </p:nvSpPr>
        <p:spPr>
          <a:xfrm>
            <a:off x="563872" y="2264552"/>
            <a:ext cx="1771563" cy="1149368"/>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
        <p:nvSpPr>
          <p:cNvPr id="5" name="CuadroTexto 4"/>
          <p:cNvSpPr txBox="1"/>
          <p:nvPr/>
        </p:nvSpPr>
        <p:spPr>
          <a:xfrm>
            <a:off x="1275984" y="1645622"/>
            <a:ext cx="492443" cy="338554"/>
          </a:xfrm>
          <a:prstGeom prst="rect">
            <a:avLst/>
          </a:prstGeom>
          <a:noFill/>
        </p:spPr>
        <p:txBody>
          <a:bodyPr wrap="none" rtlCol="0">
            <a:spAutoFit/>
          </a:bodyPr>
          <a:lstStyle/>
          <a:p>
            <a:r>
              <a:rPr lang="es-CL" sz="1600" b="1" dirty="0">
                <a:latin typeface="Arial" panose="020B0604020202020204" pitchFamily="34" charset="0"/>
                <a:cs typeface="Arial" panose="020B0604020202020204" pitchFamily="34" charset="0"/>
              </a:rPr>
              <a:t>NO</a:t>
            </a:r>
            <a:endParaRPr lang="es-CL" sz="1000" b="1" dirty="0">
              <a:latin typeface="Arial" panose="020B0604020202020204" pitchFamily="34" charset="0"/>
              <a:cs typeface="Arial" panose="020B0604020202020204" pitchFamily="34" charset="0"/>
            </a:endParaRPr>
          </a:p>
        </p:txBody>
      </p:sp>
      <p:sp>
        <p:nvSpPr>
          <p:cNvPr id="6" name="Rectángulo 5"/>
          <p:cNvSpPr/>
          <p:nvPr/>
        </p:nvSpPr>
        <p:spPr>
          <a:xfrm>
            <a:off x="628370" y="852054"/>
            <a:ext cx="1921101" cy="4081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dirty="0">
                <a:solidFill>
                  <a:schemeClr val="tx1"/>
                </a:solidFill>
                <a:latin typeface="Arial" panose="020B0604020202020204" pitchFamily="34" charset="0"/>
                <a:cs typeface="Arial" panose="020B0604020202020204" pitchFamily="34" charset="0"/>
              </a:rPr>
              <a:t>PUESTO MANDO </a:t>
            </a:r>
          </a:p>
          <a:p>
            <a:pPr algn="ctr"/>
            <a:r>
              <a:rPr lang="es-CL" sz="900" dirty="0">
                <a:solidFill>
                  <a:schemeClr val="tx1"/>
                </a:solidFill>
                <a:latin typeface="Arial" panose="020B0604020202020204" pitchFamily="34" charset="0"/>
                <a:cs typeface="Arial" panose="020B0604020202020204" pitchFamily="34" charset="0"/>
              </a:rPr>
              <a:t>SE MANTENDRÁ EN  ALERTA</a:t>
            </a:r>
          </a:p>
        </p:txBody>
      </p:sp>
      <p:cxnSp>
        <p:nvCxnSpPr>
          <p:cNvPr id="7" name="Conector recto de flecha 6"/>
          <p:cNvCxnSpPr/>
          <p:nvPr/>
        </p:nvCxnSpPr>
        <p:spPr>
          <a:xfrm flipH="1" flipV="1">
            <a:off x="1446380" y="1928257"/>
            <a:ext cx="5680" cy="286944"/>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10" name="Conector recto de flecha 9"/>
          <p:cNvCxnSpPr/>
          <p:nvPr/>
        </p:nvCxnSpPr>
        <p:spPr>
          <a:xfrm flipV="1">
            <a:off x="1446381" y="1347873"/>
            <a:ext cx="0" cy="270109"/>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13" name="Rectángulo 12"/>
          <p:cNvSpPr/>
          <p:nvPr/>
        </p:nvSpPr>
        <p:spPr>
          <a:xfrm flipH="1">
            <a:off x="137556" y="5326517"/>
            <a:ext cx="1122766" cy="4326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solidFill>
                  <a:schemeClr val="tx1"/>
                </a:solidFill>
              </a:rPr>
              <a:t>TRIAGE</a:t>
            </a:r>
          </a:p>
        </p:txBody>
      </p:sp>
      <p:grpSp>
        <p:nvGrpSpPr>
          <p:cNvPr id="14" name="Grupo 13"/>
          <p:cNvGrpSpPr/>
          <p:nvPr/>
        </p:nvGrpSpPr>
        <p:grpSpPr>
          <a:xfrm>
            <a:off x="1625647" y="4605087"/>
            <a:ext cx="1127821" cy="518943"/>
            <a:chOff x="8259945" y="1457697"/>
            <a:chExt cx="1127821" cy="518943"/>
          </a:xfrm>
        </p:grpSpPr>
        <p:sp>
          <p:nvSpPr>
            <p:cNvPr id="15" name="Rectángulo 14"/>
            <p:cNvSpPr/>
            <p:nvPr/>
          </p:nvSpPr>
          <p:spPr>
            <a:xfrm flipH="1">
              <a:off x="8259945" y="1457697"/>
              <a:ext cx="1127821" cy="51456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p:cNvSpPr txBox="1"/>
            <p:nvPr/>
          </p:nvSpPr>
          <p:spPr>
            <a:xfrm flipH="1">
              <a:off x="8259945" y="1468809"/>
              <a:ext cx="1120104" cy="507831"/>
            </a:xfrm>
            <a:prstGeom prst="rect">
              <a:avLst/>
            </a:prstGeom>
            <a:noFill/>
            <a:ln>
              <a:noFill/>
            </a:ln>
          </p:spPr>
          <p:txBody>
            <a:bodyPr wrap="square" rtlCol="0">
              <a:spAutoFit/>
            </a:bodyPr>
            <a:lstStyle/>
            <a:p>
              <a:pPr algn="ctr"/>
              <a:r>
                <a:rPr lang="es-CL" sz="900" b="1" dirty="0">
                  <a:solidFill>
                    <a:schemeClr val="bg1"/>
                  </a:solidFill>
                  <a:latin typeface="Arial" panose="020B0604020202020204" pitchFamily="34" charset="0"/>
                  <a:cs typeface="Arial" panose="020B0604020202020204" pitchFamily="34" charset="0"/>
                </a:rPr>
                <a:t>LEVE</a:t>
              </a:r>
            </a:p>
            <a:p>
              <a:pPr algn="ctr"/>
              <a:r>
                <a:rPr lang="es-CL" sz="900" i="1" dirty="0">
                  <a:solidFill>
                    <a:schemeClr val="bg1"/>
                  </a:solidFill>
                  <a:latin typeface="Arial" panose="020B0604020202020204" pitchFamily="34" charset="0"/>
                  <a:cs typeface="Arial" panose="020B0604020202020204" pitchFamily="34" charset="0"/>
                </a:rPr>
                <a:t>HERIDO QUE CAMINA</a:t>
              </a:r>
            </a:p>
          </p:txBody>
        </p:sp>
      </p:grpSp>
      <p:sp>
        <p:nvSpPr>
          <p:cNvPr id="17" name="Rectángulo redondeado 16"/>
          <p:cNvSpPr/>
          <p:nvPr/>
        </p:nvSpPr>
        <p:spPr>
          <a:xfrm>
            <a:off x="622682" y="3481634"/>
            <a:ext cx="1626418" cy="1067520"/>
          </a:xfrm>
          <a:prstGeom prst="round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lvl="0" algn="ctr">
              <a:defRPr/>
            </a:pPr>
            <a:r>
              <a:rPr lang="es-ES_tradnl" sz="1100" b="1" dirty="0">
                <a:solidFill>
                  <a:prstClr val="black"/>
                </a:solidFill>
              </a:rPr>
              <a:t>ENFERMERO</a:t>
            </a:r>
          </a:p>
          <a:p>
            <a:pPr lvl="0" algn="ctr">
              <a:defRPr/>
            </a:pPr>
            <a:r>
              <a:rPr lang="es-ES_tradnl" sz="1100" b="1" dirty="0">
                <a:solidFill>
                  <a:prstClr val="black"/>
                </a:solidFill>
              </a:rPr>
              <a:t>DETERMINA PRIORIDAD DE EVACUACIÓN</a:t>
            </a:r>
            <a:endParaRPr lang="es-CL" sz="1100" b="1" dirty="0">
              <a:solidFill>
                <a:prstClr val="black"/>
              </a:solidFill>
            </a:endParaRPr>
          </a:p>
        </p:txBody>
      </p:sp>
      <p:sp>
        <p:nvSpPr>
          <p:cNvPr id="18" name="Abrir llave 17"/>
          <p:cNvSpPr/>
          <p:nvPr/>
        </p:nvSpPr>
        <p:spPr>
          <a:xfrm rot="10800000" flipH="1">
            <a:off x="1295199" y="4782247"/>
            <a:ext cx="330447" cy="1503879"/>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0" name="Rectángulo 19"/>
          <p:cNvSpPr/>
          <p:nvPr/>
        </p:nvSpPr>
        <p:spPr>
          <a:xfrm flipH="1">
            <a:off x="1625647" y="5212610"/>
            <a:ext cx="1172919" cy="577697"/>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a:solidFill>
                  <a:schemeClr val="tx1"/>
                </a:solidFill>
                <a:latin typeface="Arial" panose="020B0604020202020204" pitchFamily="34" charset="0"/>
                <a:cs typeface="Arial" panose="020B0604020202020204" pitchFamily="34" charset="0"/>
              </a:rPr>
              <a:t>MODERADO</a:t>
            </a:r>
          </a:p>
          <a:p>
            <a:pPr algn="ctr"/>
            <a:r>
              <a:rPr lang="es-CL" sz="900" i="1" dirty="0">
                <a:solidFill>
                  <a:schemeClr val="tx1"/>
                </a:solidFill>
                <a:latin typeface="Arial" panose="020B0604020202020204" pitchFamily="34" charset="0"/>
                <a:cs typeface="Arial" panose="020B0604020202020204" pitchFamily="34" charset="0"/>
              </a:rPr>
              <a:t> NO AMENAZA VIDA</a:t>
            </a:r>
          </a:p>
          <a:p>
            <a:pPr algn="ctr"/>
            <a:endParaRPr lang="es-CL" sz="500" dirty="0"/>
          </a:p>
        </p:txBody>
      </p:sp>
      <p:sp>
        <p:nvSpPr>
          <p:cNvPr id="23" name="CuadroTexto 22"/>
          <p:cNvSpPr txBox="1"/>
          <p:nvPr/>
        </p:nvSpPr>
        <p:spPr>
          <a:xfrm flipH="1">
            <a:off x="1660524" y="5902174"/>
            <a:ext cx="1138042" cy="446276"/>
          </a:xfrm>
          <a:prstGeom prst="rect">
            <a:avLst/>
          </a:prstGeom>
          <a:solidFill>
            <a:srgbClr val="FF0000"/>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CL" sz="900" b="1" dirty="0">
                <a:solidFill>
                  <a:schemeClr val="bg1"/>
                </a:solidFill>
                <a:latin typeface="Arial" panose="020B0604020202020204" pitchFamily="34" charset="0"/>
                <a:cs typeface="Arial" panose="020B0604020202020204" pitchFamily="34" charset="0"/>
              </a:rPr>
              <a:t>GRAVE</a:t>
            </a:r>
          </a:p>
          <a:p>
            <a:pPr algn="ctr"/>
            <a:r>
              <a:rPr lang="es-CL" sz="900" i="1" dirty="0">
                <a:solidFill>
                  <a:schemeClr val="bg1"/>
                </a:solidFill>
                <a:latin typeface="Arial" panose="020B0604020202020204" pitchFamily="34" charset="0"/>
                <a:cs typeface="Arial" panose="020B0604020202020204" pitchFamily="34" charset="0"/>
              </a:rPr>
              <a:t> AMENAZA VIDA</a:t>
            </a:r>
          </a:p>
          <a:p>
            <a:pPr algn="ctr"/>
            <a:endParaRPr lang="es-CL" sz="500" i="1" dirty="0">
              <a:solidFill>
                <a:schemeClr val="bg1"/>
              </a:solidFill>
              <a:latin typeface="Arial" panose="020B0604020202020204" pitchFamily="34" charset="0"/>
              <a:cs typeface="Arial" panose="020B0604020202020204" pitchFamily="34" charset="0"/>
            </a:endParaRPr>
          </a:p>
        </p:txBody>
      </p:sp>
      <p:cxnSp>
        <p:nvCxnSpPr>
          <p:cNvPr id="32" name="Conector recto 25">
            <a:extLst>
              <a:ext uri="{FF2B5EF4-FFF2-40B4-BE49-F238E27FC236}">
                <a16:creationId xmlns:a16="http://schemas.microsoft.com/office/drawing/2014/main" id="{A0230675-27CB-4C5B-8F4E-14C520737F8A}"/>
              </a:ext>
            </a:extLst>
          </p:cNvPr>
          <p:cNvCxnSpPr/>
          <p:nvPr/>
        </p:nvCxnSpPr>
        <p:spPr>
          <a:xfrm flipH="1">
            <a:off x="2906448" y="538486"/>
            <a:ext cx="27027" cy="632016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Conector recto de flecha 34"/>
          <p:cNvCxnSpPr>
            <a:stCxn id="4" idx="3"/>
          </p:cNvCxnSpPr>
          <p:nvPr/>
        </p:nvCxnSpPr>
        <p:spPr>
          <a:xfrm>
            <a:off x="2335435" y="2839236"/>
            <a:ext cx="1063085"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75" name="CuadroTexto 74"/>
          <p:cNvSpPr txBox="1"/>
          <p:nvPr/>
        </p:nvSpPr>
        <p:spPr>
          <a:xfrm>
            <a:off x="2379158" y="2520646"/>
            <a:ext cx="509224"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SI</a:t>
            </a:r>
            <a:endParaRPr lang="es-CL" sz="1400" b="1" dirty="0">
              <a:latin typeface="Arial" panose="020B0604020202020204" pitchFamily="34" charset="0"/>
              <a:cs typeface="Arial" panose="020B0604020202020204" pitchFamily="34" charset="0"/>
            </a:endParaRPr>
          </a:p>
        </p:txBody>
      </p:sp>
      <p:cxnSp>
        <p:nvCxnSpPr>
          <p:cNvPr id="76" name="Conector recto 25">
            <a:extLst>
              <a:ext uri="{FF2B5EF4-FFF2-40B4-BE49-F238E27FC236}">
                <a16:creationId xmlns:a16="http://schemas.microsoft.com/office/drawing/2014/main" id="{A0230675-27CB-4C5B-8F4E-14C520737F8A}"/>
              </a:ext>
            </a:extLst>
          </p:cNvPr>
          <p:cNvCxnSpPr/>
          <p:nvPr/>
        </p:nvCxnSpPr>
        <p:spPr>
          <a:xfrm>
            <a:off x="9488948" y="538486"/>
            <a:ext cx="4448" cy="632016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77" name="Rombo 76"/>
          <p:cNvSpPr/>
          <p:nvPr/>
        </p:nvSpPr>
        <p:spPr>
          <a:xfrm>
            <a:off x="7539433" y="925022"/>
            <a:ext cx="1798433" cy="843923"/>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
        <p:nvSpPr>
          <p:cNvPr id="110" name="CuadroTexto 109"/>
          <p:cNvSpPr txBox="1"/>
          <p:nvPr/>
        </p:nvSpPr>
        <p:spPr>
          <a:xfrm>
            <a:off x="9612425" y="5448204"/>
            <a:ext cx="2536188" cy="57708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CL" sz="1050" b="1" dirty="0"/>
              <a:t>NÚMERO DE CONTACTO</a:t>
            </a:r>
          </a:p>
          <a:p>
            <a:r>
              <a:rPr lang="en-US" altLang="es-CL" sz="1050" dirty="0">
                <a:solidFill>
                  <a:srgbClr val="000000"/>
                </a:solidFill>
                <a:latin typeface=" Arial"/>
              </a:rPr>
              <a:t>Hospital Naval </a:t>
            </a:r>
          </a:p>
          <a:p>
            <a:r>
              <a:rPr lang="en-US" altLang="es-CL" sz="1050" dirty="0" err="1">
                <a:solidFill>
                  <a:srgbClr val="000000"/>
                </a:solidFill>
                <a:latin typeface=" Arial"/>
              </a:rPr>
              <a:t>Practicante</a:t>
            </a:r>
            <a:r>
              <a:rPr lang="en-US" altLang="es-CL" sz="1050" dirty="0">
                <a:solidFill>
                  <a:srgbClr val="000000"/>
                </a:solidFill>
                <a:latin typeface=" Arial"/>
              </a:rPr>
              <a:t> Guardia </a:t>
            </a:r>
            <a:r>
              <a:rPr lang="en-US" altLang="es-CL" sz="1050" dirty="0" err="1">
                <a:solidFill>
                  <a:srgbClr val="000000"/>
                </a:solidFill>
                <a:latin typeface=" Arial"/>
              </a:rPr>
              <a:t>Fono</a:t>
            </a:r>
            <a:r>
              <a:rPr lang="en-US" altLang="es-CL" sz="1050" dirty="0">
                <a:solidFill>
                  <a:srgbClr val="000000"/>
                </a:solidFill>
                <a:latin typeface=" Arial"/>
              </a:rPr>
              <a:t>: 9 94429737</a:t>
            </a:r>
            <a:endParaRPr lang="es-CL" sz="1050" dirty="0"/>
          </a:p>
        </p:txBody>
      </p:sp>
      <p:pic>
        <p:nvPicPr>
          <p:cNvPr id="113" name="Picture 6" descr="Botón de inicio png imágenes | PNGWing"/>
          <p:cNvPicPr>
            <a:picLocks noChangeAspect="1" noChangeArrowheads="1"/>
          </p:cNvPicPr>
          <p:nvPr/>
        </p:nvPicPr>
        <p:blipFill>
          <a:blip r:embed="rId3" cstate="hqprint">
            <a:extLst>
              <a:ext uri="{BEBA8EAE-BF5A-486C-A8C5-ECC9F3942E4B}">
                <a14:imgProps xmlns:a14="http://schemas.microsoft.com/office/drawing/2010/main">
                  <a14:imgLayer r:embed="rId4">
                    <a14:imgEffect>
                      <a14:backgroundRemoval t="10000" b="90000" l="10000" r="90000">
                        <a14:foregroundMark x1="48056" y1="37778" x2="48056" y2="37778"/>
                        <a14:foregroundMark x1="61389" y1="35556" x2="61389" y2="35556"/>
                      </a14:backgroundRemoval>
                    </a14:imgEffect>
                  </a14:imgLayer>
                </a14:imgProps>
              </a:ext>
              <a:ext uri="{28A0092B-C50C-407E-A947-70E740481C1C}">
                <a14:useLocalDpi xmlns:a14="http://schemas.microsoft.com/office/drawing/2010/main" val="0"/>
              </a:ext>
            </a:extLst>
          </a:blip>
          <a:srcRect/>
          <a:stretch>
            <a:fillRect/>
          </a:stretch>
        </p:blipFill>
        <p:spPr bwMode="auto">
          <a:xfrm>
            <a:off x="292823" y="4605087"/>
            <a:ext cx="784006" cy="784006"/>
          </a:xfrm>
          <a:prstGeom prst="rect">
            <a:avLst/>
          </a:prstGeom>
          <a:noFill/>
          <a:extLst>
            <a:ext uri="{909E8E84-426E-40DD-AFC4-6F175D3DCCD1}">
              <a14:hiddenFill xmlns:a14="http://schemas.microsoft.com/office/drawing/2010/main">
                <a:solidFill>
                  <a:srgbClr val="FFFFFF"/>
                </a:solidFill>
              </a14:hiddenFill>
            </a:ext>
          </a:extLst>
        </p:spPr>
      </p:pic>
      <p:sp>
        <p:nvSpPr>
          <p:cNvPr id="49" name="Título 1"/>
          <p:cNvSpPr>
            <a:spLocks noGrp="1"/>
          </p:cNvSpPr>
          <p:nvPr>
            <p:ph type="title"/>
          </p:nvPr>
        </p:nvSpPr>
        <p:spPr>
          <a:xfrm>
            <a:off x="2317894" y="185678"/>
            <a:ext cx="7909771" cy="352808"/>
          </a:xfrm>
        </p:spPr>
        <p:txBody>
          <a:bodyPr>
            <a:normAutofit fontScale="90000"/>
          </a:bodyPr>
          <a:lstStyle/>
          <a:p>
            <a:r>
              <a:rPr lang="es-CL" altLang="es-CL" sz="2800" b="1" u="sng" dirty="0"/>
              <a:t>CADENA DE EVACUACIÓN</a:t>
            </a:r>
          </a:p>
        </p:txBody>
      </p:sp>
      <p:sp>
        <p:nvSpPr>
          <p:cNvPr id="65" name="Rombo 64"/>
          <p:cNvSpPr/>
          <p:nvPr/>
        </p:nvSpPr>
        <p:spPr>
          <a:xfrm>
            <a:off x="3031499" y="2261081"/>
            <a:ext cx="1771563" cy="1149368"/>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LABRADOR SE DIRIGE AL LUGAR DEL SUCESO</a:t>
            </a:r>
          </a:p>
        </p:txBody>
      </p:sp>
      <p:cxnSp>
        <p:nvCxnSpPr>
          <p:cNvPr id="71" name="Conector recto de flecha 70"/>
          <p:cNvCxnSpPr>
            <a:stCxn id="65" idx="2"/>
            <a:endCxn id="72" idx="0"/>
          </p:cNvCxnSpPr>
          <p:nvPr/>
        </p:nvCxnSpPr>
        <p:spPr>
          <a:xfrm>
            <a:off x="3917281" y="3410449"/>
            <a:ext cx="16694" cy="953114"/>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72" name="Rombo 71"/>
          <p:cNvSpPr/>
          <p:nvPr/>
        </p:nvSpPr>
        <p:spPr>
          <a:xfrm>
            <a:off x="3137928" y="4363563"/>
            <a:ext cx="1592094" cy="781667"/>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HERIDO GRAVE</a:t>
            </a:r>
          </a:p>
        </p:txBody>
      </p:sp>
      <p:sp>
        <p:nvSpPr>
          <p:cNvPr id="73" name="Rombo 72"/>
          <p:cNvSpPr/>
          <p:nvPr/>
        </p:nvSpPr>
        <p:spPr>
          <a:xfrm>
            <a:off x="3114232" y="937027"/>
            <a:ext cx="1605384" cy="783537"/>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HERIDO LEVE O MODERADO</a:t>
            </a:r>
          </a:p>
        </p:txBody>
      </p:sp>
      <p:cxnSp>
        <p:nvCxnSpPr>
          <p:cNvPr id="74" name="Conector recto de flecha 73"/>
          <p:cNvCxnSpPr>
            <a:cxnSpLocks/>
            <a:stCxn id="65" idx="0"/>
            <a:endCxn id="73" idx="2"/>
          </p:cNvCxnSpPr>
          <p:nvPr/>
        </p:nvCxnSpPr>
        <p:spPr>
          <a:xfrm flipH="1" flipV="1">
            <a:off x="3916924" y="1720564"/>
            <a:ext cx="357" cy="540517"/>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84" name="Conector recto de flecha 83"/>
          <p:cNvCxnSpPr>
            <a:cxnSpLocks/>
            <a:stCxn id="73" idx="3"/>
          </p:cNvCxnSpPr>
          <p:nvPr/>
        </p:nvCxnSpPr>
        <p:spPr>
          <a:xfrm>
            <a:off x="4719616" y="1328796"/>
            <a:ext cx="407471"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96" name="Conector recto de flecha 95"/>
          <p:cNvCxnSpPr/>
          <p:nvPr/>
        </p:nvCxnSpPr>
        <p:spPr>
          <a:xfrm flipV="1">
            <a:off x="9524101" y="1346983"/>
            <a:ext cx="407471"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pic>
        <p:nvPicPr>
          <p:cNvPr id="46" name="Imagen 45">
            <a:extLst>
              <a:ext uri="{FF2B5EF4-FFF2-40B4-BE49-F238E27FC236}">
                <a16:creationId xmlns:a16="http://schemas.microsoft.com/office/drawing/2014/main" id="{F7380BF0-4781-4A88-A441-0320B4F185BD}"/>
              </a:ext>
            </a:extLst>
          </p:cNvPr>
          <p:cNvPicPr>
            <a:picLocks noChangeAspect="1"/>
          </p:cNvPicPr>
          <p:nvPr/>
        </p:nvPicPr>
        <p:blipFill>
          <a:blip r:embed="rId5"/>
          <a:stretch>
            <a:fillRect/>
          </a:stretch>
        </p:blipFill>
        <p:spPr>
          <a:xfrm>
            <a:off x="9931572" y="4088929"/>
            <a:ext cx="1903981" cy="1237588"/>
          </a:xfrm>
          <a:prstGeom prst="rect">
            <a:avLst/>
          </a:prstGeom>
        </p:spPr>
      </p:pic>
      <p:cxnSp>
        <p:nvCxnSpPr>
          <p:cNvPr id="48" name="Conector recto de flecha 47">
            <a:extLst>
              <a:ext uri="{FF2B5EF4-FFF2-40B4-BE49-F238E27FC236}">
                <a16:creationId xmlns:a16="http://schemas.microsoft.com/office/drawing/2014/main" id="{06133A6A-F076-4F3E-88FD-680CB1A5F0D8}"/>
              </a:ext>
            </a:extLst>
          </p:cNvPr>
          <p:cNvCxnSpPr>
            <a:cxnSpLocks/>
          </p:cNvCxnSpPr>
          <p:nvPr/>
        </p:nvCxnSpPr>
        <p:spPr>
          <a:xfrm>
            <a:off x="4711449" y="4754397"/>
            <a:ext cx="650314"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50" name="Conector recto de flecha 49">
            <a:extLst>
              <a:ext uri="{FF2B5EF4-FFF2-40B4-BE49-F238E27FC236}">
                <a16:creationId xmlns:a16="http://schemas.microsoft.com/office/drawing/2014/main" id="{829CE5E9-5D55-4BDE-B46C-B85705B74778}"/>
              </a:ext>
            </a:extLst>
          </p:cNvPr>
          <p:cNvCxnSpPr>
            <a:cxnSpLocks/>
          </p:cNvCxnSpPr>
          <p:nvPr/>
        </p:nvCxnSpPr>
        <p:spPr>
          <a:xfrm flipV="1">
            <a:off x="6799279" y="4723637"/>
            <a:ext cx="533515"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pic>
        <p:nvPicPr>
          <p:cNvPr id="9" name="Imagen 8">
            <a:extLst>
              <a:ext uri="{FF2B5EF4-FFF2-40B4-BE49-F238E27FC236}">
                <a16:creationId xmlns:a16="http://schemas.microsoft.com/office/drawing/2014/main" id="{0D45538A-FA84-43AB-BC8A-C93970065921}"/>
              </a:ext>
            </a:extLst>
          </p:cNvPr>
          <p:cNvPicPr>
            <a:picLocks noChangeAspect="1"/>
          </p:cNvPicPr>
          <p:nvPr/>
        </p:nvPicPr>
        <p:blipFill>
          <a:blip r:embed="rId6"/>
          <a:stretch>
            <a:fillRect/>
          </a:stretch>
        </p:blipFill>
        <p:spPr>
          <a:xfrm>
            <a:off x="9946851" y="652498"/>
            <a:ext cx="1902117" cy="1237595"/>
          </a:xfrm>
          <a:prstGeom prst="rect">
            <a:avLst/>
          </a:prstGeom>
        </p:spPr>
      </p:pic>
      <p:cxnSp>
        <p:nvCxnSpPr>
          <p:cNvPr id="54" name="Conector recto de flecha 53">
            <a:extLst>
              <a:ext uri="{FF2B5EF4-FFF2-40B4-BE49-F238E27FC236}">
                <a16:creationId xmlns:a16="http://schemas.microsoft.com/office/drawing/2014/main" id="{3FB2D45C-9573-442D-B79E-1F407CE8B750}"/>
              </a:ext>
            </a:extLst>
          </p:cNvPr>
          <p:cNvCxnSpPr>
            <a:cxnSpLocks/>
          </p:cNvCxnSpPr>
          <p:nvPr/>
        </p:nvCxnSpPr>
        <p:spPr>
          <a:xfrm>
            <a:off x="9524101" y="4723639"/>
            <a:ext cx="357578"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60" name="Conector recto de flecha 59">
            <a:extLst>
              <a:ext uri="{FF2B5EF4-FFF2-40B4-BE49-F238E27FC236}">
                <a16:creationId xmlns:a16="http://schemas.microsoft.com/office/drawing/2014/main" id="{9C1B96EE-EEC3-481B-8785-797DDCC34A08}"/>
              </a:ext>
            </a:extLst>
          </p:cNvPr>
          <p:cNvCxnSpPr>
            <a:cxnSpLocks/>
          </p:cNvCxnSpPr>
          <p:nvPr/>
        </p:nvCxnSpPr>
        <p:spPr>
          <a:xfrm flipV="1">
            <a:off x="6801465" y="1332084"/>
            <a:ext cx="533515"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61" name="CuadroTexto 60">
            <a:extLst>
              <a:ext uri="{FF2B5EF4-FFF2-40B4-BE49-F238E27FC236}">
                <a16:creationId xmlns:a16="http://schemas.microsoft.com/office/drawing/2014/main" id="{1B708D88-AD00-464A-9F37-F109CA0957D8}"/>
              </a:ext>
            </a:extLst>
          </p:cNvPr>
          <p:cNvSpPr txBox="1"/>
          <p:nvPr/>
        </p:nvSpPr>
        <p:spPr>
          <a:xfrm>
            <a:off x="5019966" y="2581495"/>
            <a:ext cx="3913715" cy="507831"/>
          </a:xfrm>
          <a:prstGeom prst="rect">
            <a:avLst/>
          </a:prstGeom>
          <a:solidFill>
            <a:schemeClr val="bg1">
              <a:lumMod val="85000"/>
            </a:schemeClr>
          </a:solidFill>
          <a:ln>
            <a:solidFill>
              <a:schemeClr val="tx1"/>
            </a:solidFill>
          </a:ln>
        </p:spPr>
        <p:txBody>
          <a:bodyPr wrap="square" rtlCol="0">
            <a:spAutoFit/>
          </a:bodyPr>
          <a:lstStyle/>
          <a:p>
            <a:pPr marL="171450" indent="-171450">
              <a:buFont typeface="Arial" panose="020B0604020202020204" pitchFamily="34" charset="0"/>
              <a:buChar char="•"/>
            </a:pPr>
            <a:r>
              <a:rPr lang="es-CL" sz="900" dirty="0"/>
              <a:t>PACIENTE DEBE SER ESTABILIZADO POR ENFERMERO.</a:t>
            </a:r>
          </a:p>
          <a:p>
            <a:pPr marL="171450" indent="-171450">
              <a:buFont typeface="Arial" panose="020B0604020202020204" pitchFamily="34" charset="0"/>
              <a:buChar char="•"/>
            </a:pPr>
            <a:r>
              <a:rPr lang="es-CL" sz="900" dirty="0"/>
              <a:t>COMUNICANTE INFORMAR A PUESTO MANDO DATOS DEL HERIDO. </a:t>
            </a:r>
          </a:p>
          <a:p>
            <a:pPr marL="171450" indent="-171450">
              <a:buFont typeface="Arial" panose="020B0604020202020204" pitchFamily="34" charset="0"/>
              <a:buChar char="•"/>
            </a:pPr>
            <a:r>
              <a:rPr lang="es-CL" sz="900" dirty="0"/>
              <a:t>UNIDAD ELEVAR 9 </a:t>
            </a:r>
            <a:r>
              <a:rPr lang="es-CL" sz="900" dirty="0" smtClean="0"/>
              <a:t>LÍNEAS.</a:t>
            </a:r>
            <a:endParaRPr lang="es-CL" sz="900" dirty="0"/>
          </a:p>
        </p:txBody>
      </p:sp>
      <p:pic>
        <p:nvPicPr>
          <p:cNvPr id="2" name="Imagen 1">
            <a:extLst>
              <a:ext uri="{FF2B5EF4-FFF2-40B4-BE49-F238E27FC236}">
                <a16:creationId xmlns:a16="http://schemas.microsoft.com/office/drawing/2014/main" id="{994ACFCC-228C-4DD4-801D-45DF70A3E64D}"/>
              </a:ext>
            </a:extLst>
          </p:cNvPr>
          <p:cNvPicPr>
            <a:picLocks noChangeAspect="1"/>
          </p:cNvPicPr>
          <p:nvPr/>
        </p:nvPicPr>
        <p:blipFill>
          <a:blip r:embed="rId7"/>
          <a:stretch>
            <a:fillRect/>
          </a:stretch>
        </p:blipFill>
        <p:spPr>
          <a:xfrm>
            <a:off x="9612425" y="2020959"/>
            <a:ext cx="2560542" cy="615749"/>
          </a:xfrm>
          <a:prstGeom prst="rect">
            <a:avLst/>
          </a:prstGeom>
        </p:spPr>
      </p:pic>
      <p:pic>
        <p:nvPicPr>
          <p:cNvPr id="44" name="Picture 8" descr="Resultado de imagen para ambulancia militar"/>
          <p:cNvPicPr>
            <a:picLocks noChangeAspect="1" noChangeArrowheads="1"/>
          </p:cNvPicPr>
          <p:nvPr/>
        </p:nvPicPr>
        <p:blipFill>
          <a:blip r:embed="rId2">
            <a:extLst>
              <a:ext uri="{28A0092B-C50C-407E-A947-70E740481C1C}">
                <a14:useLocalDpi xmlns:a14="http://schemas.microsoft.com/office/drawing/2010/main" val="0"/>
              </a:ext>
            </a:extLst>
          </a:blip>
          <a:srcRect l="-311" t="10567" r="311" b="24596"/>
          <a:stretch>
            <a:fillRect/>
          </a:stretch>
        </p:blipFill>
        <p:spPr bwMode="auto">
          <a:xfrm>
            <a:off x="5285289" y="4267862"/>
            <a:ext cx="1592094" cy="91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Rombo 44"/>
          <p:cNvSpPr/>
          <p:nvPr/>
        </p:nvSpPr>
        <p:spPr>
          <a:xfrm>
            <a:off x="7554399" y="4335488"/>
            <a:ext cx="1798433" cy="843923"/>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Tree>
    <p:extLst>
      <p:ext uri="{BB962C8B-B14F-4D97-AF65-F5344CB8AC3E}">
        <p14:creationId xmlns:p14="http://schemas.microsoft.com/office/powerpoint/2010/main" val="375091960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35</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35</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32815587"/>
              </p:ext>
            </p:extLst>
          </p:nvPr>
        </p:nvGraphicFramePr>
        <p:xfrm>
          <a:off x="220778" y="1230094"/>
          <a:ext cx="11583079" cy="4645798"/>
        </p:xfrm>
        <a:graphic>
          <a:graphicData uri="http://schemas.openxmlformats.org/drawingml/2006/table">
            <a:tbl>
              <a:tblPr firstRow="1" firstCol="1" bandRow="1"/>
              <a:tblGrid>
                <a:gridCol w="1336735">
                  <a:extLst>
                    <a:ext uri="{9D8B030D-6E8A-4147-A177-3AD203B41FA5}">
                      <a16:colId xmlns:a16="http://schemas.microsoft.com/office/drawing/2014/main" val="1149655746"/>
                    </a:ext>
                  </a:extLst>
                </a:gridCol>
                <a:gridCol w="1165123">
                  <a:extLst>
                    <a:ext uri="{9D8B030D-6E8A-4147-A177-3AD203B41FA5}">
                      <a16:colId xmlns:a16="http://schemas.microsoft.com/office/drawing/2014/main" val="1891066096"/>
                    </a:ext>
                  </a:extLst>
                </a:gridCol>
                <a:gridCol w="885935">
                  <a:extLst>
                    <a:ext uri="{9D8B030D-6E8A-4147-A177-3AD203B41FA5}">
                      <a16:colId xmlns:a16="http://schemas.microsoft.com/office/drawing/2014/main" val="2706561470"/>
                    </a:ext>
                  </a:extLst>
                </a:gridCol>
                <a:gridCol w="2552607">
                  <a:extLst>
                    <a:ext uri="{9D8B030D-6E8A-4147-A177-3AD203B41FA5}">
                      <a16:colId xmlns:a16="http://schemas.microsoft.com/office/drawing/2014/main" val="1530271654"/>
                    </a:ext>
                  </a:extLst>
                </a:gridCol>
                <a:gridCol w="2552607">
                  <a:extLst>
                    <a:ext uri="{9D8B030D-6E8A-4147-A177-3AD203B41FA5}">
                      <a16:colId xmlns:a16="http://schemas.microsoft.com/office/drawing/2014/main" val="2005083897"/>
                    </a:ext>
                  </a:extLst>
                </a:gridCol>
                <a:gridCol w="1383044">
                  <a:extLst>
                    <a:ext uri="{9D8B030D-6E8A-4147-A177-3AD203B41FA5}">
                      <a16:colId xmlns:a16="http://schemas.microsoft.com/office/drawing/2014/main" val="3634693887"/>
                    </a:ext>
                  </a:extLst>
                </a:gridCol>
                <a:gridCol w="1707028">
                  <a:extLst>
                    <a:ext uri="{9D8B030D-6E8A-4147-A177-3AD203B41FA5}">
                      <a16:colId xmlns:a16="http://schemas.microsoft.com/office/drawing/2014/main" val="3124680820"/>
                    </a:ext>
                  </a:extLst>
                </a:gridCol>
              </a:tblGrid>
              <a:tr h="568879">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ACTIVIDAD</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PELIGRO</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EVALUACIÓN DEL RIESGO</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CONTROL DE RIESGO Y MITIGACIÓN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dirty="0" smtClean="0">
                          <a:effectLst/>
                          <a:latin typeface="Arial" panose="020B0604020202020204" pitchFamily="34" charset="0"/>
                          <a:ea typeface="Times New Roman" panose="02020603050405020304" pitchFamily="18" charset="0"/>
                          <a:cs typeface="Arial" panose="020B0604020202020204" pitchFamily="34" charset="0"/>
                        </a:rPr>
                        <a:t>MEDIDAS DE CONTENCIÓN EN CASO DE OCURRIENCIA</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RIESGO RESIDUAL</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SUPERVISIÓN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30323388"/>
                  </a:ext>
                </a:extLst>
              </a:tr>
              <a:tr h="2019519">
                <a:tc rowSpan="2">
                  <a:txBody>
                    <a:bodyPr/>
                    <a:lstStyle/>
                    <a:p>
                      <a:pPr algn="ctr">
                        <a:spcAft>
                          <a:spcPts val="0"/>
                        </a:spcAft>
                      </a:pPr>
                      <a:r>
                        <a:rPr lang="es-CL" sz="900" b="1" dirty="0" smtClean="0">
                          <a:effectLst/>
                          <a:latin typeface="Arial" panose="020B0604020202020204" pitchFamily="34" charset="0"/>
                          <a:ea typeface="Times New Roman" panose="02020603050405020304" pitchFamily="18" charset="0"/>
                          <a:cs typeface="Arial" panose="020B0604020202020204" pitchFamily="34" charset="0"/>
                        </a:rPr>
                        <a:t>EJERCICIOS</a:t>
                      </a:r>
                      <a:r>
                        <a:rPr lang="es-CL" sz="900" b="1" baseline="0" dirty="0" smtClean="0">
                          <a:effectLst/>
                          <a:latin typeface="Arial" panose="020B0604020202020204" pitchFamily="34" charset="0"/>
                          <a:ea typeface="Times New Roman" panose="02020603050405020304" pitchFamily="18" charset="0"/>
                          <a:cs typeface="Arial" panose="020B0604020202020204" pitchFamily="34" charset="0"/>
                        </a:rPr>
                        <a:t> CON AERONAVE</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EMERGENCIA AERONAVE </a:t>
                      </a: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baseline="0" dirty="0" smtClean="0">
                          <a:effectLst/>
                          <a:latin typeface="Arial" panose="020B0604020202020204" pitchFamily="34" charset="0"/>
                          <a:ea typeface="Times New Roman" panose="02020603050405020304" pitchFamily="18" charset="0"/>
                          <a:cs typeface="Arial" panose="020B0604020202020204" pitchFamily="34" charset="0"/>
                        </a:rPr>
                        <a:t> SERIO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ES" sz="900" dirty="0" smtClean="0">
                          <a:effectLst/>
                          <a:latin typeface="Arial" panose="020B0604020202020204" pitchFamily="34" charset="0"/>
                          <a:ea typeface="Calibri" panose="020F0502020204030204" pitchFamily="34" charset="0"/>
                          <a:cs typeface="Arial" panose="020B0604020202020204" pitchFamily="34" charset="0"/>
                        </a:rPr>
                        <a:t>.</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MANTENIMIENTO PREVENTIVO DE LA AERONAVE.</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ADMINISTRATIVAS: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BREAFING DE ENTRENAMIENTO.</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ANÁLISIS DE CONDICIONES METEOROLÓGICAS Y FACTIBILIDAD DE REALIZAR ENTRENAMIENTO.</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RESPETAR SERVICIO DE VUELO.</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FÍSICAS: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 </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MX" sz="900" dirty="0" smtClean="0">
                          <a:effectLst/>
                          <a:latin typeface="Arial" panose="020B0604020202020204" pitchFamily="34" charset="0"/>
                          <a:ea typeface="Times New Roman" panose="02020603050405020304" pitchFamily="18" charset="0"/>
                          <a:cs typeface="Arial" panose="020B0604020202020204" pitchFamily="34" charset="0"/>
                        </a:rPr>
                        <a:t>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 COY</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COMANDANTE DE AERONAVE</a:t>
                      </a: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255785"/>
                  </a:ext>
                </a:extLst>
              </a:tr>
              <a:tr h="2019519">
                <a:tc vMerge="1">
                  <a:txBody>
                    <a:bodyPr/>
                    <a:lstStyle/>
                    <a:p>
                      <a:pPr algn="ctr">
                        <a:spcAft>
                          <a:spcPts val="0"/>
                        </a:spcAft>
                      </a:pP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DAÑO</a:t>
                      </a:r>
                      <a:r>
                        <a:rPr lang="es-CL" sz="900" baseline="0" dirty="0" smtClean="0">
                          <a:effectLst/>
                          <a:latin typeface="Arial" panose="020B0604020202020204" pitchFamily="34" charset="0"/>
                          <a:ea typeface="Times New Roman" panose="02020603050405020304" pitchFamily="18" charset="0"/>
                          <a:cs typeface="Arial" panose="020B0604020202020204" pitchFamily="34" charset="0"/>
                        </a:rPr>
                        <a:t> OCULAR</a:t>
                      </a: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ES" sz="900" dirty="0" smtClean="0">
                          <a:effectLst/>
                          <a:latin typeface="Arial" panose="020B0604020202020204" pitchFamily="34" charset="0"/>
                          <a:ea typeface="Calibri" panose="020F0502020204030204" pitchFamily="34" charset="0"/>
                          <a:cs typeface="Arial" panose="020B0604020202020204" pitchFamily="34" charset="0"/>
                        </a:rPr>
                        <a:t>.</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INPECCIÓN DEL ÁREA DE POSADA.</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ADMINISTRATIVAS: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BRIEFING DE ENTRENAMIENTO.</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FÍSICAS: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a:t>
                      </a:r>
                    </a:p>
                    <a:p>
                      <a:pPr marL="0" lvl="0" indent="0">
                        <a:buFont typeface="+mj-lt"/>
                        <a:buNone/>
                      </a:pP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MENOR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 COY</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COMANDANTE DE AERONAVE</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8932943"/>
                  </a:ext>
                </a:extLst>
              </a:tr>
            </a:tbl>
          </a:graphicData>
        </a:graphic>
      </p:graphicFrame>
      <p:sp>
        <p:nvSpPr>
          <p:cNvPr id="16" name="CuadroTexto 15"/>
          <p:cNvSpPr txBox="1"/>
          <p:nvPr/>
        </p:nvSpPr>
        <p:spPr>
          <a:xfrm rot="20075852">
            <a:off x="3181350" y="3216049"/>
            <a:ext cx="5257800" cy="1200329"/>
          </a:xfrm>
          <a:prstGeom prst="rect">
            <a:avLst/>
          </a:prstGeom>
          <a:noFill/>
        </p:spPr>
        <p:txBody>
          <a:bodyPr wrap="square" rtlCol="0">
            <a:spAutoFit/>
          </a:bodyPr>
          <a:lstStyle/>
          <a:p>
            <a:r>
              <a:rPr lang="es-ES" sz="7200" b="1" dirty="0" smtClean="0">
                <a:solidFill>
                  <a:srgbClr val="FF0000"/>
                </a:solidFill>
              </a:rPr>
              <a:t>ACTUALIZAR</a:t>
            </a:r>
            <a:endParaRPr lang="es-CL" sz="7200" b="1" dirty="0">
              <a:solidFill>
                <a:srgbClr val="FF0000"/>
              </a:solidFill>
            </a:endParaRPr>
          </a:p>
        </p:txBody>
      </p:sp>
    </p:spTree>
    <p:extLst>
      <p:ext uri="{BB962C8B-B14F-4D97-AF65-F5344CB8AC3E}">
        <p14:creationId xmlns:p14="http://schemas.microsoft.com/office/powerpoint/2010/main" val="694340654"/>
      </p:ext>
    </p:extLst>
  </p:cSld>
  <p:clrMapOvr>
    <a:masterClrMapping/>
  </p:clrMapOvr>
  <p:transition>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39" name="CuadroTexto 38">
            <a:extLst>
              <a:ext uri="{FF2B5EF4-FFF2-40B4-BE49-F238E27FC236}">
                <a16:creationId xmlns:a16="http://schemas.microsoft.com/office/drawing/2014/main" id="{111D128D-A388-7C45-DD54-36BE9C223A49}"/>
              </a:ext>
            </a:extLst>
          </p:cNvPr>
          <p:cNvSpPr txBox="1"/>
          <p:nvPr/>
        </p:nvSpPr>
        <p:spPr>
          <a:xfrm>
            <a:off x="424602" y="1114129"/>
            <a:ext cx="11330156" cy="6463308"/>
          </a:xfrm>
          <a:prstGeom prst="rect">
            <a:avLst/>
          </a:prstGeom>
          <a:noFill/>
        </p:spPr>
        <p:txBody>
          <a:bodyPr wrap="square" rtlCol="0">
            <a:spAutoFit/>
          </a:bodyPr>
          <a:lstStyle/>
          <a:p>
            <a:pPr marL="400050" indent="-400050" fontAlgn="ctr">
              <a:buAutoNum type="romanUcPeriod"/>
            </a:pPr>
            <a:r>
              <a:rPr lang="es-MX" dirty="0" smtClean="0"/>
              <a:t>PERSONAL </a:t>
            </a:r>
          </a:p>
          <a:p>
            <a:pPr marL="400050" indent="-400050" fontAlgn="ctr">
              <a:buFont typeface="Wingdings" panose="05000000000000000000" pitchFamily="2" charset="2"/>
              <a:buChar char="q"/>
            </a:pPr>
            <a:r>
              <a:rPr lang="es-MX" dirty="0" smtClean="0"/>
              <a:t>Cadena expuesta será la real.</a:t>
            </a:r>
          </a:p>
          <a:p>
            <a:pPr fontAlgn="ctr"/>
            <a:endParaRPr lang="es-MX" dirty="0"/>
          </a:p>
          <a:p>
            <a:r>
              <a:rPr lang="es-MX" dirty="0" smtClean="0"/>
              <a:t>II. INTELIGENCIA: </a:t>
            </a:r>
          </a:p>
          <a:p>
            <a:pPr marL="285750" indent="-285750">
              <a:buFont typeface="Wingdings" pitchFamily="2" charset="2"/>
              <a:buChar char="q"/>
            </a:pPr>
            <a:r>
              <a:rPr lang="es-MX" dirty="0" smtClean="0"/>
              <a:t>Todo lo relacionado con fuerzas ENY es ficticias.</a:t>
            </a:r>
          </a:p>
          <a:p>
            <a:pPr marL="285750" indent="-285750">
              <a:buFont typeface="Wingdings" pitchFamily="2" charset="2"/>
              <a:buChar char="q"/>
            </a:pPr>
            <a:endParaRPr lang="es-MX" dirty="0"/>
          </a:p>
          <a:p>
            <a:r>
              <a:rPr lang="es-MX" dirty="0" smtClean="0"/>
              <a:t>III. OPERACIONES :</a:t>
            </a:r>
          </a:p>
          <a:p>
            <a:pPr marL="285750" indent="-285750">
              <a:buFont typeface="Wingdings" pitchFamily="2" charset="2"/>
              <a:buChar char="q"/>
            </a:pPr>
            <a:r>
              <a:rPr lang="es-MX" dirty="0" smtClean="0"/>
              <a:t>Unidades de apoyo son ficticias.</a:t>
            </a:r>
          </a:p>
          <a:p>
            <a:pPr marL="285750" indent="-285750">
              <a:buFont typeface="Wingdings" pitchFamily="2" charset="2"/>
              <a:buChar char="q"/>
            </a:pPr>
            <a:r>
              <a:rPr lang="es-MX" dirty="0" smtClean="0"/>
              <a:t>Curso de estabilización se encontrará en C.E.T.O. durante la ejecución de la RIS.</a:t>
            </a:r>
          </a:p>
          <a:p>
            <a:pPr marL="285750" indent="-285750">
              <a:buFont typeface="Wingdings" pitchFamily="2" charset="2"/>
              <a:buChar char="q"/>
            </a:pPr>
            <a:endParaRPr lang="es-MX" dirty="0"/>
          </a:p>
          <a:p>
            <a:pPr marL="285750" indent="-285750">
              <a:buFont typeface="Wingdings" pitchFamily="2" charset="2"/>
              <a:buChar char="q"/>
            </a:pPr>
            <a:endParaRPr lang="es-MX" dirty="0" smtClean="0"/>
          </a:p>
          <a:p>
            <a:r>
              <a:rPr lang="es-MX" dirty="0" smtClean="0"/>
              <a:t>IV. LOGÍSTICA: </a:t>
            </a:r>
          </a:p>
          <a:p>
            <a:pPr marL="285750" indent="-285750">
              <a:buFont typeface="Wingdings" pitchFamily="2" charset="2"/>
              <a:buChar char="q"/>
            </a:pPr>
            <a:r>
              <a:rPr lang="es-MX" dirty="0" smtClean="0"/>
              <a:t>Desembarco de medios será NOV 24 HPC.</a:t>
            </a:r>
          </a:p>
          <a:p>
            <a:pPr marL="285750" indent="-285750">
              <a:buFont typeface="Wingdings" pitchFamily="2" charset="2"/>
              <a:buChar char="q"/>
            </a:pPr>
            <a:r>
              <a:rPr lang="es-MX" dirty="0" smtClean="0"/>
              <a:t>Cena y desayuno abordo LST RANCAGUA.</a:t>
            </a:r>
          </a:p>
          <a:p>
            <a:endParaRPr lang="es-MX" dirty="0"/>
          </a:p>
          <a:p>
            <a:r>
              <a:rPr lang="es-MX" dirty="0" smtClean="0"/>
              <a:t>VI. COMUNICACIONES: </a:t>
            </a:r>
          </a:p>
          <a:p>
            <a:pPr marL="285750" indent="-285750">
              <a:buFont typeface="Wingdings" panose="05000000000000000000" pitchFamily="2" charset="2"/>
              <a:buChar char="q"/>
            </a:pPr>
            <a:r>
              <a:rPr lang="es-MX" dirty="0" smtClean="0"/>
              <a:t>Sin enlace con unidades subordinadas.</a:t>
            </a:r>
          </a:p>
          <a:p>
            <a:endParaRPr lang="es-MX" dirty="0" smtClean="0"/>
          </a:p>
          <a:p>
            <a:pPr marL="285750" indent="-285750">
              <a:buFont typeface="Wingdings" pitchFamily="2" charset="2"/>
              <a:buChar char="q"/>
            </a:pPr>
            <a:endParaRPr lang="es-MX" dirty="0" smtClean="0"/>
          </a:p>
          <a:p>
            <a:pPr marL="285750" indent="-285750">
              <a:buFont typeface="Wingdings" pitchFamily="2" charset="2"/>
              <a:buChar char="q"/>
            </a:pPr>
            <a:endParaRPr lang="es-MX" dirty="0" smtClean="0"/>
          </a:p>
          <a:p>
            <a:pPr marL="285750" indent="-285750">
              <a:buFont typeface="Wingdings" pitchFamily="2" charset="2"/>
              <a:buChar char="q"/>
            </a:pPr>
            <a:endParaRPr lang="es-MX" dirty="0" smtClean="0"/>
          </a:p>
          <a:p>
            <a:pPr marL="285750" indent="-285750">
              <a:buFont typeface="Wingdings" pitchFamily="2" charset="2"/>
              <a:buChar char="q"/>
            </a:pPr>
            <a:endParaRPr lang="es-MX" b="1" dirty="0"/>
          </a:p>
          <a:p>
            <a:pPr marL="285750" indent="-285750">
              <a:buFont typeface="Wingdings" pitchFamily="2" charset="2"/>
              <a:buChar char="q"/>
            </a:pPr>
            <a:endParaRPr lang="es-CL" b="1" dirty="0"/>
          </a:p>
        </p:txBody>
      </p:sp>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36</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36</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sp>
        <p:nvSpPr>
          <p:cNvPr id="15" name="CuadroTexto 14"/>
          <p:cNvSpPr txBox="1"/>
          <p:nvPr/>
        </p:nvSpPr>
        <p:spPr>
          <a:xfrm rot="20075852">
            <a:off x="3181350" y="3216049"/>
            <a:ext cx="5257800" cy="1200329"/>
          </a:xfrm>
          <a:prstGeom prst="rect">
            <a:avLst/>
          </a:prstGeom>
          <a:noFill/>
        </p:spPr>
        <p:txBody>
          <a:bodyPr wrap="square" rtlCol="0">
            <a:spAutoFit/>
          </a:bodyPr>
          <a:lstStyle/>
          <a:p>
            <a:r>
              <a:rPr lang="es-ES" sz="7200" b="1" dirty="0" smtClean="0">
                <a:solidFill>
                  <a:srgbClr val="FF0000"/>
                </a:solidFill>
              </a:rPr>
              <a:t>ACTUALIZAR</a:t>
            </a:r>
            <a:endParaRPr lang="es-CL" sz="7200" b="1" dirty="0">
              <a:solidFill>
                <a:srgbClr val="FF0000"/>
              </a:solidFill>
            </a:endParaRPr>
          </a:p>
        </p:txBody>
      </p:sp>
    </p:spTree>
    <p:extLst>
      <p:ext uri="{BB962C8B-B14F-4D97-AF65-F5344CB8AC3E}">
        <p14:creationId xmlns:p14="http://schemas.microsoft.com/office/powerpoint/2010/main" val="3760070884"/>
      </p:ext>
    </p:extLst>
  </p:cSld>
  <p:clrMapOvr>
    <a:masterClrMapping/>
  </p:clrMapOvr>
  <p:transition>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113E9E8-BBCB-8F40-9379-592A30FED884}"/>
              </a:ext>
            </a:extLst>
          </p:cNvPr>
          <p:cNvPicPr>
            <a:picLocks noChangeAspect="1"/>
          </p:cNvPicPr>
          <p:nvPr/>
        </p:nvPicPr>
        <p:blipFill>
          <a:blip r:embed="rId2"/>
          <a:stretch>
            <a:fillRect/>
          </a:stretch>
        </p:blipFill>
        <p:spPr>
          <a:xfrm>
            <a:off x="-22224" y="0"/>
            <a:ext cx="12214224" cy="6858000"/>
          </a:xfrm>
          <a:prstGeom prst="rect">
            <a:avLst/>
          </a:prstGeom>
        </p:spPr>
      </p:pic>
      <p:sp>
        <p:nvSpPr>
          <p:cNvPr id="30" name="Marcador de número de diapositiva 3">
            <a:extLst>
              <a:ext uri="{FF2B5EF4-FFF2-40B4-BE49-F238E27FC236}">
                <a16:creationId xmlns:a16="http://schemas.microsoft.com/office/drawing/2014/main" id="{0EF4EC85-F800-D149-9E38-773F9611A46C}"/>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37</a:t>
            </a:fld>
            <a:endParaRPr lang="es-CL" altLang="es-CL" sz="1200" b="1">
              <a:solidFill>
                <a:srgbClr val="FFFF00"/>
              </a:solidFill>
            </a:endParaRPr>
          </a:p>
        </p:txBody>
      </p:sp>
      <p:sp>
        <p:nvSpPr>
          <p:cNvPr id="5" name="Rectángulo 1">
            <a:extLst>
              <a:ext uri="{FF2B5EF4-FFF2-40B4-BE49-F238E27FC236}">
                <a16:creationId xmlns:a16="http://schemas.microsoft.com/office/drawing/2014/main" id="{ED642B24-E214-4727-821D-B56754C23454}"/>
              </a:ext>
            </a:extLst>
          </p:cNvPr>
          <p:cNvSpPr/>
          <p:nvPr/>
        </p:nvSpPr>
        <p:spPr>
          <a:xfrm>
            <a:off x="11113"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4D284DAC-1E59-4331-9F9D-C46C1735A474}"/>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12" name="CustomShape 6">
            <a:extLst>
              <a:ext uri="{FF2B5EF4-FFF2-40B4-BE49-F238E27FC236}">
                <a16:creationId xmlns:a16="http://schemas.microsoft.com/office/drawing/2014/main" id="{BDB2A042-6A78-4914-8F90-C2D24EE94A51}"/>
              </a:ext>
            </a:extLst>
          </p:cNvPr>
          <p:cNvSpPr/>
          <p:nvPr/>
        </p:nvSpPr>
        <p:spPr>
          <a:xfrm>
            <a:off x="469558" y="3317973"/>
            <a:ext cx="11207578" cy="1100455"/>
          </a:xfrm>
          <a:prstGeom prst="rect">
            <a:avLst/>
          </a:prstGeom>
          <a:solidFill>
            <a:schemeClr val="bg1">
              <a:lumMod val="50000"/>
              <a:alpha val="60000"/>
            </a:schemeClr>
          </a:solid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ORDEN DE OPERACIÓN </a:t>
            </a:r>
          </a:p>
          <a:p>
            <a:pPr algn="ctr">
              <a:defRPr/>
            </a:pPr>
            <a:r>
              <a:rPr lang="es-CL" sz="3200" b="1" spc="-1" dirty="0" smtClean="0">
                <a:solidFill>
                  <a:schemeClr val="bg1"/>
                </a:solidFill>
                <a:uFill>
                  <a:solidFill>
                    <a:srgbClr val="FFFFFF"/>
                  </a:solidFill>
                </a:uFill>
                <a:latin typeface="Courier New" panose="02070309020205020404" pitchFamily="49" charset="0"/>
                <a:cs typeface="Courier New" panose="02070309020205020404" pitchFamily="49" charset="0"/>
              </a:rPr>
              <a:t>“THUNDER”</a:t>
            </a:r>
            <a:endPar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endParaRPr>
          </a:p>
        </p:txBody>
      </p:sp>
      <p:sp>
        <p:nvSpPr>
          <p:cNvPr id="4101"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37</a:t>
            </a:fld>
            <a:endParaRPr lang="es-CL" altLang="es-CL" sz="1200" b="1">
              <a:solidFill>
                <a:srgbClr val="FFFF00"/>
              </a:solidFill>
            </a:endParaRPr>
          </a:p>
        </p:txBody>
      </p:sp>
      <p:sp>
        <p:nvSpPr>
          <p:cNvPr id="4106" name="19 CuadroTexto"/>
          <p:cNvSpPr txBox="1">
            <a:spLocks noChangeArrowheads="1"/>
          </p:cNvSpPr>
          <p:nvPr/>
        </p:nvSpPr>
        <p:spPr bwMode="auto">
          <a:xfrm>
            <a:off x="5689889" y="5826504"/>
            <a:ext cx="800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L" altLang="es-CL" sz="1600" b="1" dirty="0">
                <a:solidFill>
                  <a:schemeClr val="bg1"/>
                </a:solidFill>
                <a:latin typeface="Courier New" panose="02070309020205020404" pitchFamily="49" charset="0"/>
                <a:cs typeface="Courier New" panose="02070309020205020404" pitchFamily="49" charset="0"/>
              </a:rPr>
              <a:t>En </a:t>
            </a:r>
            <a:r>
              <a:rPr lang="es-CL" altLang="es-CL" sz="1600" b="1" dirty="0" smtClean="0">
                <a:solidFill>
                  <a:schemeClr val="bg1"/>
                </a:solidFill>
                <a:latin typeface="Courier New" panose="02070309020205020404" pitchFamily="49" charset="0"/>
                <a:cs typeface="Courier New" panose="02070309020205020404" pitchFamily="49" charset="0"/>
              </a:rPr>
              <a:t>la mar, 24 </a:t>
            </a:r>
            <a:r>
              <a:rPr lang="es-CL" altLang="es-CL" sz="1600" b="1" dirty="0">
                <a:solidFill>
                  <a:schemeClr val="bg1"/>
                </a:solidFill>
                <a:latin typeface="Courier New" panose="02070309020205020404" pitchFamily="49" charset="0"/>
                <a:cs typeface="Courier New" panose="02070309020205020404" pitchFamily="49" charset="0"/>
              </a:rPr>
              <a:t>de </a:t>
            </a:r>
            <a:r>
              <a:rPr lang="es-CL" altLang="es-CL" sz="1600" b="1" dirty="0" smtClean="0">
                <a:solidFill>
                  <a:schemeClr val="bg1"/>
                </a:solidFill>
                <a:latin typeface="Courier New" panose="02070309020205020404" pitchFamily="49" charset="0"/>
                <a:cs typeface="Courier New" panose="02070309020205020404" pitchFamily="49" charset="0"/>
              </a:rPr>
              <a:t>noviembre </a:t>
            </a:r>
            <a:r>
              <a:rPr lang="es-CL" altLang="es-CL" sz="1600" b="1" dirty="0">
                <a:solidFill>
                  <a:schemeClr val="bg1"/>
                </a:solidFill>
                <a:latin typeface="Courier New" panose="02070309020205020404" pitchFamily="49" charset="0"/>
                <a:cs typeface="Courier New" panose="02070309020205020404" pitchFamily="49" charset="0"/>
              </a:rPr>
              <a:t>de 2035</a:t>
            </a:r>
          </a:p>
        </p:txBody>
      </p:sp>
      <p:sp>
        <p:nvSpPr>
          <p:cNvPr id="17" name="Proceso alternativo 16">
            <a:extLst>
              <a:ext uri="{FF2B5EF4-FFF2-40B4-BE49-F238E27FC236}">
                <a16:creationId xmlns:a16="http://schemas.microsoft.com/office/drawing/2014/main" id="{0E0488DE-2F2E-45DE-8454-0972F6791433}"/>
              </a:ext>
            </a:extLst>
          </p:cNvPr>
          <p:cNvSpPr/>
          <p:nvPr/>
        </p:nvSpPr>
        <p:spPr>
          <a:xfrm>
            <a:off x="949266" y="1007018"/>
            <a:ext cx="10295907"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C00000"/>
              </a:solidFill>
            </a:endParaRPr>
          </a:p>
        </p:txBody>
      </p:sp>
      <p:pic>
        <p:nvPicPr>
          <p:cNvPr id="4113" name="Imagen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87" y="43230"/>
            <a:ext cx="787581" cy="110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6AE2B7D5-FB44-474B-B06B-23D9722EEA1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17756" y="-374901"/>
            <a:ext cx="1914322" cy="1914322"/>
          </a:xfrm>
          <a:prstGeom prst="rect">
            <a:avLst/>
          </a:prstGeom>
        </p:spPr>
      </p:pic>
      <p:sp>
        <p:nvSpPr>
          <p:cNvPr id="26" name="Rectángulo 11">
            <a:extLst>
              <a:ext uri="{FF2B5EF4-FFF2-40B4-BE49-F238E27FC236}">
                <a16:creationId xmlns:a16="http://schemas.microsoft.com/office/drawing/2014/main" id="{2018FD7B-79EE-394C-9A8E-DF4BB1C34B72}"/>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32" name="Proceso alternativo 5">
            <a:extLst>
              <a:ext uri="{FF2B5EF4-FFF2-40B4-BE49-F238E27FC236}">
                <a16:creationId xmlns:a16="http://schemas.microsoft.com/office/drawing/2014/main" id="{9EBFF712-0351-8742-9D82-CD93F3D4F150}"/>
              </a:ext>
            </a:extLst>
          </p:cNvPr>
          <p:cNvSpPr/>
          <p:nvPr/>
        </p:nvSpPr>
        <p:spPr>
          <a:xfrm>
            <a:off x="22837" y="619133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3" name="15 Rectángulo">
            <a:extLst>
              <a:ext uri="{FF2B5EF4-FFF2-40B4-BE49-F238E27FC236}">
                <a16:creationId xmlns:a16="http://schemas.microsoft.com/office/drawing/2014/main" id="{186955D2-7837-8549-BA9F-40E0EC5555EE}"/>
              </a:ext>
            </a:extLst>
          </p:cNvPr>
          <p:cNvSpPr/>
          <p:nvPr/>
        </p:nvSpPr>
        <p:spPr>
          <a:xfrm>
            <a:off x="11114" y="6234114"/>
            <a:ext cx="12169775" cy="597023"/>
          </a:xfrm>
          <a:prstGeom prst="rect">
            <a:avLst/>
          </a:prstGeom>
          <a:solidFill>
            <a:srgbClr val="002060"/>
          </a:solidFill>
        </p:spPr>
        <p:txBody>
          <a:bodyPr>
            <a:spAutoFit/>
          </a:bodyPr>
          <a:lstStyle/>
          <a:p>
            <a:pPr algn="ctr">
              <a:lnSpc>
                <a:spcPct val="150000"/>
              </a:lnSpc>
              <a:defRPr/>
            </a:pPr>
            <a:r>
              <a:rPr lang="pt-BR" sz="1200" b="1" dirty="0">
                <a:solidFill>
                  <a:srgbClr val="FFFF00"/>
                </a:solidFill>
              </a:rPr>
              <a:t>P A T R I O T I S M O </a:t>
            </a:r>
            <a:endParaRPr lang="es-CL" sz="1200" b="1" dirty="0">
              <a:solidFill>
                <a:srgbClr val="FFFF00"/>
              </a:solidFill>
            </a:endParaRPr>
          </a:p>
          <a:p>
            <a:pPr algn="ctr">
              <a:lnSpc>
                <a:spcPct val="150000"/>
              </a:lnSpc>
              <a:defRPr/>
            </a:pPr>
            <a:r>
              <a:rPr lang="es-CL" sz="1100" dirty="0">
                <a:solidFill>
                  <a:srgbClr val="FFFF00"/>
                </a:solidFill>
              </a:rPr>
              <a:t>      </a:t>
            </a:r>
            <a:r>
              <a:rPr lang="es-CL" sz="1050" dirty="0">
                <a:solidFill>
                  <a:srgbClr val="FFFF00"/>
                </a:solidFill>
              </a:rPr>
              <a:t>HONOR                                                   LEALTAD                                                   VALENTÍA                                                   INTEGRIDAD                                                    DEBER</a:t>
            </a:r>
          </a:p>
        </p:txBody>
      </p:sp>
    </p:spTree>
    <p:extLst>
      <p:ext uri="{BB962C8B-B14F-4D97-AF65-F5344CB8AC3E}">
        <p14:creationId xmlns:p14="http://schemas.microsoft.com/office/powerpoint/2010/main" val="2518478142"/>
      </p:ext>
    </p:extLst>
  </p:cSld>
  <p:clrMapOvr>
    <a:masterClrMapping/>
  </p:clrMapOvr>
  <p:transition>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ABLE_ENDDRAG_ORIGIN_RECT" val="198*50"/>
  <p:tag name="TABLE_ENDDRAG_RECT" val="196*224*198*50"/>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10013</TotalTime>
  <Words>3917</Words>
  <Application>Microsoft Office PowerPoint</Application>
  <PresentationFormat>Panorámica</PresentationFormat>
  <Paragraphs>1205</Paragraphs>
  <Slides>37</Slides>
  <Notes>33</Notes>
  <HiddenSlides>3</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37</vt:i4>
      </vt:variant>
    </vt:vector>
  </HeadingPairs>
  <TitlesOfParts>
    <vt:vector size="49" baseType="lpstr">
      <vt:lpstr> Arial</vt:lpstr>
      <vt:lpstr>Apple Chancery</vt:lpstr>
      <vt:lpstr>Arial</vt:lpstr>
      <vt:lpstr>Book Antiqua</vt:lpstr>
      <vt:lpstr>Calibri</vt:lpstr>
      <vt:lpstr>Calibri Light</vt:lpstr>
      <vt:lpstr>Cambria</vt:lpstr>
      <vt:lpstr>Courier New</vt:lpstr>
      <vt:lpstr>Times New Roman</vt:lpstr>
      <vt:lpstr>Times New Roman (Cuerpo en alfa</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CADENA DE EVACUACIÓN</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AGUSTÍN PÁJARO</dc:creator>
  <cp:lastModifiedBy>041 Of Opereraciones BATALDEA</cp:lastModifiedBy>
  <cp:revision>344</cp:revision>
  <dcterms:created xsi:type="dcterms:W3CDTF">2021-02-02T13:50:12Z</dcterms:created>
  <dcterms:modified xsi:type="dcterms:W3CDTF">2026-04-10T15:56:11Z</dcterms:modified>
</cp:coreProperties>
</file>