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53" r:id="rId3"/>
    <p:sldId id="359" r:id="rId4"/>
    <p:sldId id="364" r:id="rId5"/>
    <p:sldId id="366" r:id="rId6"/>
    <p:sldId id="365" r:id="rId7"/>
    <p:sldId id="360" r:id="rId8"/>
    <p:sldId id="354" r:id="rId9"/>
    <p:sldId id="356" r:id="rId10"/>
    <p:sldId id="3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3471" autoAdjust="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Temario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Situación Caja - Presupuestaria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A92CD9A8-76D8-4A29-9BDA-123152A84B83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Conclusiones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F4A3EDFA-94E0-4CC2-83C6-79151092A3EF}" type="parTrans" cxnId="{EDDBD2A1-CEBC-453E-BDB1-257D0D21814C}">
      <dgm:prSet/>
      <dgm:spPr/>
      <dgm:t>
        <a:bodyPr/>
        <a:lstStyle/>
        <a:p>
          <a:endParaRPr lang="es-ES"/>
        </a:p>
      </dgm:t>
    </dgm:pt>
    <dgm:pt modelId="{C08E0D7F-D30F-43F6-A4EE-29CCA27A0FCA}" type="sibTrans" cxnId="{EDDBD2A1-CEBC-453E-BDB1-257D0D21814C}">
      <dgm:prSet/>
      <dgm:spPr/>
      <dgm:t>
        <a:bodyPr/>
        <a:lstStyle/>
        <a:p>
          <a:endParaRPr lang="es-ES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smtClean="0">
              <a:latin typeface="Calibri" pitchFamily="34" charset="0"/>
              <a:cs typeface="Calibri" pitchFamily="34" charset="0"/>
            </a:rPr>
            <a:t>Mensualidad 2026</a:t>
          </a:r>
          <a:endParaRPr lang="es-MX" sz="2000" dirty="0">
            <a:latin typeface="Calibri" pitchFamily="34" charset="0"/>
            <a:cs typeface="Calibri" pitchFamily="34" charset="0"/>
          </a:endParaRP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E13DA021-8A8D-4727-9AAF-D0AB0E0E03A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Medidas Adoptadas y Antecedentes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A1E2ABD0-E71A-4CB8-96DA-E0F0DB14B7CD}" type="parTrans" cxnId="{BCBC263B-0689-466A-B9E1-61B7CE81B6F0}">
      <dgm:prSet/>
      <dgm:spPr/>
    </dgm:pt>
    <dgm:pt modelId="{208A516C-330E-41E2-99E6-7480F5D812C2}" type="sibTrans" cxnId="{BCBC263B-0689-466A-B9E1-61B7CE81B6F0}">
      <dgm:prSet/>
      <dgm:spPr/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0B9DD294-DE7D-451F-BC84-347D9CDE96C0}" type="pres">
      <dgm:prSet presAssocID="{E13DA021-8A8D-4727-9AAF-D0AB0E0E03AF}" presName="parentLin" presStyleCnt="0"/>
      <dgm:spPr/>
    </dgm:pt>
    <dgm:pt modelId="{17C4CC99-557C-4A02-B178-9E3AA598B97D}" type="pres">
      <dgm:prSet presAssocID="{E13DA021-8A8D-4727-9AAF-D0AB0E0E03AF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E65F3620-1380-481B-8755-FFC662EA460B}" type="pres">
      <dgm:prSet presAssocID="{E13DA021-8A8D-4727-9AAF-D0AB0E0E03AF}" presName="parentText" presStyleLbl="node1" presStyleIdx="0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921259-EF74-437E-B3DC-0EF4594A7D39}" type="pres">
      <dgm:prSet presAssocID="{E13DA021-8A8D-4727-9AAF-D0AB0E0E03AF}" presName="negativeSpace" presStyleCnt="0"/>
      <dgm:spPr/>
    </dgm:pt>
    <dgm:pt modelId="{DB00A15F-2172-4B4C-B9AE-4F49CC11AF7F}" type="pres">
      <dgm:prSet presAssocID="{E13DA021-8A8D-4727-9AAF-D0AB0E0E03AF}" presName="childText" presStyleLbl="conFgAcc1" presStyleIdx="0" presStyleCnt="4">
        <dgm:presLayoutVars>
          <dgm:bulletEnabled val="1"/>
        </dgm:presLayoutVars>
      </dgm:prSet>
      <dgm:spPr/>
    </dgm:pt>
    <dgm:pt modelId="{7C468E3C-1372-4D9C-87F2-49CAD4082AA2}" type="pres">
      <dgm:prSet presAssocID="{208A516C-330E-41E2-99E6-7480F5D812C2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  <dgm:t>
        <a:bodyPr/>
        <a:lstStyle/>
        <a:p>
          <a:endParaRPr lang="es-ES"/>
        </a:p>
      </dgm:t>
    </dgm:pt>
    <dgm:pt modelId="{F3984EC5-41EE-4DDE-8472-FEC0B98FBD26}" type="pres">
      <dgm:prSet presAssocID="{B9116209-B39E-42FE-A1CF-BB4D80051D96}" presName="parentLeftMargin" presStyleLbl="node1" presStyleIdx="0" presStyleCnt="4"/>
      <dgm:spPr/>
      <dgm:t>
        <a:bodyPr/>
        <a:lstStyle/>
        <a:p>
          <a:endParaRPr lang="es-CL"/>
        </a:p>
      </dgm:t>
    </dgm:pt>
    <dgm:pt modelId="{188FC2A3-9A4F-40BF-A838-CDF76AA08B66}" type="pres">
      <dgm:prSet presAssocID="{B9116209-B39E-42FE-A1CF-BB4D80051D96}" presName="parentText" presStyleLbl="node1" presStyleIdx="1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553A8B-6FA1-427E-AEDC-20E6198A27C4}" type="pres">
      <dgm:prSet presAssocID="{B9116209-B39E-42FE-A1CF-BB4D80051D96}" presName="negativeSpace" presStyleCnt="0"/>
      <dgm:spPr/>
      <dgm:t>
        <a:bodyPr/>
        <a:lstStyle/>
        <a:p>
          <a:endParaRPr lang="es-ES"/>
        </a:p>
      </dgm:t>
    </dgm:pt>
    <dgm:pt modelId="{C4D59D48-324B-49A9-8FB8-8F0D133C6DB2}" type="pres">
      <dgm:prSet presAssocID="{B9116209-B39E-42FE-A1CF-BB4D80051D96}" presName="childText" presStyleLbl="conFgAcc1" presStyleIdx="1" presStyleCnt="4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CL"/>
        </a:p>
      </dgm:t>
    </dgm:pt>
    <dgm:pt modelId="{8B84A5BA-4C1D-4A2B-8326-BF5B6DD07FE0}" type="pres">
      <dgm:prSet presAssocID="{B5507991-6FA1-40EE-879A-E636BB8F0639}" presName="spaceBetweenRectangles" presStyleCnt="0"/>
      <dgm:spPr/>
      <dgm:t>
        <a:bodyPr/>
        <a:lstStyle/>
        <a:p>
          <a:endParaRPr lang="es-ES"/>
        </a:p>
      </dgm:t>
    </dgm:pt>
    <dgm:pt modelId="{05A9B0E9-1A08-4535-A6C8-FBD2A71300B9}" type="pres">
      <dgm:prSet presAssocID="{702E14BB-38AB-45A5-B8A4-9DF5B29BE22B}" presName="parentLin" presStyleCnt="0"/>
      <dgm:spPr/>
      <dgm:t>
        <a:bodyPr/>
        <a:lstStyle/>
        <a:p>
          <a:endParaRPr lang="es-ES"/>
        </a:p>
      </dgm:t>
    </dgm:pt>
    <dgm:pt modelId="{2B95D187-996F-420F-A7DC-B7496986A282}" type="pres">
      <dgm:prSet presAssocID="{702E14BB-38AB-45A5-B8A4-9DF5B29BE22B}" presName="parentLeftMargin" presStyleLbl="node1" presStyleIdx="1" presStyleCnt="4"/>
      <dgm:spPr/>
      <dgm:t>
        <a:bodyPr/>
        <a:lstStyle/>
        <a:p>
          <a:endParaRPr lang="es-ES"/>
        </a:p>
      </dgm:t>
    </dgm:pt>
    <dgm:pt modelId="{3132C7AE-A85D-4B19-883E-BBDE5BB2540A}" type="pres">
      <dgm:prSet presAssocID="{702E14BB-38AB-45A5-B8A4-9DF5B29BE22B}" presName="parentText" presStyleLbl="node1" presStyleIdx="2" presStyleCnt="4" custScaleX="144929" custLinFactNeighborX="8881" custLinFactNeighborY="-2378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C9A51E-69A1-4559-A9CD-D6179F8D2714}" type="pres">
      <dgm:prSet presAssocID="{702E14BB-38AB-45A5-B8A4-9DF5B29BE22B}" presName="negativeSpace" presStyleCnt="0"/>
      <dgm:spPr/>
      <dgm:t>
        <a:bodyPr/>
        <a:lstStyle/>
        <a:p>
          <a:endParaRPr lang="es-ES"/>
        </a:p>
      </dgm:t>
    </dgm:pt>
    <dgm:pt modelId="{267A779F-8357-4322-B802-3948C2629BF3}" type="pres">
      <dgm:prSet presAssocID="{702E14BB-38AB-45A5-B8A4-9DF5B29BE22B}" presName="childText" presStyleLbl="conFgAcc1" presStyleIdx="2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  <dgm:pt modelId="{1953AFB2-8DE3-44A8-8F2C-8AE104A615C8}" type="pres">
      <dgm:prSet presAssocID="{CCCD7E71-8A67-43EF-8790-BA8C38A89F2A}" presName="spaceBetweenRectangles" presStyleCnt="0"/>
      <dgm:spPr/>
      <dgm:t>
        <a:bodyPr/>
        <a:lstStyle/>
        <a:p>
          <a:endParaRPr lang="es-ES"/>
        </a:p>
      </dgm:t>
    </dgm:pt>
    <dgm:pt modelId="{044DE39D-FDFC-488D-9812-E00329A94191}" type="pres">
      <dgm:prSet presAssocID="{A92CD9A8-76D8-4A29-9BDA-123152A84B83}" presName="parentLin" presStyleCnt="0"/>
      <dgm:spPr/>
      <dgm:t>
        <a:bodyPr/>
        <a:lstStyle/>
        <a:p>
          <a:endParaRPr lang="es-ES"/>
        </a:p>
      </dgm:t>
    </dgm:pt>
    <dgm:pt modelId="{D4C7BB4D-EFA1-4BA5-9328-6C78D86E18CF}" type="pres">
      <dgm:prSet presAssocID="{A92CD9A8-76D8-4A29-9BDA-123152A84B83}" presName="parentLeftMargin" presStyleLbl="node1" presStyleIdx="2" presStyleCnt="4"/>
      <dgm:spPr/>
      <dgm:t>
        <a:bodyPr/>
        <a:lstStyle/>
        <a:p>
          <a:endParaRPr lang="es-ES"/>
        </a:p>
      </dgm:t>
    </dgm:pt>
    <dgm:pt modelId="{C01B33F3-97ED-400D-A8F5-A2C6ACC27356}" type="pres">
      <dgm:prSet presAssocID="{A92CD9A8-76D8-4A29-9BDA-123152A84B83}" presName="parentText" presStyleLbl="node1" presStyleIdx="3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49DE55-DACA-4FDF-86B5-51FC0FF212B5}" type="pres">
      <dgm:prSet presAssocID="{A92CD9A8-76D8-4A29-9BDA-123152A84B83}" presName="negativeSpace" presStyleCnt="0"/>
      <dgm:spPr/>
      <dgm:t>
        <a:bodyPr/>
        <a:lstStyle/>
        <a:p>
          <a:endParaRPr lang="es-ES"/>
        </a:p>
      </dgm:t>
    </dgm:pt>
    <dgm:pt modelId="{4CC6E8C4-E8F8-49A8-8E24-729B3D7477BF}" type="pres">
      <dgm:prSet presAssocID="{A92CD9A8-76D8-4A29-9BDA-123152A84B83}" presName="childText" presStyleLbl="conFgAcc1" presStyleIdx="3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</dgm:ptLst>
  <dgm:cxnLst>
    <dgm:cxn modelId="{C39BF2DC-FEA3-42F0-8F92-4B4D0DE7B6E6}" srcId="{5F321C20-0C1F-4664-88AA-E7334D105C74}" destId="{B9116209-B39E-42FE-A1CF-BB4D80051D96}" srcOrd="1" destOrd="0" parTransId="{07FBFB30-B3C5-4BF5-9DFF-B13DC00B0359}" sibTransId="{B5507991-6FA1-40EE-879A-E636BB8F0639}"/>
    <dgm:cxn modelId="{BCBC263B-0689-466A-B9E1-61B7CE81B6F0}" srcId="{5F321C20-0C1F-4664-88AA-E7334D105C74}" destId="{E13DA021-8A8D-4727-9AAF-D0AB0E0E03AF}" srcOrd="0" destOrd="0" parTransId="{A1E2ABD0-E71A-4CB8-96DA-E0F0DB14B7CD}" sibTransId="{208A516C-330E-41E2-99E6-7480F5D812C2}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EDDBD2A1-CEBC-453E-BDB1-257D0D21814C}" srcId="{5F321C20-0C1F-4664-88AA-E7334D105C74}" destId="{A92CD9A8-76D8-4A29-9BDA-123152A84B83}" srcOrd="3" destOrd="0" parTransId="{F4A3EDFA-94E0-4CC2-83C6-79151092A3EF}" sibTransId="{C08E0D7F-D30F-43F6-A4EE-29CCA27A0FCA}"/>
    <dgm:cxn modelId="{AD6DA5D7-784C-432C-81B0-DAC89DF80224}" type="presOf" srcId="{A92CD9A8-76D8-4A29-9BDA-123152A84B83}" destId="{C01B33F3-97ED-400D-A8F5-A2C6ACC27356}" srcOrd="1" destOrd="0" presId="urn:microsoft.com/office/officeart/2005/8/layout/list1"/>
    <dgm:cxn modelId="{7F45D876-A723-436F-9AD3-58DD191BA767}" type="presOf" srcId="{A92CD9A8-76D8-4A29-9BDA-123152A84B83}" destId="{D4C7BB4D-EFA1-4BA5-9328-6C78D86E18CF}" srcOrd="0" destOrd="0" presId="urn:microsoft.com/office/officeart/2005/8/layout/list1"/>
    <dgm:cxn modelId="{5287B7F9-50DE-4204-B4AB-E4E7288CF30A}" type="presOf" srcId="{E13DA021-8A8D-4727-9AAF-D0AB0E0E03AF}" destId="{E65F3620-1380-481B-8755-FFC662EA460B}" srcOrd="1" destOrd="0" presId="urn:microsoft.com/office/officeart/2005/8/layout/list1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B1631D23-A3B7-4356-8098-7055FE7C74E5}" srcId="{5F321C20-0C1F-4664-88AA-E7334D105C74}" destId="{702E14BB-38AB-45A5-B8A4-9DF5B29BE22B}" srcOrd="2" destOrd="0" parTransId="{3BF83EA5-BC6B-488A-A7A0-F7EB7365E0FA}" sibTransId="{CCCD7E71-8A67-43EF-8790-BA8C38A89F2A}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6F2BDD22-7859-4948-921C-688ABE2B91B5}" type="presOf" srcId="{E13DA021-8A8D-4727-9AAF-D0AB0E0E03AF}" destId="{17C4CC99-557C-4A02-B178-9E3AA598B97D}" srcOrd="0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15B2D528-EEBA-4D4D-9204-90D4F69DCD8F}" type="presParOf" srcId="{BB6FF27E-4DE9-488C-BDA4-9B2EC410592A}" destId="{0B9DD294-DE7D-451F-BC84-347D9CDE96C0}" srcOrd="0" destOrd="0" presId="urn:microsoft.com/office/officeart/2005/8/layout/list1"/>
    <dgm:cxn modelId="{1A13F62F-247A-4403-AFFC-855825F23955}" type="presParOf" srcId="{0B9DD294-DE7D-451F-BC84-347D9CDE96C0}" destId="{17C4CC99-557C-4A02-B178-9E3AA598B97D}" srcOrd="0" destOrd="0" presId="urn:microsoft.com/office/officeart/2005/8/layout/list1"/>
    <dgm:cxn modelId="{9D859EE9-94BE-4DA9-99B1-837926628516}" type="presParOf" srcId="{0B9DD294-DE7D-451F-BC84-347D9CDE96C0}" destId="{E65F3620-1380-481B-8755-FFC662EA460B}" srcOrd="1" destOrd="0" presId="urn:microsoft.com/office/officeart/2005/8/layout/list1"/>
    <dgm:cxn modelId="{83869C58-D0EC-4125-BBFB-FB3329ADF9DC}" type="presParOf" srcId="{BB6FF27E-4DE9-488C-BDA4-9B2EC410592A}" destId="{BC921259-EF74-437E-B3DC-0EF4594A7D39}" srcOrd="1" destOrd="0" presId="urn:microsoft.com/office/officeart/2005/8/layout/list1"/>
    <dgm:cxn modelId="{6A49B8D6-60D8-4A65-A0CF-ECA91F599107}" type="presParOf" srcId="{BB6FF27E-4DE9-488C-BDA4-9B2EC410592A}" destId="{DB00A15F-2172-4B4C-B9AE-4F49CC11AF7F}" srcOrd="2" destOrd="0" presId="urn:microsoft.com/office/officeart/2005/8/layout/list1"/>
    <dgm:cxn modelId="{A76AC575-EC4A-4367-8974-4F9AE1C7A014}" type="presParOf" srcId="{BB6FF27E-4DE9-488C-BDA4-9B2EC410592A}" destId="{7C468E3C-1372-4D9C-87F2-49CAD4082AA2}" srcOrd="3" destOrd="0" presId="urn:microsoft.com/office/officeart/2005/8/layout/list1"/>
    <dgm:cxn modelId="{5CFD91FB-50B3-4092-9C93-689A5A5276FF}" type="presParOf" srcId="{BB6FF27E-4DE9-488C-BDA4-9B2EC410592A}" destId="{8320C46C-27BF-4FFD-A2D9-E2EBA9E409C0}" srcOrd="4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5" destOrd="0" presId="urn:microsoft.com/office/officeart/2005/8/layout/list1"/>
    <dgm:cxn modelId="{99FFDD39-B567-43D0-B3C6-C99367624582}" type="presParOf" srcId="{BB6FF27E-4DE9-488C-BDA4-9B2EC410592A}" destId="{C4D59D48-324B-49A9-8FB8-8F0D133C6DB2}" srcOrd="6" destOrd="0" presId="urn:microsoft.com/office/officeart/2005/8/layout/list1"/>
    <dgm:cxn modelId="{A93F4807-DBCB-4222-9171-46068CFD0046}" type="presParOf" srcId="{BB6FF27E-4DE9-488C-BDA4-9B2EC410592A}" destId="{8B84A5BA-4C1D-4A2B-8326-BF5B6DD07FE0}" srcOrd="7" destOrd="0" presId="urn:microsoft.com/office/officeart/2005/8/layout/list1"/>
    <dgm:cxn modelId="{57674CF9-53B4-4691-96C6-56B5309F249D}" type="presParOf" srcId="{BB6FF27E-4DE9-488C-BDA4-9B2EC410592A}" destId="{05A9B0E9-1A08-4535-A6C8-FBD2A71300B9}" srcOrd="8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9" destOrd="0" presId="urn:microsoft.com/office/officeart/2005/8/layout/list1"/>
    <dgm:cxn modelId="{076C4D4B-27F8-41AD-B3AC-F49E1273E479}" type="presParOf" srcId="{BB6FF27E-4DE9-488C-BDA4-9B2EC410592A}" destId="{267A779F-8357-4322-B802-3948C2629BF3}" srcOrd="10" destOrd="0" presId="urn:microsoft.com/office/officeart/2005/8/layout/list1"/>
    <dgm:cxn modelId="{9B54972C-F778-4843-9957-1197A35CFCE6}" type="presParOf" srcId="{BB6FF27E-4DE9-488C-BDA4-9B2EC410592A}" destId="{1953AFB2-8DE3-44A8-8F2C-8AE104A615C8}" srcOrd="11" destOrd="0" presId="urn:microsoft.com/office/officeart/2005/8/layout/list1"/>
    <dgm:cxn modelId="{352CDFA7-896D-406A-AFCC-F7B3AC0C9899}" type="presParOf" srcId="{BB6FF27E-4DE9-488C-BDA4-9B2EC410592A}" destId="{044DE39D-FDFC-488D-9812-E00329A94191}" srcOrd="12" destOrd="0" presId="urn:microsoft.com/office/officeart/2005/8/layout/list1"/>
    <dgm:cxn modelId="{1A8088E1-16F7-48AC-8E47-5D29C7253FBB}" type="presParOf" srcId="{044DE39D-FDFC-488D-9812-E00329A94191}" destId="{D4C7BB4D-EFA1-4BA5-9328-6C78D86E18CF}" srcOrd="0" destOrd="0" presId="urn:microsoft.com/office/officeart/2005/8/layout/list1"/>
    <dgm:cxn modelId="{DA859238-6616-4D33-A918-BF5CDF4DC5D7}" type="presParOf" srcId="{044DE39D-FDFC-488D-9812-E00329A94191}" destId="{C01B33F3-97ED-400D-A8F5-A2C6ACC27356}" srcOrd="1" destOrd="0" presId="urn:microsoft.com/office/officeart/2005/8/layout/list1"/>
    <dgm:cxn modelId="{CA4B7A8F-8DCB-41AD-A7CB-8C8A7F89D5C8}" type="presParOf" srcId="{BB6FF27E-4DE9-488C-BDA4-9B2EC410592A}" destId="{7349DE55-DACA-4FDF-86B5-51FC0FF212B5}" srcOrd="13" destOrd="0" presId="urn:microsoft.com/office/officeart/2005/8/layout/list1"/>
    <dgm:cxn modelId="{966FCB78-F053-43C6-A515-500AA062DE42}" type="presParOf" srcId="{BB6FF27E-4DE9-488C-BDA4-9B2EC410592A}" destId="{4CC6E8C4-E8F8-49A8-8E24-729B3D7477BF}" srcOrd="14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Medidas Adoptadas y Antecedentes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Situación Caja -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Situación Caja -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Situación Caja -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Proyección UF 2026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Mensualidad 2026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noProof="0" dirty="0" smtClean="0"/>
            <a:t>Conclusiones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noProof="0" dirty="0" smtClean="0"/>
            <a:t>Temario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0A15F-2172-4B4C-B9AE-4F49CC11AF7F}">
      <dsp:nvSpPr>
        <dsp:cNvPr id="0" name=""/>
        <dsp:cNvSpPr/>
      </dsp:nvSpPr>
      <dsp:spPr>
        <a:xfrm>
          <a:off x="0" y="387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5F3620-1380-481B-8755-FFC662EA460B}">
      <dsp:nvSpPr>
        <dsp:cNvPr id="0" name=""/>
        <dsp:cNvSpPr/>
      </dsp:nvSpPr>
      <dsp:spPr>
        <a:xfrm>
          <a:off x="464654" y="18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Medidas Adoptadas y Antecedentes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0680" y="54293"/>
        <a:ext cx="9221025" cy="665948"/>
      </dsp:txXfrm>
    </dsp:sp>
    <dsp:sp modelId="{C4D59D48-324B-49A9-8FB8-8F0D133C6DB2}">
      <dsp:nvSpPr>
        <dsp:cNvPr id="0" name=""/>
        <dsp:cNvSpPr/>
      </dsp:nvSpPr>
      <dsp:spPr>
        <a:xfrm>
          <a:off x="0" y="1521267"/>
          <a:ext cx="9760124" cy="8270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1152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Situación Caja - Presupuestaria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0680" y="1188293"/>
        <a:ext cx="9221025" cy="665948"/>
      </dsp:txXfrm>
    </dsp:sp>
    <dsp:sp modelId="{267A779F-8357-4322-B802-3948C2629BF3}">
      <dsp:nvSpPr>
        <dsp:cNvPr id="0" name=""/>
        <dsp:cNvSpPr/>
      </dsp:nvSpPr>
      <dsp:spPr>
        <a:xfrm>
          <a:off x="0" y="2852362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2307851"/>
          <a:ext cx="9292489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smtClean="0">
              <a:latin typeface="Calibri" pitchFamily="34" charset="0"/>
              <a:cs typeface="Calibri" pitchFamily="34" charset="0"/>
            </a:rPr>
            <a:t>Mensualidad 2026</a:t>
          </a:r>
          <a:endParaRPr lang="es-MX" sz="2000" kern="1200" dirty="0">
            <a:latin typeface="Calibri" pitchFamily="34" charset="0"/>
            <a:cs typeface="Calibri" pitchFamily="34" charset="0"/>
          </a:endParaRPr>
        </a:p>
      </dsp:txBody>
      <dsp:txXfrm>
        <a:off x="503660" y="2343877"/>
        <a:ext cx="9220437" cy="665948"/>
      </dsp:txXfrm>
    </dsp:sp>
    <dsp:sp modelId="{4CC6E8C4-E8F8-49A8-8E24-729B3D7477BF}">
      <dsp:nvSpPr>
        <dsp:cNvPr id="0" name=""/>
        <dsp:cNvSpPr/>
      </dsp:nvSpPr>
      <dsp:spPr>
        <a:xfrm>
          <a:off x="0" y="3986362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1B33F3-97ED-400D-A8F5-A2C6ACC27356}">
      <dsp:nvSpPr>
        <dsp:cNvPr id="0" name=""/>
        <dsp:cNvSpPr/>
      </dsp:nvSpPr>
      <dsp:spPr>
        <a:xfrm>
          <a:off x="464654" y="3617362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Conclusiones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0680" y="3653388"/>
        <a:ext cx="9221025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Medidas Adoptadas y Antecedentes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Situación Caja -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Situación Caja -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Situación Caja -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noProof="0" dirty="0" smtClean="0"/>
            <a:t>Proyección UF 2026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noProof="0" dirty="0" smtClean="0"/>
            <a:t>Mensualidad 2026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noProof="0" dirty="0" smtClean="0"/>
            <a:t>Conclusiones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37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627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708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565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3767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0149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6674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198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306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4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9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0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8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1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17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5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8/28/2025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5.png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emf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hyperlink" Target="UF%20PROYECTADA.xlsx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31185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01 de septiembre de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SITUACIÓN BANCO 4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71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9000123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2</a:t>
            </a:fld>
            <a:endParaRPr lang="pt-BR"/>
          </a:p>
        </p:txBody>
      </p:sp>
      <p:graphicFrame>
        <p:nvGraphicFramePr>
          <p:cNvPr id="11" name="12 Diagrama"/>
          <p:cNvGraphicFramePr/>
          <p:nvPr>
            <p:extLst>
              <p:ext uri="{D42A27DB-BD31-4B8C-83A1-F6EECF244321}">
                <p14:modId xmlns:p14="http://schemas.microsoft.com/office/powerpoint/2010/main" val="543915866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9927974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3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04675" y="1188020"/>
            <a:ext cx="1099463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Desde el año 2022, la caja se ha reducido desde 1.800 MM a un saldo inicial de 538 MM para el año 2025.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Medidas adoptadas: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Control mensual presupuestario y de desviación de caja ambos CENFIN.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Acciones coercitivas de cobranza, reduciendo la deuda de años anteriores en 42 MM.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Priorización de actividades y gestión de donaciones.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Reducir actividades fuera de la Escuela – uso de medios fiscales para transporte.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Cambio de cuenta de víveres con DIRECABAS, objeto optimizar uso de recursos Armada Capítulo 05.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Análisis de prendas, calidad y cantidad en equipo de ingreso.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Optimización de personal en servicios de cadetes.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193145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9583584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4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04675" y="1188020"/>
            <a:ext cx="109946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2400" dirty="0"/>
              <a:t>Parámetros DIREDUCARM </a:t>
            </a:r>
            <a:r>
              <a:rPr lang="es-MX" sz="2400" dirty="0" smtClean="0"/>
              <a:t>081618 MAY 2025:</a:t>
            </a:r>
            <a:endParaRPr lang="es-MX" sz="2400" dirty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/>
              <a:t>Gasto total consolidado de </a:t>
            </a:r>
            <a:r>
              <a:rPr lang="es-MX" sz="2400" dirty="0" smtClean="0"/>
              <a:t>3.300 </a:t>
            </a:r>
            <a:r>
              <a:rPr lang="es-MX" sz="2400" dirty="0"/>
              <a:t>millones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Parámetros </a:t>
            </a:r>
            <a:r>
              <a:rPr lang="es-MX" sz="2400" dirty="0"/>
              <a:t>DIREDUCARM 181442 JUL 2025: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/>
              <a:t>Gasto total consolidado de 3.210 millones.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/>
              <a:t>Reserva de saldo final de caja de libre disposición de 1.000 millones.</a:t>
            </a:r>
          </a:p>
          <a:p>
            <a:pPr marL="1085850" lvl="2" indent="-171450" algn="just">
              <a:buFont typeface="Arial" panose="020B0604020202020204" pitchFamily="34" charset="0"/>
              <a:buChar char="•"/>
            </a:pPr>
            <a:r>
              <a:rPr lang="es-MX" sz="2400" dirty="0"/>
              <a:t>Cambio techo complejo deportivo</a:t>
            </a:r>
            <a:r>
              <a:rPr lang="es-MX" sz="2400" dirty="0" smtClean="0"/>
              <a:t>.</a:t>
            </a:r>
            <a:endParaRPr lang="es-MX" sz="24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51188" y="3529693"/>
            <a:ext cx="5724913" cy="2012222"/>
          </a:xfrm>
          <a:prstGeom prst="rect">
            <a:avLst/>
          </a:prstGeom>
        </p:spPr>
      </p:pic>
      <p:sp>
        <p:nvSpPr>
          <p:cNvPr id="11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4005" y="5923853"/>
            <a:ext cx="197842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rgbClr val="002060"/>
                </a:solidFill>
                <a:ea typeface="ＭＳ Ｐゴシック" pitchFamily="34" charset="-128"/>
              </a:rPr>
              <a:t>*VALORES EN MILONES DE PESOS</a:t>
            </a:r>
            <a:endParaRPr lang="es-CL" altLang="es-CL" sz="1000" b="1" dirty="0">
              <a:solidFill>
                <a:srgbClr val="00206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6530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5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04675" y="1188020"/>
            <a:ext cx="1099463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Egresos a no efectuar: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Trabajos de verano en habitabilidad de cadetes</a:t>
            </a:r>
            <a:r>
              <a:rPr lang="es-MX" sz="2400" dirty="0" smtClean="0"/>
              <a:t>. (50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Cambios de piso en entrepuentes</a:t>
            </a:r>
            <a:r>
              <a:rPr lang="es-MX" sz="2400" dirty="0" smtClean="0"/>
              <a:t>. (12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Normalización eléctrica</a:t>
            </a:r>
            <a:r>
              <a:rPr lang="es-MX" sz="2400" dirty="0" smtClean="0"/>
              <a:t>. (35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Mantención de salas de clase</a:t>
            </a:r>
            <a:r>
              <a:rPr lang="es-MX" sz="2400" dirty="0" smtClean="0"/>
              <a:t>. (10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Revista </a:t>
            </a:r>
            <a:r>
              <a:rPr lang="es-MX" sz="2400" dirty="0" smtClean="0"/>
              <a:t>Anclas. (3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Competencias de seleccionados con menor cantidad de cadetes</a:t>
            </a:r>
            <a:r>
              <a:rPr lang="es-MX" sz="2400" dirty="0" smtClean="0"/>
              <a:t>. (4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Capacitación de </a:t>
            </a:r>
            <a:r>
              <a:rPr lang="es-MX" sz="2400" dirty="0" smtClean="0"/>
              <a:t>profesores. (2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Reducción de 3 a 1 cadete a Annapolis</a:t>
            </a:r>
            <a:r>
              <a:rPr lang="es-MX" sz="2400" dirty="0" smtClean="0"/>
              <a:t>. (24 MM)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Donaciones de plan </a:t>
            </a:r>
            <a:r>
              <a:rPr lang="es-MX" sz="2400" dirty="0" smtClean="0"/>
              <a:t>vela (45 + 18 MM)</a:t>
            </a:r>
            <a:endParaRPr lang="es-MX" sz="2400" dirty="0" smtClean="0"/>
          </a:p>
        </p:txBody>
      </p:sp>
    </p:spTree>
    <p:extLst>
      <p:ext uri="{BB962C8B-B14F-4D97-AF65-F5344CB8AC3E}">
        <p14:creationId xmlns:p14="http://schemas.microsoft.com/office/powerpoint/2010/main" val="197798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6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04675" y="1188020"/>
            <a:ext cx="1099463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Egresos Proyectados necesarios: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Curso de inglés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Actividades profesionales de verano (Puelche “A</a:t>
            </a:r>
            <a:r>
              <a:rPr lang="es-MX" sz="2400" dirty="0" smtClean="0"/>
              <a:t>”)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Control </a:t>
            </a:r>
            <a:r>
              <a:rPr lang="es-MX" sz="2400" dirty="0" smtClean="0"/>
              <a:t>y conservación de libros y textos.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Alimentación de cadetes.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Consumos Básicos</a:t>
            </a:r>
            <a:r>
              <a:rPr lang="es-MX" sz="2400" dirty="0"/>
              <a:t>. </a:t>
            </a:r>
            <a:endParaRPr lang="es-MX" sz="2400" dirty="0" smtClean="0"/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Equipo </a:t>
            </a:r>
            <a:r>
              <a:rPr lang="es-MX" sz="2400" dirty="0" smtClean="0"/>
              <a:t>inicial de Cadetes de 1er año (175 cadetes).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Graduación de </a:t>
            </a:r>
            <a:r>
              <a:rPr lang="es-MX" sz="2400" dirty="0"/>
              <a:t>Guardiamarinas </a:t>
            </a:r>
            <a:r>
              <a:rPr lang="es-MX" sz="2400" dirty="0" smtClean="0"/>
              <a:t>Sueldos profesores (asignación docente 120 MM) </a:t>
            </a:r>
            <a:r>
              <a:rPr lang="es-MX" sz="2400" dirty="0" smtClean="0"/>
              <a:t>y trabajadores a trato.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Mantención de infraestructura prioritaria contra lluvias 2026</a:t>
            </a:r>
            <a:r>
              <a:rPr lang="es-MX" sz="2400" dirty="0" smtClean="0"/>
              <a:t>. 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Arriendo </a:t>
            </a:r>
            <a:r>
              <a:rPr lang="es-MX" sz="2400" dirty="0" smtClean="0"/>
              <a:t>de marina para yates</a:t>
            </a:r>
            <a:r>
              <a:rPr lang="es-MX" sz="2400" dirty="0" smtClean="0"/>
              <a:t>. 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Concurso </a:t>
            </a:r>
            <a:r>
              <a:rPr lang="es-MX" sz="2400" dirty="0" smtClean="0"/>
              <a:t>de admisión</a:t>
            </a:r>
            <a:r>
              <a:rPr lang="es-MX" sz="2400" dirty="0" smtClean="0"/>
              <a:t>. 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Mantenimiento </a:t>
            </a:r>
            <a:r>
              <a:rPr lang="es-MX" sz="2400" dirty="0" smtClean="0"/>
              <a:t>a equipo deportivo.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s-MX" sz="2400" dirty="0" smtClean="0"/>
              <a:t>Mantenimiento de capacidades informáticas.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189202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088302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7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>
            <a:hlinkClick r:id="rId12" action="ppaction://hlinkfile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3567" y="2998181"/>
            <a:ext cx="11585249" cy="74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1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1926678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8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69299" y="1765643"/>
            <a:ext cx="6053399" cy="354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8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9749913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9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704675" y="1390651"/>
            <a:ext cx="104184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Proposición:</a:t>
            </a:r>
            <a:endParaRPr lang="es-ES" sz="2400" dirty="0" smtClean="0"/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Pago de techo de complejo deportivo, vía ASMAR, en dos cuotas de 300 millones cada una.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Financiar </a:t>
            </a:r>
            <a:r>
              <a:rPr lang="es-ES" sz="2400" dirty="0" smtClean="0"/>
              <a:t>deuda exigible año </a:t>
            </a:r>
            <a:r>
              <a:rPr lang="es-ES" sz="2400" dirty="0" smtClean="0"/>
              <a:t>con caja XMT complejo deportivo.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Conforme </a:t>
            </a:r>
            <a:r>
              <a:rPr lang="es-ES" sz="2400" dirty="0" smtClean="0"/>
              <a:t>a necesidades PROPACA y a ingresos proyectados, proponer mensualidad de </a:t>
            </a:r>
            <a:r>
              <a:rPr lang="es-ES" sz="2400" dirty="0" smtClean="0"/>
              <a:t>13,7 </a:t>
            </a:r>
            <a:r>
              <a:rPr lang="es-ES" sz="2400" dirty="0" smtClean="0"/>
              <a:t>UF.</a:t>
            </a:r>
          </a:p>
        </p:txBody>
      </p:sp>
    </p:spTree>
    <p:extLst>
      <p:ext uri="{BB962C8B-B14F-4D97-AF65-F5344CB8AC3E}">
        <p14:creationId xmlns:p14="http://schemas.microsoft.com/office/powerpoint/2010/main" val="184469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31185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01 de septiembre de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SITUACIÓN BANCO 4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441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8281</TotalTime>
  <Words>673</Words>
  <Application>Microsoft Office PowerPoint</Application>
  <PresentationFormat>Panorámica</PresentationFormat>
  <Paragraphs>93</Paragraphs>
  <Slides>10</Slides>
  <Notes>10</Notes>
  <HiddenSlides>1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ＭＳ Ｐゴシック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E01 Jefe Depto. Abastecimiento CC. AB. Cristóbal Melkonian Id</cp:lastModifiedBy>
  <cp:revision>233</cp:revision>
  <dcterms:created xsi:type="dcterms:W3CDTF">2025-01-13T17:36:55Z</dcterms:created>
  <dcterms:modified xsi:type="dcterms:W3CDTF">2025-08-29T20:47:40Z</dcterms:modified>
</cp:coreProperties>
</file>